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60" r:id="rId5"/>
    <p:sldId id="387" r:id="rId6"/>
    <p:sldId id="388" r:id="rId7"/>
    <p:sldId id="389" r:id="rId8"/>
    <p:sldId id="368" r:id="rId9"/>
    <p:sldId id="390" r:id="rId10"/>
    <p:sldId id="381" r:id="rId11"/>
    <p:sldId id="382" r:id="rId12"/>
    <p:sldId id="314" r:id="rId13"/>
    <p:sldId id="391" r:id="rId14"/>
    <p:sldId id="392" r:id="rId15"/>
    <p:sldId id="399" r:id="rId16"/>
    <p:sldId id="400" r:id="rId17"/>
    <p:sldId id="401" r:id="rId18"/>
    <p:sldId id="355" r:id="rId19"/>
    <p:sldId id="396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46" autoAdjust="0"/>
    <p:restoredTop sz="94444" autoAdjust="0"/>
  </p:normalViewPr>
  <p:slideViewPr>
    <p:cSldViewPr snapToGrid="0">
      <p:cViewPr varScale="1">
        <p:scale>
          <a:sx n="109" d="100"/>
          <a:sy n="109" d="100"/>
        </p:scale>
        <p:origin x="9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missing number in the sequence below?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5612238-2CF2-4C62-9823-C312D3A32FDB}"/>
              </a:ext>
            </a:extLst>
          </p:cNvPr>
          <p:cNvGrpSpPr/>
          <p:nvPr/>
        </p:nvGrpSpPr>
        <p:grpSpPr>
          <a:xfrm>
            <a:off x="1543304" y="2737824"/>
            <a:ext cx="6094565" cy="1037609"/>
            <a:chOff x="281055" y="1426115"/>
            <a:chExt cx="2843159" cy="484053"/>
          </a:xfrm>
        </p:grpSpPr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C42A4577-400A-4F41-8631-57AF195B5417}"/>
                </a:ext>
              </a:extLst>
            </p:cNvPr>
            <p:cNvSpPr/>
            <p:nvPr/>
          </p:nvSpPr>
          <p:spPr>
            <a:xfrm>
              <a:off x="281055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0DCD7D34-63C8-440F-ACF0-981F7CBB09C7}"/>
                </a:ext>
              </a:extLst>
            </p:cNvPr>
            <p:cNvSpPr/>
            <p:nvPr/>
          </p:nvSpPr>
          <p:spPr>
            <a:xfrm>
              <a:off x="762707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F3E9C633-1233-4256-8FAF-FEA6D75F9642}"/>
                </a:ext>
              </a:extLst>
            </p:cNvPr>
            <p:cNvSpPr/>
            <p:nvPr/>
          </p:nvSpPr>
          <p:spPr>
            <a:xfrm>
              <a:off x="1244359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4E373D0A-113C-487E-BFBC-F0D760B9ACBE}"/>
                </a:ext>
              </a:extLst>
            </p:cNvPr>
            <p:cNvSpPr/>
            <p:nvPr/>
          </p:nvSpPr>
          <p:spPr>
            <a:xfrm>
              <a:off x="1726011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?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78A4EFCE-E3CA-44F0-B21D-C4B4F6B6707F}"/>
                </a:ext>
              </a:extLst>
            </p:cNvPr>
            <p:cNvSpPr/>
            <p:nvPr/>
          </p:nvSpPr>
          <p:spPr>
            <a:xfrm>
              <a:off x="2207663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5C63584B-3AA4-41F3-9094-637BA7EE0AD5}"/>
                </a:ext>
              </a:extLst>
            </p:cNvPr>
            <p:cNvSpPr/>
            <p:nvPr/>
          </p:nvSpPr>
          <p:spPr>
            <a:xfrm>
              <a:off x="2689313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1396D28A-51AB-4261-8ADD-D6DFD5A39217}"/>
              </a:ext>
            </a:extLst>
          </p:cNvPr>
          <p:cNvGraphicFramePr>
            <a:graphicFrameLocks noGrp="1"/>
          </p:cNvGraphicFramePr>
          <p:nvPr/>
        </p:nvGraphicFramePr>
        <p:xfrm>
          <a:off x="1539160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CE6D7F31-A8B8-4AE0-A8C9-51CF642B48F1}"/>
              </a:ext>
            </a:extLst>
          </p:cNvPr>
          <p:cNvGraphicFramePr>
            <a:graphicFrameLocks noGrp="1"/>
          </p:cNvGraphicFramePr>
          <p:nvPr/>
        </p:nvGraphicFramePr>
        <p:xfrm>
          <a:off x="2572001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3E1B2E9C-37E1-47B3-B675-428876DE96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391533"/>
              </p:ext>
            </p:extLst>
          </p:nvPr>
        </p:nvGraphicFramePr>
        <p:xfrm>
          <a:off x="3610521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7D5849C-37B3-4679-B5A0-1FC8E9F65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57281"/>
              </p:ext>
            </p:extLst>
          </p:nvPr>
        </p:nvGraphicFramePr>
        <p:xfrm>
          <a:off x="5682802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843735F0-DE30-4264-878F-DA9B15C7A6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661009"/>
              </p:ext>
            </p:extLst>
          </p:nvPr>
        </p:nvGraphicFramePr>
        <p:xfrm>
          <a:off x="6704327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pic>
        <p:nvPicPr>
          <p:cNvPr id="44" name="Picture 43" descr="A close up of a sign&#10;&#10;Description generated with high confidence">
            <a:extLst>
              <a:ext uri="{FF2B5EF4-FFF2-40B4-BE49-F238E27FC236}">
                <a16:creationId xmlns:a16="http://schemas.microsoft.com/office/drawing/2014/main" id="{CE559473-1CD4-48B4-B08A-6F558B4632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46" name="TextBox 8">
            <a:extLst>
              <a:ext uri="{FF2B5EF4-FFF2-40B4-BE49-F238E27FC236}">
                <a16:creationId xmlns:a16="http://schemas.microsoft.com/office/drawing/2014/main" id="{A0C2D6D3-5BAB-4204-AE39-FBB14A88C33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is the missing number in the sequence below? 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B071627-677B-43F8-92A7-2BF0FF6C45DA}"/>
              </a:ext>
            </a:extLst>
          </p:cNvPr>
          <p:cNvGrpSpPr/>
          <p:nvPr/>
        </p:nvGrpSpPr>
        <p:grpSpPr>
          <a:xfrm>
            <a:off x="1543304" y="2737824"/>
            <a:ext cx="6094565" cy="1037609"/>
            <a:chOff x="281055" y="1426115"/>
            <a:chExt cx="2843159" cy="484053"/>
          </a:xfrm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13F6697A-A139-4FE1-ADA5-CB1C6263429C}"/>
                </a:ext>
              </a:extLst>
            </p:cNvPr>
            <p:cNvSpPr/>
            <p:nvPr/>
          </p:nvSpPr>
          <p:spPr>
            <a:xfrm>
              <a:off x="281055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CC707DC0-3B89-4C85-819B-1FFF95958DF7}"/>
                </a:ext>
              </a:extLst>
            </p:cNvPr>
            <p:cNvSpPr/>
            <p:nvPr/>
          </p:nvSpPr>
          <p:spPr>
            <a:xfrm>
              <a:off x="762707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1E982548-C6B5-4AEA-B286-771901E14DB6}"/>
                </a:ext>
              </a:extLst>
            </p:cNvPr>
            <p:cNvSpPr/>
            <p:nvPr/>
          </p:nvSpPr>
          <p:spPr>
            <a:xfrm>
              <a:off x="1244359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3200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C0226524-5845-4491-9EF5-C64101AD1712}"/>
                </a:ext>
              </a:extLst>
            </p:cNvPr>
            <p:cNvSpPr/>
            <p:nvPr/>
          </p:nvSpPr>
          <p:spPr>
            <a:xfrm>
              <a:off x="1726011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5</a:t>
              </a:r>
              <a:endParaRPr lang="en-GB" dirty="0">
                <a:solidFill>
                  <a:srgbClr val="FF0000"/>
                </a:solidFill>
              </a:endParaRP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27AAC942-74C4-42FC-8153-5232664D7966}"/>
                </a:ext>
              </a:extLst>
            </p:cNvPr>
            <p:cNvSpPr/>
            <p:nvPr/>
          </p:nvSpPr>
          <p:spPr>
            <a:xfrm>
              <a:off x="2207663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CA5242AB-856A-4EF2-B993-3203038A1289}"/>
                </a:ext>
              </a:extLst>
            </p:cNvPr>
            <p:cNvSpPr/>
            <p:nvPr/>
          </p:nvSpPr>
          <p:spPr>
            <a:xfrm>
              <a:off x="2689313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B0B7DA86-9387-4CCE-9851-29563245FC74}"/>
              </a:ext>
            </a:extLst>
          </p:cNvPr>
          <p:cNvGraphicFramePr>
            <a:graphicFrameLocks noGrp="1"/>
          </p:cNvGraphicFramePr>
          <p:nvPr/>
        </p:nvGraphicFramePr>
        <p:xfrm>
          <a:off x="1539160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21B19F62-83DD-4710-B1D3-E36C11664A6A}"/>
              </a:ext>
            </a:extLst>
          </p:cNvPr>
          <p:cNvGraphicFramePr>
            <a:graphicFrameLocks noGrp="1"/>
          </p:cNvGraphicFramePr>
          <p:nvPr/>
        </p:nvGraphicFramePr>
        <p:xfrm>
          <a:off x="2572001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F98EF23C-9E9F-4993-8A6F-0A17AF801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76077"/>
              </p:ext>
            </p:extLst>
          </p:nvPr>
        </p:nvGraphicFramePr>
        <p:xfrm>
          <a:off x="3610521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330B7EBC-66AB-4EF6-BBFD-4C2CC8B172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789874"/>
              </p:ext>
            </p:extLst>
          </p:nvPr>
        </p:nvGraphicFramePr>
        <p:xfrm>
          <a:off x="5682802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F97C39D6-479B-4634-ADE2-CC14BDD9BA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62798"/>
              </p:ext>
            </p:extLst>
          </p:nvPr>
        </p:nvGraphicFramePr>
        <p:xfrm>
          <a:off x="6704327" y="279270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pic>
        <p:nvPicPr>
          <p:cNvPr id="44" name="Picture 43" descr="A close up of a sign&#10;&#10;Description generated with high confidence">
            <a:extLst>
              <a:ext uri="{FF2B5EF4-FFF2-40B4-BE49-F238E27FC236}">
                <a16:creationId xmlns:a16="http://schemas.microsoft.com/office/drawing/2014/main" id="{3C51D951-673C-41C4-BA95-4C4A59D83B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46" name="TextBox 8">
            <a:extLst>
              <a:ext uri="{FF2B5EF4-FFF2-40B4-BE49-F238E27FC236}">
                <a16:creationId xmlns:a16="http://schemas.microsoft.com/office/drawing/2014/main" id="{C15F4CB6-1D69-4CA6-8154-D073A9338D8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748736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box to show where the mixed number         should go in the sequence.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12E0A13-D147-4975-B6E6-11ABF2441F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8423498"/>
              </p:ext>
            </p:extLst>
          </p:nvPr>
        </p:nvGraphicFramePr>
        <p:xfrm>
          <a:off x="6142511" y="743832"/>
          <a:ext cx="540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252000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180000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180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ABB1595-4A5D-4326-BE69-ED7FBF1B50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611836"/>
              </p:ext>
            </p:extLst>
          </p:nvPr>
        </p:nvGraphicFramePr>
        <p:xfrm>
          <a:off x="1071672" y="2819061"/>
          <a:ext cx="683772" cy="76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82658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826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4D1D5DD-9F0A-42D2-A814-35E31B7358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59802"/>
              </p:ext>
            </p:extLst>
          </p:nvPr>
        </p:nvGraphicFramePr>
        <p:xfrm>
          <a:off x="3050906" y="2819061"/>
          <a:ext cx="683772" cy="76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82658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826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D1656B4-30B8-4CB4-8B85-0316CEE94CFF}"/>
              </a:ext>
            </a:extLst>
          </p:cNvPr>
          <p:cNvGraphicFramePr>
            <a:graphicFrameLocks noGrp="1"/>
          </p:cNvGraphicFramePr>
          <p:nvPr/>
        </p:nvGraphicFramePr>
        <p:xfrm>
          <a:off x="1554660" y="3260393"/>
          <a:ext cx="318881" cy="323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323984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0CDFD42-AAEF-4896-A1F1-59CE3F5D6A1E}"/>
              </a:ext>
            </a:extLst>
          </p:cNvPr>
          <p:cNvGraphicFramePr>
            <a:graphicFrameLocks noGrp="1"/>
          </p:cNvGraphicFramePr>
          <p:nvPr/>
        </p:nvGraphicFramePr>
        <p:xfrm>
          <a:off x="3535710" y="3260393"/>
          <a:ext cx="318881" cy="323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323984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9EE24EF-E889-4168-833F-A8DB2E9CF4BE}"/>
              </a:ext>
            </a:extLst>
          </p:cNvPr>
          <p:cNvGraphicFramePr>
            <a:graphicFrameLocks noGrp="1"/>
          </p:cNvGraphicFramePr>
          <p:nvPr/>
        </p:nvGraphicFramePr>
        <p:xfrm>
          <a:off x="2084294" y="2875282"/>
          <a:ext cx="637762" cy="652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1005431152"/>
                    </a:ext>
                  </a:extLst>
                </a:gridCol>
              </a:tblGrid>
              <a:tr h="652874"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161992" marR="161992" marT="80995" marB="80995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250211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AD98DCA-FE6E-48B8-9FE5-7A1B327D9F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496278"/>
              </p:ext>
            </p:extLst>
          </p:nvPr>
        </p:nvGraphicFramePr>
        <p:xfrm>
          <a:off x="5030140" y="2819061"/>
          <a:ext cx="683772" cy="76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82658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826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7967486-5551-4AB1-96F7-A753A3382CC1}"/>
              </a:ext>
            </a:extLst>
          </p:cNvPr>
          <p:cNvGraphicFramePr>
            <a:graphicFrameLocks noGrp="1"/>
          </p:cNvGraphicFramePr>
          <p:nvPr/>
        </p:nvGraphicFramePr>
        <p:xfrm>
          <a:off x="5514946" y="3295586"/>
          <a:ext cx="318881" cy="323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323984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905E9646-6526-4A43-90D4-AA0A8362575E}"/>
              </a:ext>
            </a:extLst>
          </p:cNvPr>
          <p:cNvGraphicFramePr>
            <a:graphicFrameLocks noGrp="1"/>
          </p:cNvGraphicFramePr>
          <p:nvPr/>
        </p:nvGraphicFramePr>
        <p:xfrm>
          <a:off x="4063528" y="2875282"/>
          <a:ext cx="637762" cy="652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1005431152"/>
                    </a:ext>
                  </a:extLst>
                </a:gridCol>
              </a:tblGrid>
              <a:tr h="652874"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161992" marR="161992" marT="80995" marB="80995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25021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BD157845-1501-4C33-9C91-82F7D22B55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64765"/>
              </p:ext>
            </p:extLst>
          </p:nvPr>
        </p:nvGraphicFramePr>
        <p:xfrm>
          <a:off x="7009376" y="2819061"/>
          <a:ext cx="683772" cy="76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82658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826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E490D825-67CA-4D3A-BD1D-BAA2ED90EF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969670"/>
              </p:ext>
            </p:extLst>
          </p:nvPr>
        </p:nvGraphicFramePr>
        <p:xfrm>
          <a:off x="6042762" y="2875282"/>
          <a:ext cx="637762" cy="652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1005431152"/>
                    </a:ext>
                  </a:extLst>
                </a:gridCol>
              </a:tblGrid>
              <a:tr h="652874">
                <a:tc>
                  <a:txBody>
                    <a:bodyPr/>
                    <a:lstStyle/>
                    <a:p>
                      <a:pPr algn="ctr"/>
                      <a:endParaRPr lang="en-GB" sz="3200" dirty="0"/>
                    </a:p>
                  </a:txBody>
                  <a:tcPr marL="161992" marR="161992" marT="80995" marB="80995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250211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1DD10329-90EF-4E0C-A5F9-29CE4C20E1CF}"/>
              </a:ext>
            </a:extLst>
          </p:cNvPr>
          <p:cNvGrpSpPr/>
          <p:nvPr/>
        </p:nvGrpSpPr>
        <p:grpSpPr>
          <a:xfrm>
            <a:off x="2216265" y="2475172"/>
            <a:ext cx="4337899" cy="400110"/>
            <a:chOff x="2216265" y="2475172"/>
            <a:chExt cx="4337899" cy="400110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71312038-0C6B-4AB9-9DF9-14EAE94B22B8}"/>
                </a:ext>
              </a:extLst>
            </p:cNvPr>
            <p:cNvSpPr txBox="1"/>
            <p:nvPr/>
          </p:nvSpPr>
          <p:spPr>
            <a:xfrm>
              <a:off x="2216265" y="2475172"/>
              <a:ext cx="3738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DC736D9-7966-42D5-98CE-6A63A7532551}"/>
                </a:ext>
              </a:extLst>
            </p:cNvPr>
            <p:cNvSpPr txBox="1"/>
            <p:nvPr/>
          </p:nvSpPr>
          <p:spPr>
            <a:xfrm>
              <a:off x="4215536" y="247517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3B564E0-887F-48C8-BC7F-1434CC49C5F2}"/>
                </a:ext>
              </a:extLst>
            </p:cNvPr>
            <p:cNvSpPr txBox="1"/>
            <p:nvPr/>
          </p:nvSpPr>
          <p:spPr>
            <a:xfrm>
              <a:off x="6169122" y="2475172"/>
              <a:ext cx="3850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</p:grpSp>
      <p:pic>
        <p:nvPicPr>
          <p:cNvPr id="26" name="Picture 25" descr="A close up of a sign&#10;&#10;Description generated with high confidence">
            <a:extLst>
              <a:ext uri="{FF2B5EF4-FFF2-40B4-BE49-F238E27FC236}">
                <a16:creationId xmlns:a16="http://schemas.microsoft.com/office/drawing/2014/main" id="{C449A23D-4F78-46A1-9CE9-6C6A9B018E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7" name="TextBox 8">
            <a:extLst>
              <a:ext uri="{FF2B5EF4-FFF2-40B4-BE49-F238E27FC236}">
                <a16:creationId xmlns:a16="http://schemas.microsoft.com/office/drawing/2014/main" id="{55C0E57F-146F-4ECB-BBC3-E368F2DE092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881787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the box to show where the mixed number         should go in the sequence.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12E0A13-D147-4975-B6E6-11ABF2441F51}"/>
              </a:ext>
            </a:extLst>
          </p:cNvPr>
          <p:cNvGraphicFramePr>
            <a:graphicFrameLocks noGrp="1"/>
          </p:cNvGraphicFramePr>
          <p:nvPr/>
        </p:nvGraphicFramePr>
        <p:xfrm>
          <a:off x="6142511" y="743832"/>
          <a:ext cx="540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252000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180000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180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ABB1595-4A5D-4326-BE69-ED7FBF1B50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640586"/>
              </p:ext>
            </p:extLst>
          </p:nvPr>
        </p:nvGraphicFramePr>
        <p:xfrm>
          <a:off x="1071672" y="2819061"/>
          <a:ext cx="683772" cy="76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82658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826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4D1D5DD-9F0A-42D2-A814-35E31B7358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104006"/>
              </p:ext>
            </p:extLst>
          </p:nvPr>
        </p:nvGraphicFramePr>
        <p:xfrm>
          <a:off x="3050906" y="2819061"/>
          <a:ext cx="683772" cy="76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82658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826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D1656B4-30B8-4CB4-8B85-0316CEE94CFF}"/>
              </a:ext>
            </a:extLst>
          </p:cNvPr>
          <p:cNvGraphicFramePr>
            <a:graphicFrameLocks noGrp="1"/>
          </p:cNvGraphicFramePr>
          <p:nvPr/>
        </p:nvGraphicFramePr>
        <p:xfrm>
          <a:off x="1554660" y="3260393"/>
          <a:ext cx="318881" cy="323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323984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0CDFD42-AAEF-4896-A1F1-59CE3F5D6A1E}"/>
              </a:ext>
            </a:extLst>
          </p:cNvPr>
          <p:cNvGraphicFramePr>
            <a:graphicFrameLocks noGrp="1"/>
          </p:cNvGraphicFramePr>
          <p:nvPr/>
        </p:nvGraphicFramePr>
        <p:xfrm>
          <a:off x="3535710" y="3260393"/>
          <a:ext cx="318881" cy="323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323984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9EE24EF-E889-4168-833F-A8DB2E9CF4BE}"/>
              </a:ext>
            </a:extLst>
          </p:cNvPr>
          <p:cNvGraphicFramePr>
            <a:graphicFrameLocks noGrp="1"/>
          </p:cNvGraphicFramePr>
          <p:nvPr/>
        </p:nvGraphicFramePr>
        <p:xfrm>
          <a:off x="2084294" y="2875282"/>
          <a:ext cx="637762" cy="652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1005431152"/>
                    </a:ext>
                  </a:extLst>
                </a:gridCol>
              </a:tblGrid>
              <a:tr h="652874"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161992" marR="161992" marT="80995" marB="80995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250211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AD98DCA-FE6E-48B8-9FE5-7A1B327D9F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223079"/>
              </p:ext>
            </p:extLst>
          </p:nvPr>
        </p:nvGraphicFramePr>
        <p:xfrm>
          <a:off x="5030140" y="2819061"/>
          <a:ext cx="683772" cy="76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82658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826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7967486-5551-4AB1-96F7-A753A3382CC1}"/>
              </a:ext>
            </a:extLst>
          </p:cNvPr>
          <p:cNvGraphicFramePr>
            <a:graphicFrameLocks noGrp="1"/>
          </p:cNvGraphicFramePr>
          <p:nvPr/>
        </p:nvGraphicFramePr>
        <p:xfrm>
          <a:off x="5514946" y="3295586"/>
          <a:ext cx="318881" cy="3239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323984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905E9646-6526-4A43-90D4-AA0A8362575E}"/>
              </a:ext>
            </a:extLst>
          </p:cNvPr>
          <p:cNvGraphicFramePr>
            <a:graphicFrameLocks noGrp="1"/>
          </p:cNvGraphicFramePr>
          <p:nvPr/>
        </p:nvGraphicFramePr>
        <p:xfrm>
          <a:off x="4063528" y="2875282"/>
          <a:ext cx="637762" cy="652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1005431152"/>
                    </a:ext>
                  </a:extLst>
                </a:gridCol>
              </a:tblGrid>
              <a:tr h="652874">
                <a:tc>
                  <a:txBody>
                    <a:bodyPr/>
                    <a:lstStyle/>
                    <a:p>
                      <a:endParaRPr lang="en-GB" sz="3200" dirty="0"/>
                    </a:p>
                  </a:txBody>
                  <a:tcPr marL="161992" marR="161992" marT="80995" marB="80995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25021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BD157845-1501-4C33-9C91-82F7D22B55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356009"/>
              </p:ext>
            </p:extLst>
          </p:nvPr>
        </p:nvGraphicFramePr>
        <p:xfrm>
          <a:off x="7009376" y="2819061"/>
          <a:ext cx="683772" cy="7653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82658">
                <a:tc rowSpan="2"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8265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E490D825-67CA-4D3A-BD1D-BAA2ED90EF6A}"/>
              </a:ext>
            </a:extLst>
          </p:cNvPr>
          <p:cNvGraphicFramePr>
            <a:graphicFrameLocks noGrp="1"/>
          </p:cNvGraphicFramePr>
          <p:nvPr/>
        </p:nvGraphicFramePr>
        <p:xfrm>
          <a:off x="6042762" y="2875282"/>
          <a:ext cx="637762" cy="6528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762">
                  <a:extLst>
                    <a:ext uri="{9D8B030D-6E8A-4147-A177-3AD203B41FA5}">
                      <a16:colId xmlns:a16="http://schemas.microsoft.com/office/drawing/2014/main" val="1005431152"/>
                    </a:ext>
                  </a:extLst>
                </a:gridCol>
              </a:tblGrid>
              <a:tr h="652874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  <a:sym typeface="Wingdings" panose="05000000000000000000" pitchFamily="2" charset="2"/>
                        </a:rPr>
                        <a:t></a:t>
                      </a:r>
                      <a:endParaRPr lang="en-GB" sz="3200" dirty="0"/>
                    </a:p>
                  </a:txBody>
                  <a:tcPr marL="161992" marR="161992" marT="80995" marB="80995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250211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1DD10329-90EF-4E0C-A5F9-29CE4C20E1CF}"/>
              </a:ext>
            </a:extLst>
          </p:cNvPr>
          <p:cNvGrpSpPr/>
          <p:nvPr/>
        </p:nvGrpSpPr>
        <p:grpSpPr>
          <a:xfrm>
            <a:off x="2216265" y="2475172"/>
            <a:ext cx="4337899" cy="400110"/>
            <a:chOff x="2216265" y="2475172"/>
            <a:chExt cx="4337899" cy="400110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71312038-0C6B-4AB9-9DF9-14EAE94B22B8}"/>
                </a:ext>
              </a:extLst>
            </p:cNvPr>
            <p:cNvSpPr txBox="1"/>
            <p:nvPr/>
          </p:nvSpPr>
          <p:spPr>
            <a:xfrm>
              <a:off x="2216265" y="2475172"/>
              <a:ext cx="37382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A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DC736D9-7966-42D5-98CE-6A63A7532551}"/>
                </a:ext>
              </a:extLst>
            </p:cNvPr>
            <p:cNvSpPr txBox="1"/>
            <p:nvPr/>
          </p:nvSpPr>
          <p:spPr>
            <a:xfrm>
              <a:off x="4215536" y="247517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B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3B564E0-887F-48C8-BC7F-1434CC49C5F2}"/>
                </a:ext>
              </a:extLst>
            </p:cNvPr>
            <p:cNvSpPr txBox="1"/>
            <p:nvPr/>
          </p:nvSpPr>
          <p:spPr>
            <a:xfrm>
              <a:off x="6169122" y="2475172"/>
              <a:ext cx="3850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000" b="1" dirty="0">
                  <a:latin typeface="Century Gothic" panose="020B0502020202020204" pitchFamily="34" charset="0"/>
                </a:rPr>
                <a:t>C</a:t>
              </a:r>
              <a:endParaRPr lang="en-GB" b="1" dirty="0">
                <a:latin typeface="Century Gothic" panose="020B0502020202020204" pitchFamily="34" charset="0"/>
              </a:endParaRPr>
            </a:p>
          </p:txBody>
        </p:sp>
      </p:grpSp>
      <p:pic>
        <p:nvPicPr>
          <p:cNvPr id="26" name="Picture 25" descr="A close up of a sign&#10;&#10;Description generated with high confidence">
            <a:extLst>
              <a:ext uri="{FF2B5EF4-FFF2-40B4-BE49-F238E27FC236}">
                <a16:creationId xmlns:a16="http://schemas.microsoft.com/office/drawing/2014/main" id="{F385CD22-D539-46A1-A876-C1922C123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7" name="TextBox 8">
            <a:extLst>
              <a:ext uri="{FF2B5EF4-FFF2-40B4-BE49-F238E27FC236}">
                <a16:creationId xmlns:a16="http://schemas.microsoft.com/office/drawing/2014/main" id="{6050D1FB-45B9-4B74-A8C7-FEFEB47B25CC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270102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Sequence the numbers below from smallest to largest.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FDB163E-3907-418C-8A16-4E8A7FE70615}"/>
              </a:ext>
            </a:extLst>
          </p:cNvPr>
          <p:cNvSpPr/>
          <p:nvPr/>
        </p:nvSpPr>
        <p:spPr>
          <a:xfrm>
            <a:off x="1395649" y="185312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545C70F-8D38-43B2-9E3D-7646C445C3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655271"/>
              </p:ext>
            </p:extLst>
          </p:nvPr>
        </p:nvGraphicFramePr>
        <p:xfrm>
          <a:off x="1469228" y="203028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35045D-8E5A-4DF0-B7FE-9E5F15B7DEA8}"/>
              </a:ext>
            </a:extLst>
          </p:cNvPr>
          <p:cNvSpPr/>
          <p:nvPr/>
        </p:nvSpPr>
        <p:spPr>
          <a:xfrm>
            <a:off x="3919921" y="185312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BE49EFA-EB56-4CD4-9FD6-CDED926C29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401202"/>
              </p:ext>
            </p:extLst>
          </p:nvPr>
        </p:nvGraphicFramePr>
        <p:xfrm>
          <a:off x="3974786" y="203028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812E8E-E6B3-4159-B3FC-3E00669A5724}"/>
              </a:ext>
            </a:extLst>
          </p:cNvPr>
          <p:cNvSpPr/>
          <p:nvPr/>
        </p:nvSpPr>
        <p:spPr>
          <a:xfrm>
            <a:off x="6444193" y="185312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0451822-339E-4E62-A8F4-355461F78A10}"/>
              </a:ext>
            </a:extLst>
          </p:cNvPr>
          <p:cNvSpPr/>
          <p:nvPr/>
        </p:nvSpPr>
        <p:spPr>
          <a:xfrm>
            <a:off x="1395649" y="4016279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5EC35C8-EB1D-40F3-A5DD-830E72CAC1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362706"/>
              </p:ext>
            </p:extLst>
          </p:nvPr>
        </p:nvGraphicFramePr>
        <p:xfrm>
          <a:off x="1469228" y="4193433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061CEF4-413C-4E1E-A64D-6A102D9E2C0A}"/>
              </a:ext>
            </a:extLst>
          </p:cNvPr>
          <p:cNvSpPr/>
          <p:nvPr/>
        </p:nvSpPr>
        <p:spPr>
          <a:xfrm>
            <a:off x="3919921" y="4016279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9891636E-2020-432B-A407-50336488CF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02886"/>
              </p:ext>
            </p:extLst>
          </p:nvPr>
        </p:nvGraphicFramePr>
        <p:xfrm>
          <a:off x="3993500" y="4193433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5377BE9-6C22-4CB6-B225-038A30936365}"/>
              </a:ext>
            </a:extLst>
          </p:cNvPr>
          <p:cNvSpPr/>
          <p:nvPr/>
        </p:nvSpPr>
        <p:spPr>
          <a:xfrm>
            <a:off x="6444192" y="4016279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CDD4086D-7AE6-4607-9056-70A254DBD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31927"/>
              </p:ext>
            </p:extLst>
          </p:nvPr>
        </p:nvGraphicFramePr>
        <p:xfrm>
          <a:off x="6517771" y="4193433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DB8871E-E1D5-4E40-AC0C-23EECC642E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863449"/>
              </p:ext>
            </p:extLst>
          </p:nvPr>
        </p:nvGraphicFramePr>
        <p:xfrm>
          <a:off x="6517771" y="203028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449260EC-2AF7-4062-8AB4-6C9CEE97E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5" name="TextBox 8">
            <a:extLst>
              <a:ext uri="{FF2B5EF4-FFF2-40B4-BE49-F238E27FC236}">
                <a16:creationId xmlns:a16="http://schemas.microsoft.com/office/drawing/2014/main" id="{8CE1E92D-16A3-4A4E-983D-498E2D84ED0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533450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Sequence the numbers below from smallest to largest.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FDB163E-3907-418C-8A16-4E8A7FE70615}"/>
              </a:ext>
            </a:extLst>
          </p:cNvPr>
          <p:cNvSpPr/>
          <p:nvPr/>
        </p:nvSpPr>
        <p:spPr>
          <a:xfrm>
            <a:off x="2118025" y="261724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545C70F-8D38-43B2-9E3D-7646C445C3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095792"/>
              </p:ext>
            </p:extLst>
          </p:nvPr>
        </p:nvGraphicFramePr>
        <p:xfrm>
          <a:off x="2191604" y="279440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35045D-8E5A-4DF0-B7FE-9E5F15B7DEA8}"/>
              </a:ext>
            </a:extLst>
          </p:cNvPr>
          <p:cNvSpPr/>
          <p:nvPr/>
        </p:nvSpPr>
        <p:spPr>
          <a:xfrm>
            <a:off x="4642297" y="261724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BE49EFA-EB56-4CD4-9FD6-CDED926C29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443033"/>
              </p:ext>
            </p:extLst>
          </p:nvPr>
        </p:nvGraphicFramePr>
        <p:xfrm>
          <a:off x="4697162" y="279440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812E8E-E6B3-4159-B3FC-3E00669A5724}"/>
              </a:ext>
            </a:extLst>
          </p:cNvPr>
          <p:cNvSpPr/>
          <p:nvPr/>
        </p:nvSpPr>
        <p:spPr>
          <a:xfrm>
            <a:off x="7166569" y="261724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0451822-339E-4E62-A8F4-355461F78A10}"/>
              </a:ext>
            </a:extLst>
          </p:cNvPr>
          <p:cNvSpPr/>
          <p:nvPr/>
        </p:nvSpPr>
        <p:spPr>
          <a:xfrm>
            <a:off x="865297" y="261724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25EC35C8-EB1D-40F3-A5DD-830E72CAC1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392858"/>
              </p:ext>
            </p:extLst>
          </p:nvPr>
        </p:nvGraphicFramePr>
        <p:xfrm>
          <a:off x="938876" y="279440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061CEF4-413C-4E1E-A64D-6A102D9E2C0A}"/>
              </a:ext>
            </a:extLst>
          </p:cNvPr>
          <p:cNvSpPr/>
          <p:nvPr/>
        </p:nvSpPr>
        <p:spPr>
          <a:xfrm>
            <a:off x="3389569" y="261724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9891636E-2020-432B-A407-50336488CF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991978"/>
              </p:ext>
            </p:extLst>
          </p:nvPr>
        </p:nvGraphicFramePr>
        <p:xfrm>
          <a:off x="3463148" y="279440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5377BE9-6C22-4CB6-B225-038A30936365}"/>
              </a:ext>
            </a:extLst>
          </p:cNvPr>
          <p:cNvSpPr/>
          <p:nvPr/>
        </p:nvSpPr>
        <p:spPr>
          <a:xfrm>
            <a:off x="5913840" y="2617247"/>
            <a:ext cx="1098332" cy="128034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CDD4086D-7AE6-4607-9056-70A254DBDC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420512"/>
              </p:ext>
            </p:extLst>
          </p:nvPr>
        </p:nvGraphicFramePr>
        <p:xfrm>
          <a:off x="5987419" y="279440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9DB8871E-E1D5-4E40-AC0C-23EECC642E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7844804"/>
              </p:ext>
            </p:extLst>
          </p:nvPr>
        </p:nvGraphicFramePr>
        <p:xfrm>
          <a:off x="7240147" y="2794401"/>
          <a:ext cx="871516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567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8584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D0B78F3-FCA5-4F94-963B-E0044F82930F}"/>
              </a:ext>
            </a:extLst>
          </p:cNvPr>
          <p:cNvSpPr txBox="1"/>
          <p:nvPr/>
        </p:nvSpPr>
        <p:spPr>
          <a:xfrm>
            <a:off x="865297" y="2130552"/>
            <a:ext cx="109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Smallest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EFC904F-D694-4BF0-A464-964FB47AF0B0}"/>
              </a:ext>
            </a:extLst>
          </p:cNvPr>
          <p:cNvSpPr txBox="1"/>
          <p:nvPr/>
        </p:nvSpPr>
        <p:spPr>
          <a:xfrm>
            <a:off x="7166569" y="2130552"/>
            <a:ext cx="109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Largest</a:t>
            </a:r>
          </a:p>
        </p:txBody>
      </p:sp>
      <p:pic>
        <p:nvPicPr>
          <p:cNvPr id="25" name="Picture 24" descr="A close up of a sign&#10;&#10;Description generated with high confidence">
            <a:extLst>
              <a:ext uri="{FF2B5EF4-FFF2-40B4-BE49-F238E27FC236}">
                <a16:creationId xmlns:a16="http://schemas.microsoft.com/office/drawing/2014/main" id="{27F37CCB-7EBD-400C-BF46-1791C0B8B4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6" name="TextBox 8">
            <a:extLst>
              <a:ext uri="{FF2B5EF4-FFF2-40B4-BE49-F238E27FC236}">
                <a16:creationId xmlns:a16="http://schemas.microsoft.com/office/drawing/2014/main" id="{7D63037F-3E37-41A7-8B34-1176DF96837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286405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sequence starts with the mixed number         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decreasing by     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next 5 numbers in the sequence.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13D00119-3A20-4790-8D28-F1E4624A7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277303"/>
              </p:ext>
            </p:extLst>
          </p:nvPr>
        </p:nvGraphicFramePr>
        <p:xfrm>
          <a:off x="5694194" y="753314"/>
          <a:ext cx="57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216000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56DCB4EA-E0C9-45FA-B272-EC2F0D9BCE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910006"/>
              </p:ext>
            </p:extLst>
          </p:nvPr>
        </p:nvGraphicFramePr>
        <p:xfrm>
          <a:off x="2653119" y="2579874"/>
          <a:ext cx="288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64915517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8715131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21107676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89065BE4-5150-47B7-8A40-3252E05FB5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8">
            <a:extLst>
              <a:ext uri="{FF2B5EF4-FFF2-40B4-BE49-F238E27FC236}">
                <a16:creationId xmlns:a16="http://schemas.microsoft.com/office/drawing/2014/main" id="{82D0C639-AC9C-46FF-84F9-66E6FEAFFC40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998431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My sequence starts with the mixed number         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decreasing by     .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the next 5 numbers in the sequence.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85F8AA3-69E2-4C1A-BFDE-80E7B34D8F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060148"/>
              </p:ext>
            </p:extLst>
          </p:nvPr>
        </p:nvGraphicFramePr>
        <p:xfrm>
          <a:off x="3391878" y="4874170"/>
          <a:ext cx="318881" cy="6377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88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63776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5DFC08-8A4B-40BC-823A-6DD4F9C32F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601551"/>
              </p:ext>
            </p:extLst>
          </p:nvPr>
        </p:nvGraphicFramePr>
        <p:xfrm>
          <a:off x="4091285" y="4869067"/>
          <a:ext cx="683772" cy="6479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23984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2398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1CBAE28-3351-40DA-8923-A729BEF91F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182198"/>
              </p:ext>
            </p:extLst>
          </p:nvPr>
        </p:nvGraphicFramePr>
        <p:xfrm>
          <a:off x="2899658" y="5035318"/>
          <a:ext cx="289892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892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2945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D59BD1-DBBD-4A9F-8008-F53BF84295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015810"/>
              </p:ext>
            </p:extLst>
          </p:nvPr>
        </p:nvGraphicFramePr>
        <p:xfrm>
          <a:off x="2327580" y="4869067"/>
          <a:ext cx="683772" cy="6479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23984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2398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426E28D-17A3-4E6F-ADB9-2BF0B582C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486984"/>
              </p:ext>
            </p:extLst>
          </p:nvPr>
        </p:nvGraphicFramePr>
        <p:xfrm>
          <a:off x="5155583" y="4869067"/>
          <a:ext cx="683772" cy="6479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23984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2398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9A6137B-F129-4EAE-AA3B-39EC798D46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8224040"/>
              </p:ext>
            </p:extLst>
          </p:nvPr>
        </p:nvGraphicFramePr>
        <p:xfrm>
          <a:off x="4661459" y="5035318"/>
          <a:ext cx="289892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892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2945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954B4DD3-61B6-4693-9074-33C0653F13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025604"/>
              </p:ext>
            </p:extLst>
          </p:nvPr>
        </p:nvGraphicFramePr>
        <p:xfrm>
          <a:off x="3518795" y="5035318"/>
          <a:ext cx="289892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892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2945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CB90BFF-9B3C-4719-83AE-89BDD03B1B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820248"/>
              </p:ext>
            </p:extLst>
          </p:nvPr>
        </p:nvGraphicFramePr>
        <p:xfrm>
          <a:off x="6219880" y="4869067"/>
          <a:ext cx="683772" cy="6479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891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18881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23984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2398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9B1B0B46-CA4D-4900-8FDA-F796F99DAB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3230"/>
              </p:ext>
            </p:extLst>
          </p:nvPr>
        </p:nvGraphicFramePr>
        <p:xfrm>
          <a:off x="5729808" y="5035318"/>
          <a:ext cx="289892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892">
                  <a:extLst>
                    <a:ext uri="{9D8B030D-6E8A-4147-A177-3AD203B41FA5}">
                      <a16:colId xmlns:a16="http://schemas.microsoft.com/office/drawing/2014/main" val="2702436383"/>
                    </a:ext>
                  </a:extLst>
                </a:gridCol>
              </a:tblGrid>
              <a:tr h="294531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4219454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0E54F22-D916-4CC2-B071-073EF7D82D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770990"/>
              </p:ext>
            </p:extLst>
          </p:nvPr>
        </p:nvGraphicFramePr>
        <p:xfrm>
          <a:off x="5694194" y="753314"/>
          <a:ext cx="576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216000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2160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371331A7-300A-46E6-8199-7F919B4B46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581493"/>
              </p:ext>
            </p:extLst>
          </p:nvPr>
        </p:nvGraphicFramePr>
        <p:xfrm>
          <a:off x="2653119" y="2579874"/>
          <a:ext cx="288000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164915517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8715131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21107676"/>
                  </a:ext>
                </a:extLst>
              </a:tr>
            </a:tbl>
          </a:graphicData>
        </a:graphic>
      </p:graphicFrame>
      <p:pic>
        <p:nvPicPr>
          <p:cNvPr id="22" name="Picture 21" descr="A close up of a sign&#10;&#10;Description generated with high confidence">
            <a:extLst>
              <a:ext uri="{FF2B5EF4-FFF2-40B4-BE49-F238E27FC236}">
                <a16:creationId xmlns:a16="http://schemas.microsoft.com/office/drawing/2014/main" id="{5AE226C3-1FFF-4E8C-A50B-0B8BC045D7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5" name="TextBox 8">
            <a:extLst>
              <a:ext uri="{FF2B5EF4-FFF2-40B4-BE49-F238E27FC236}">
                <a16:creationId xmlns:a16="http://schemas.microsoft.com/office/drawing/2014/main" id="{04187E43-AF2B-4F3A-98D5-A03898CD8C7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533953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sequence below.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mistake.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reasoning.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AA4C00E-4CF5-46D4-A4C9-C6D44F9BF1B1}"/>
              </a:ext>
            </a:extLst>
          </p:cNvPr>
          <p:cNvGrpSpPr/>
          <p:nvPr/>
        </p:nvGrpSpPr>
        <p:grpSpPr>
          <a:xfrm>
            <a:off x="1270626" y="2981311"/>
            <a:ext cx="6094565" cy="1037609"/>
            <a:chOff x="281055" y="1426115"/>
            <a:chExt cx="2843159" cy="484053"/>
          </a:xfrm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B90DB2E5-9086-4956-B4B1-24E5623F0B74}"/>
                </a:ext>
              </a:extLst>
            </p:cNvPr>
            <p:cNvSpPr/>
            <p:nvPr/>
          </p:nvSpPr>
          <p:spPr>
            <a:xfrm>
              <a:off x="281055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7604275D-3939-42AB-A91F-B386E92D7FE9}"/>
                </a:ext>
              </a:extLst>
            </p:cNvPr>
            <p:cNvSpPr/>
            <p:nvPr/>
          </p:nvSpPr>
          <p:spPr>
            <a:xfrm>
              <a:off x="762707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: Rounded Corners 24">
              <a:extLst>
                <a:ext uri="{FF2B5EF4-FFF2-40B4-BE49-F238E27FC236}">
                  <a16:creationId xmlns:a16="http://schemas.microsoft.com/office/drawing/2014/main" id="{FF5A1813-FFE9-4E7A-A841-BED074987C50}"/>
                </a:ext>
              </a:extLst>
            </p:cNvPr>
            <p:cNvSpPr/>
            <p:nvPr/>
          </p:nvSpPr>
          <p:spPr>
            <a:xfrm>
              <a:off x="1244359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D7C1690D-BEC0-45A1-9763-59F09AADB310}"/>
                </a:ext>
              </a:extLst>
            </p:cNvPr>
            <p:cNvSpPr/>
            <p:nvPr/>
          </p:nvSpPr>
          <p:spPr>
            <a:xfrm>
              <a:off x="1726011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AC46D14B-B6CB-46D1-86CC-6257CCDFFD30}"/>
                </a:ext>
              </a:extLst>
            </p:cNvPr>
            <p:cNvSpPr/>
            <p:nvPr/>
          </p:nvSpPr>
          <p:spPr>
            <a:xfrm>
              <a:off x="2207663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9FF42D0C-8600-4E07-AC19-B1BFA1C88EC2}"/>
                </a:ext>
              </a:extLst>
            </p:cNvPr>
            <p:cNvSpPr/>
            <p:nvPr/>
          </p:nvSpPr>
          <p:spPr>
            <a:xfrm>
              <a:off x="2689313" y="1426115"/>
              <a:ext cx="434901" cy="48405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1FD4F348-E2EA-43A2-8DF3-D93DC76677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847413"/>
              </p:ext>
            </p:extLst>
          </p:nvPr>
        </p:nvGraphicFramePr>
        <p:xfrm>
          <a:off x="2314917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217666E7-1092-477E-8457-9B9F3096A5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580361"/>
              </p:ext>
            </p:extLst>
          </p:nvPr>
        </p:nvGraphicFramePr>
        <p:xfrm>
          <a:off x="1280587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7D93D13E-BB50-4262-A44C-74A6E49892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765720"/>
              </p:ext>
            </p:extLst>
          </p:nvPr>
        </p:nvGraphicFramePr>
        <p:xfrm>
          <a:off x="4627467" y="3036193"/>
          <a:ext cx="385846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4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296AA3F-1784-447F-A66A-0CD74A6AAF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587953"/>
              </p:ext>
            </p:extLst>
          </p:nvPr>
        </p:nvGraphicFramePr>
        <p:xfrm>
          <a:off x="5414188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23075769-DF33-46E8-BD10-FC33845F5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6373019"/>
              </p:ext>
            </p:extLst>
          </p:nvPr>
        </p:nvGraphicFramePr>
        <p:xfrm>
          <a:off x="3338963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894694E-BD62-40D1-9FDE-74470D2F82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1482130"/>
              </p:ext>
            </p:extLst>
          </p:nvPr>
        </p:nvGraphicFramePr>
        <p:xfrm>
          <a:off x="6428466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pic>
        <p:nvPicPr>
          <p:cNvPr id="20" name="Picture 19" descr="A close up of a sign&#10;&#10;Description generated with high confidence">
            <a:extLst>
              <a:ext uri="{FF2B5EF4-FFF2-40B4-BE49-F238E27FC236}">
                <a16:creationId xmlns:a16="http://schemas.microsoft.com/office/drawing/2014/main" id="{E5C6AE82-5545-480E-9DC1-C19F7C4465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5" name="TextBox 8">
            <a:extLst>
              <a:ext uri="{FF2B5EF4-FFF2-40B4-BE49-F238E27FC236}">
                <a16:creationId xmlns:a16="http://schemas.microsoft.com/office/drawing/2014/main" id="{18205E7F-E866-40C2-B010-5C9C33E79AD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sequence below.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mistake.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reasoning.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is the mistake because…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90DB2E5-9086-4956-B4B1-24E5623F0B74}"/>
              </a:ext>
            </a:extLst>
          </p:cNvPr>
          <p:cNvSpPr/>
          <p:nvPr/>
        </p:nvSpPr>
        <p:spPr>
          <a:xfrm>
            <a:off x="1270626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604275D-3939-42AB-A91F-B386E92D7FE9}"/>
              </a:ext>
            </a:extLst>
          </p:cNvPr>
          <p:cNvSpPr/>
          <p:nvPr/>
        </p:nvSpPr>
        <p:spPr>
          <a:xfrm>
            <a:off x="2303090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5A1813-FFE9-4E7A-A841-BED074987C50}"/>
              </a:ext>
            </a:extLst>
          </p:cNvPr>
          <p:cNvSpPr/>
          <p:nvPr/>
        </p:nvSpPr>
        <p:spPr>
          <a:xfrm>
            <a:off x="3335554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D7C1690D-BEC0-45A1-9763-59F09AADB310}"/>
              </a:ext>
            </a:extLst>
          </p:cNvPr>
          <p:cNvSpPr/>
          <p:nvPr/>
        </p:nvSpPr>
        <p:spPr>
          <a:xfrm>
            <a:off x="4368018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AC46D14B-B6CB-46D1-86CC-6257CCDFFD30}"/>
              </a:ext>
            </a:extLst>
          </p:cNvPr>
          <p:cNvSpPr/>
          <p:nvPr/>
        </p:nvSpPr>
        <p:spPr>
          <a:xfrm>
            <a:off x="5400482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FF42D0C-8600-4E07-AC19-B1BFA1C88EC2}"/>
              </a:ext>
            </a:extLst>
          </p:cNvPr>
          <p:cNvSpPr/>
          <p:nvPr/>
        </p:nvSpPr>
        <p:spPr>
          <a:xfrm>
            <a:off x="6432942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1FD4F348-E2EA-43A2-8DF3-D93DC76677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1807333"/>
              </p:ext>
            </p:extLst>
          </p:nvPr>
        </p:nvGraphicFramePr>
        <p:xfrm>
          <a:off x="2314917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217666E7-1092-477E-8457-9B9F3096A5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0265814"/>
              </p:ext>
            </p:extLst>
          </p:nvPr>
        </p:nvGraphicFramePr>
        <p:xfrm>
          <a:off x="1280587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7D93D13E-BB50-4262-A44C-74A6E49892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0970288"/>
              </p:ext>
            </p:extLst>
          </p:nvPr>
        </p:nvGraphicFramePr>
        <p:xfrm>
          <a:off x="4627467" y="3036193"/>
          <a:ext cx="385846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4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1296AA3F-1784-447F-A66A-0CD74A6AAF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439504"/>
              </p:ext>
            </p:extLst>
          </p:nvPr>
        </p:nvGraphicFramePr>
        <p:xfrm>
          <a:off x="5414188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23075769-DF33-46E8-BD10-FC33845F55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812736"/>
              </p:ext>
            </p:extLst>
          </p:nvPr>
        </p:nvGraphicFramePr>
        <p:xfrm>
          <a:off x="3338963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894694E-BD62-40D1-9FDE-74470D2F82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214005"/>
              </p:ext>
            </p:extLst>
          </p:nvPr>
        </p:nvGraphicFramePr>
        <p:xfrm>
          <a:off x="6428466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F060E32F-45E4-45A3-B0F2-5DF82B363E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449957"/>
              </p:ext>
            </p:extLst>
          </p:nvPr>
        </p:nvGraphicFramePr>
        <p:xfrm>
          <a:off x="476011" y="5137142"/>
          <a:ext cx="576000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pic>
        <p:nvPicPr>
          <p:cNvPr id="20" name="Picture 19" descr="A close up of a sign&#10;&#10;Description generated with high confidence">
            <a:extLst>
              <a:ext uri="{FF2B5EF4-FFF2-40B4-BE49-F238E27FC236}">
                <a16:creationId xmlns:a16="http://schemas.microsoft.com/office/drawing/2014/main" id="{2FA02657-7541-4226-9B0A-3A0E39A5D8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6" name="TextBox 8">
            <a:extLst>
              <a:ext uri="{FF2B5EF4-FFF2-40B4-BE49-F238E27FC236}">
                <a16:creationId xmlns:a16="http://schemas.microsoft.com/office/drawing/2014/main" id="{3840F2DC-2CB2-4D5F-9AFB-0988AA7B6BA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444718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Look at the sequence below.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mistake.</a:t>
            </a: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Explain your reasoning.</a:t>
            </a: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is the mistake because it is equivalent to 5.</a:t>
            </a: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B211148-E03F-4C84-8135-DBC47066BC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25974"/>
              </p:ext>
            </p:extLst>
          </p:nvPr>
        </p:nvGraphicFramePr>
        <p:xfrm>
          <a:off x="476011" y="5137142"/>
          <a:ext cx="576000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00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288000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B86A0AD2-D0A0-4676-B846-835ADC1E59B7}"/>
              </a:ext>
            </a:extLst>
          </p:cNvPr>
          <p:cNvSpPr/>
          <p:nvPr/>
        </p:nvSpPr>
        <p:spPr>
          <a:xfrm>
            <a:off x="1270626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EBD4DCDE-77B2-440E-B5FB-EC02ED78D2B5}"/>
              </a:ext>
            </a:extLst>
          </p:cNvPr>
          <p:cNvSpPr/>
          <p:nvPr/>
        </p:nvSpPr>
        <p:spPr>
          <a:xfrm>
            <a:off x="2303090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BE7400CA-DA5C-4CFB-BCDE-A3DC12EAAE90}"/>
              </a:ext>
            </a:extLst>
          </p:cNvPr>
          <p:cNvSpPr/>
          <p:nvPr/>
        </p:nvSpPr>
        <p:spPr>
          <a:xfrm>
            <a:off x="3335554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1D9007E7-8346-42AA-BB2E-59296690FC88}"/>
              </a:ext>
            </a:extLst>
          </p:cNvPr>
          <p:cNvSpPr/>
          <p:nvPr/>
        </p:nvSpPr>
        <p:spPr>
          <a:xfrm>
            <a:off x="4368018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2AD04AE3-8CC7-4D81-A732-5FF31B48016A}"/>
              </a:ext>
            </a:extLst>
          </p:cNvPr>
          <p:cNvSpPr/>
          <p:nvPr/>
        </p:nvSpPr>
        <p:spPr>
          <a:xfrm>
            <a:off x="5400482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3251398B-2E1F-4563-A4FB-1483A7DC13BE}"/>
              </a:ext>
            </a:extLst>
          </p:cNvPr>
          <p:cNvSpPr/>
          <p:nvPr/>
        </p:nvSpPr>
        <p:spPr>
          <a:xfrm>
            <a:off x="6432942" y="2981311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ADDAFF9E-9964-45DA-8FEF-A893E68588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9127265"/>
              </p:ext>
            </p:extLst>
          </p:nvPr>
        </p:nvGraphicFramePr>
        <p:xfrm>
          <a:off x="2314917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738DE6D9-6116-4903-B224-9AB0B78EC2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461283"/>
              </p:ext>
            </p:extLst>
          </p:nvPr>
        </p:nvGraphicFramePr>
        <p:xfrm>
          <a:off x="1280587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7096C89F-8C90-4AF0-ADD0-3A65A3A036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245075"/>
              </p:ext>
            </p:extLst>
          </p:nvPr>
        </p:nvGraphicFramePr>
        <p:xfrm>
          <a:off x="4627467" y="3036193"/>
          <a:ext cx="385846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4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24363DF1-B937-4331-8E36-A40345FFED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786647"/>
              </p:ext>
            </p:extLst>
          </p:nvPr>
        </p:nvGraphicFramePr>
        <p:xfrm>
          <a:off x="5414188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878D2C39-B5A4-4D69-8263-2129A50F91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542811"/>
              </p:ext>
            </p:extLst>
          </p:nvPr>
        </p:nvGraphicFramePr>
        <p:xfrm>
          <a:off x="3338963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2411005B-9181-4721-A09A-2B265C9B5D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926924"/>
              </p:ext>
            </p:extLst>
          </p:nvPr>
        </p:nvGraphicFramePr>
        <p:xfrm>
          <a:off x="6428466" y="3036193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pic>
        <p:nvPicPr>
          <p:cNvPr id="48" name="Picture 47" descr="A close up of a sign&#10;&#10;Description generated with high confidence">
            <a:extLst>
              <a:ext uri="{FF2B5EF4-FFF2-40B4-BE49-F238E27FC236}">
                <a16:creationId xmlns:a16="http://schemas.microsoft.com/office/drawing/2014/main" id="{9A12B81E-6049-42F0-83ED-4AB1BB51B0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49" name="TextBox 8">
            <a:extLst>
              <a:ext uri="{FF2B5EF4-FFF2-40B4-BE49-F238E27FC236}">
                <a16:creationId xmlns:a16="http://schemas.microsoft.com/office/drawing/2014/main" id="{4848DB9C-26F3-4D59-AA20-FAB12F2A0EA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7388725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" name="Picture 38" descr="A close up of a sign&#10;&#10;Description generated with high confidence">
            <a:extLst>
              <a:ext uri="{FF2B5EF4-FFF2-40B4-BE49-F238E27FC236}">
                <a16:creationId xmlns:a16="http://schemas.microsoft.com/office/drawing/2014/main" id="{09770005-297C-4894-8ADB-F9EE22FFD8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40" name="TextBox 8">
            <a:extLst>
              <a:ext uri="{FF2B5EF4-FFF2-40B4-BE49-F238E27FC236}">
                <a16:creationId xmlns:a16="http://schemas.microsoft.com/office/drawing/2014/main" id="{EFD2252B-3B7B-4A55-A47D-E8AC2742B05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6428C06-FE15-4151-A432-7D7961A0BA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54936"/>
            <a:ext cx="8913124" cy="63221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DDC615F-E8FA-4D5E-B94A-5866D2502D9E}"/>
              </a:ext>
            </a:extLst>
          </p:cNvPr>
          <p:cNvSpPr/>
          <p:nvPr/>
        </p:nvSpPr>
        <p:spPr>
          <a:xfrm>
            <a:off x="277402" y="299643"/>
            <a:ext cx="8578922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Mr Jones shows Class 5 the sequence below.</a:t>
            </a: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Benji says,</a:t>
            </a: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Is he correct? Convince me. </a:t>
            </a: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  <a:p>
            <a:pPr lvl="0" defTabSz="514350">
              <a:defRPr/>
            </a:pP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3EBB6CC0-A84F-475B-87F8-AFA7EA8A8F47}"/>
              </a:ext>
            </a:extLst>
          </p:cNvPr>
          <p:cNvSpPr/>
          <p:nvPr/>
        </p:nvSpPr>
        <p:spPr>
          <a:xfrm>
            <a:off x="1270626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8A931A6E-F27C-42AA-A40C-5D4190157349}"/>
              </a:ext>
            </a:extLst>
          </p:cNvPr>
          <p:cNvSpPr/>
          <p:nvPr/>
        </p:nvSpPr>
        <p:spPr>
          <a:xfrm>
            <a:off x="2303090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DE9F3784-6976-4211-88C3-EF64C7906E64}"/>
              </a:ext>
            </a:extLst>
          </p:cNvPr>
          <p:cNvSpPr/>
          <p:nvPr/>
        </p:nvSpPr>
        <p:spPr>
          <a:xfrm>
            <a:off x="3335554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F009F1DD-A7AD-413F-BF72-6E13C096B082}"/>
              </a:ext>
            </a:extLst>
          </p:cNvPr>
          <p:cNvSpPr/>
          <p:nvPr/>
        </p:nvSpPr>
        <p:spPr>
          <a:xfrm>
            <a:off x="4368018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D189990F-37F7-45A3-AA91-AA3D1045BFDB}"/>
              </a:ext>
            </a:extLst>
          </p:cNvPr>
          <p:cNvSpPr/>
          <p:nvPr/>
        </p:nvSpPr>
        <p:spPr>
          <a:xfrm>
            <a:off x="5400482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4A75C88F-8B65-4E31-B01C-DA5D044FBCCD}"/>
              </a:ext>
            </a:extLst>
          </p:cNvPr>
          <p:cNvGraphicFramePr>
            <a:graphicFrameLocks noGrp="1"/>
          </p:cNvGraphicFramePr>
          <p:nvPr/>
        </p:nvGraphicFramePr>
        <p:xfrm>
          <a:off x="2314917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7338133A-C167-4483-ABCB-930E61FBFF4F}"/>
              </a:ext>
            </a:extLst>
          </p:cNvPr>
          <p:cNvGraphicFramePr>
            <a:graphicFrameLocks noGrp="1"/>
          </p:cNvGraphicFramePr>
          <p:nvPr/>
        </p:nvGraphicFramePr>
        <p:xfrm>
          <a:off x="1280587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05472E2-430E-44E8-BEB2-60CD7E2A15B7}"/>
              </a:ext>
            </a:extLst>
          </p:cNvPr>
          <p:cNvGraphicFramePr>
            <a:graphicFrameLocks noGrp="1"/>
          </p:cNvGraphicFramePr>
          <p:nvPr/>
        </p:nvGraphicFramePr>
        <p:xfrm>
          <a:off x="3599853" y="1503476"/>
          <a:ext cx="385846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4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1BBC3CE3-5D59-409A-9537-7DCC30BB2C31}"/>
              </a:ext>
            </a:extLst>
          </p:cNvPr>
          <p:cNvGraphicFramePr>
            <a:graphicFrameLocks noGrp="1"/>
          </p:cNvGraphicFramePr>
          <p:nvPr/>
        </p:nvGraphicFramePr>
        <p:xfrm>
          <a:off x="5414188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2947F36A-EAF7-49BA-B81A-4758CBCE69DC}"/>
              </a:ext>
            </a:extLst>
          </p:cNvPr>
          <p:cNvGraphicFramePr>
            <a:graphicFrameLocks noGrp="1"/>
          </p:cNvGraphicFramePr>
          <p:nvPr/>
        </p:nvGraphicFramePr>
        <p:xfrm>
          <a:off x="4383995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51" name="Speech Bubble: Rectangle with Corners Rounded 50">
            <a:extLst>
              <a:ext uri="{FF2B5EF4-FFF2-40B4-BE49-F238E27FC236}">
                <a16:creationId xmlns:a16="http://schemas.microsoft.com/office/drawing/2014/main" id="{52078A90-AB3E-4EEA-ABDE-0A9CF7EABCBE}"/>
              </a:ext>
            </a:extLst>
          </p:cNvPr>
          <p:cNvSpPr/>
          <p:nvPr/>
        </p:nvSpPr>
        <p:spPr>
          <a:xfrm>
            <a:off x="3163864" y="2813562"/>
            <a:ext cx="2851107" cy="122503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next number in the sequence is 8.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7861CC8-A1E9-44B7-93F6-DC8F8DA3F122}"/>
              </a:ext>
            </a:extLst>
          </p:cNvPr>
          <p:cNvSpPr/>
          <p:nvPr/>
        </p:nvSpPr>
        <p:spPr>
          <a:xfrm>
            <a:off x="6432942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7ADE574F-5475-473D-8D5C-1C7E184CCC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118288"/>
              </p:ext>
            </p:extLst>
          </p:nvPr>
        </p:nvGraphicFramePr>
        <p:xfrm>
          <a:off x="6428466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40240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" name="Picture 38" descr="A close up of a sign&#10;&#10;Description generated with high confidence">
            <a:extLst>
              <a:ext uri="{FF2B5EF4-FFF2-40B4-BE49-F238E27FC236}">
                <a16:creationId xmlns:a16="http://schemas.microsoft.com/office/drawing/2014/main" id="{09770005-297C-4894-8ADB-F9EE22FFD8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40" name="TextBox 8">
            <a:extLst>
              <a:ext uri="{FF2B5EF4-FFF2-40B4-BE49-F238E27FC236}">
                <a16:creationId xmlns:a16="http://schemas.microsoft.com/office/drawing/2014/main" id="{EFD2252B-3B7B-4A55-A47D-E8AC2742B05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6428C06-FE15-4151-A432-7D7961A0BA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54936"/>
            <a:ext cx="8913124" cy="63221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DDC615F-E8FA-4D5E-B94A-5866D2502D9E}"/>
              </a:ext>
            </a:extLst>
          </p:cNvPr>
          <p:cNvSpPr/>
          <p:nvPr/>
        </p:nvSpPr>
        <p:spPr>
          <a:xfrm>
            <a:off x="277402" y="299643"/>
            <a:ext cx="8578922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Mr Jones shows Class 5 the sequence below.</a:t>
            </a: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Benji says,</a:t>
            </a: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Is he correct? Convince me. </a:t>
            </a: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latin typeface="Century Gothic" panose="020B0502020202020204" pitchFamily="34" charset="0"/>
              </a:rPr>
              <a:t>Benji is correct because…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</a:p>
          <a:p>
            <a:pPr lvl="0" defTabSz="514350">
              <a:defRPr/>
            </a:pPr>
            <a:endParaRPr lang="en-GB" b="1" dirty="0">
              <a:latin typeface="Century Gothic" panose="020B0502020202020204" pitchFamily="34" charset="0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3EBB6CC0-A84F-475B-87F8-AFA7EA8A8F47}"/>
              </a:ext>
            </a:extLst>
          </p:cNvPr>
          <p:cNvSpPr/>
          <p:nvPr/>
        </p:nvSpPr>
        <p:spPr>
          <a:xfrm>
            <a:off x="1270626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8A931A6E-F27C-42AA-A40C-5D4190157349}"/>
              </a:ext>
            </a:extLst>
          </p:cNvPr>
          <p:cNvSpPr/>
          <p:nvPr/>
        </p:nvSpPr>
        <p:spPr>
          <a:xfrm>
            <a:off x="2303090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DE9F3784-6976-4211-88C3-EF64C7906E64}"/>
              </a:ext>
            </a:extLst>
          </p:cNvPr>
          <p:cNvSpPr/>
          <p:nvPr/>
        </p:nvSpPr>
        <p:spPr>
          <a:xfrm>
            <a:off x="3335554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F009F1DD-A7AD-413F-BF72-6E13C096B082}"/>
              </a:ext>
            </a:extLst>
          </p:cNvPr>
          <p:cNvSpPr/>
          <p:nvPr/>
        </p:nvSpPr>
        <p:spPr>
          <a:xfrm>
            <a:off x="4368018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D189990F-37F7-45A3-AA91-AA3D1045BFDB}"/>
              </a:ext>
            </a:extLst>
          </p:cNvPr>
          <p:cNvSpPr/>
          <p:nvPr/>
        </p:nvSpPr>
        <p:spPr>
          <a:xfrm>
            <a:off x="5400482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4A75C88F-8B65-4E31-B01C-DA5D044FBCCD}"/>
              </a:ext>
            </a:extLst>
          </p:cNvPr>
          <p:cNvGraphicFramePr>
            <a:graphicFrameLocks noGrp="1"/>
          </p:cNvGraphicFramePr>
          <p:nvPr/>
        </p:nvGraphicFramePr>
        <p:xfrm>
          <a:off x="2314917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7338133A-C167-4483-ABCB-930E61FBFF4F}"/>
              </a:ext>
            </a:extLst>
          </p:cNvPr>
          <p:cNvGraphicFramePr>
            <a:graphicFrameLocks noGrp="1"/>
          </p:cNvGraphicFramePr>
          <p:nvPr/>
        </p:nvGraphicFramePr>
        <p:xfrm>
          <a:off x="1280587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05472E2-430E-44E8-BEB2-60CD7E2A15B7}"/>
              </a:ext>
            </a:extLst>
          </p:cNvPr>
          <p:cNvGraphicFramePr>
            <a:graphicFrameLocks noGrp="1"/>
          </p:cNvGraphicFramePr>
          <p:nvPr/>
        </p:nvGraphicFramePr>
        <p:xfrm>
          <a:off x="3599853" y="1503476"/>
          <a:ext cx="385846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4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1BBC3CE3-5D59-409A-9537-7DCC30BB2C31}"/>
              </a:ext>
            </a:extLst>
          </p:cNvPr>
          <p:cNvGraphicFramePr>
            <a:graphicFrameLocks noGrp="1"/>
          </p:cNvGraphicFramePr>
          <p:nvPr/>
        </p:nvGraphicFramePr>
        <p:xfrm>
          <a:off x="5414188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2947F36A-EAF7-49BA-B81A-4758CBCE69DC}"/>
              </a:ext>
            </a:extLst>
          </p:cNvPr>
          <p:cNvGraphicFramePr>
            <a:graphicFrameLocks noGrp="1"/>
          </p:cNvGraphicFramePr>
          <p:nvPr/>
        </p:nvGraphicFramePr>
        <p:xfrm>
          <a:off x="4383995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51" name="Speech Bubble: Rectangle with Corners Rounded 50">
            <a:extLst>
              <a:ext uri="{FF2B5EF4-FFF2-40B4-BE49-F238E27FC236}">
                <a16:creationId xmlns:a16="http://schemas.microsoft.com/office/drawing/2014/main" id="{52078A90-AB3E-4EEA-ABDE-0A9CF7EABCBE}"/>
              </a:ext>
            </a:extLst>
          </p:cNvPr>
          <p:cNvSpPr/>
          <p:nvPr/>
        </p:nvSpPr>
        <p:spPr>
          <a:xfrm>
            <a:off x="3163864" y="2813562"/>
            <a:ext cx="2851107" cy="122503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next number in the sequence is 8.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7861CC8-A1E9-44B7-93F6-DC8F8DA3F122}"/>
              </a:ext>
            </a:extLst>
          </p:cNvPr>
          <p:cNvSpPr/>
          <p:nvPr/>
        </p:nvSpPr>
        <p:spPr>
          <a:xfrm>
            <a:off x="6432942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7ADE574F-5475-473D-8D5C-1C7E184CCCE5}"/>
              </a:ext>
            </a:extLst>
          </p:cNvPr>
          <p:cNvGraphicFramePr>
            <a:graphicFrameLocks noGrp="1"/>
          </p:cNvGraphicFramePr>
          <p:nvPr/>
        </p:nvGraphicFramePr>
        <p:xfrm>
          <a:off x="6428466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1326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9" name="Picture 38" descr="A close up of a sign&#10;&#10;Description generated with high confidence">
            <a:extLst>
              <a:ext uri="{FF2B5EF4-FFF2-40B4-BE49-F238E27FC236}">
                <a16:creationId xmlns:a16="http://schemas.microsoft.com/office/drawing/2014/main" id="{09770005-297C-4894-8ADB-F9EE22FFD8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40" name="TextBox 8">
            <a:extLst>
              <a:ext uri="{FF2B5EF4-FFF2-40B4-BE49-F238E27FC236}">
                <a16:creationId xmlns:a16="http://schemas.microsoft.com/office/drawing/2014/main" id="{EFD2252B-3B7B-4A55-A47D-E8AC2742B05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6428C06-FE15-4151-A432-7D7961A0BA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54936"/>
            <a:ext cx="8913124" cy="63221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DDC615F-E8FA-4D5E-B94A-5866D2502D9E}"/>
              </a:ext>
            </a:extLst>
          </p:cNvPr>
          <p:cNvSpPr/>
          <p:nvPr/>
        </p:nvSpPr>
        <p:spPr>
          <a:xfrm>
            <a:off x="277402" y="299643"/>
            <a:ext cx="8578922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Mr Jones shows Class 5 the sequence below.</a:t>
            </a: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Benji says,</a:t>
            </a: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latin typeface="Century Gothic" panose="020B0502020202020204" pitchFamily="34" charset="0"/>
              </a:rPr>
              <a:t>Is he correct? Convince me. </a:t>
            </a:r>
          </a:p>
          <a:p>
            <a:pPr lvl="0" defTabSz="514350">
              <a:defRPr/>
            </a:pPr>
            <a:endParaRPr lang="en-GB" sz="2000" b="1" dirty="0"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Benji is correct because the sequence is increasing by      . </a:t>
            </a:r>
          </a:p>
          <a:p>
            <a:pPr lvl="0" defTabSz="514350">
              <a:defRPr/>
            </a:pPr>
            <a:endParaRPr lang="en-GB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CFDDEE46-BFAA-4CC4-95A3-7BAE16A54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4211177"/>
              </p:ext>
            </p:extLst>
          </p:nvPr>
        </p:nvGraphicFramePr>
        <p:xfrm>
          <a:off x="7178665" y="5592515"/>
          <a:ext cx="289892" cy="5890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9892">
                  <a:extLst>
                    <a:ext uri="{9D8B030D-6E8A-4147-A177-3AD203B41FA5}">
                      <a16:colId xmlns:a16="http://schemas.microsoft.com/office/drawing/2014/main" val="4228376567"/>
                    </a:ext>
                  </a:extLst>
                </a:gridCol>
              </a:tblGrid>
              <a:tr h="29453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8037734"/>
                  </a:ext>
                </a:extLst>
              </a:tr>
              <a:tr h="29453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1190345"/>
                  </a:ext>
                </a:extLst>
              </a:tr>
            </a:tbl>
          </a:graphicData>
        </a:graphic>
      </p:graphicFrame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3EBB6CC0-A84F-475B-87F8-AFA7EA8A8F47}"/>
              </a:ext>
            </a:extLst>
          </p:cNvPr>
          <p:cNvSpPr/>
          <p:nvPr/>
        </p:nvSpPr>
        <p:spPr>
          <a:xfrm>
            <a:off x="1270626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8A931A6E-F27C-42AA-A40C-5D4190157349}"/>
              </a:ext>
            </a:extLst>
          </p:cNvPr>
          <p:cNvSpPr/>
          <p:nvPr/>
        </p:nvSpPr>
        <p:spPr>
          <a:xfrm>
            <a:off x="2303090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DE9F3784-6976-4211-88C3-EF64C7906E64}"/>
              </a:ext>
            </a:extLst>
          </p:cNvPr>
          <p:cNvSpPr/>
          <p:nvPr/>
        </p:nvSpPr>
        <p:spPr>
          <a:xfrm>
            <a:off x="3335554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F009F1DD-A7AD-413F-BF72-6E13C096B082}"/>
              </a:ext>
            </a:extLst>
          </p:cNvPr>
          <p:cNvSpPr/>
          <p:nvPr/>
        </p:nvSpPr>
        <p:spPr>
          <a:xfrm>
            <a:off x="4368018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D189990F-37F7-45A3-AA91-AA3D1045BFDB}"/>
              </a:ext>
            </a:extLst>
          </p:cNvPr>
          <p:cNvSpPr/>
          <p:nvPr/>
        </p:nvSpPr>
        <p:spPr>
          <a:xfrm>
            <a:off x="5400482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4A75C88F-8B65-4E31-B01C-DA5D044FBCCD}"/>
              </a:ext>
            </a:extLst>
          </p:cNvPr>
          <p:cNvGraphicFramePr>
            <a:graphicFrameLocks noGrp="1"/>
          </p:cNvGraphicFramePr>
          <p:nvPr/>
        </p:nvGraphicFramePr>
        <p:xfrm>
          <a:off x="2314917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7338133A-C167-4483-ABCB-930E61FBFF4F}"/>
              </a:ext>
            </a:extLst>
          </p:cNvPr>
          <p:cNvGraphicFramePr>
            <a:graphicFrameLocks noGrp="1"/>
          </p:cNvGraphicFramePr>
          <p:nvPr/>
        </p:nvGraphicFramePr>
        <p:xfrm>
          <a:off x="1280587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05472E2-430E-44E8-BEB2-60CD7E2A15B7}"/>
              </a:ext>
            </a:extLst>
          </p:cNvPr>
          <p:cNvGraphicFramePr>
            <a:graphicFrameLocks noGrp="1"/>
          </p:cNvGraphicFramePr>
          <p:nvPr/>
        </p:nvGraphicFramePr>
        <p:xfrm>
          <a:off x="3599853" y="1503476"/>
          <a:ext cx="385846" cy="9260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584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92603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1BBC3CE3-5D59-409A-9537-7DCC30BB2C31}"/>
              </a:ext>
            </a:extLst>
          </p:cNvPr>
          <p:cNvGraphicFramePr>
            <a:graphicFrameLocks noGrp="1"/>
          </p:cNvGraphicFramePr>
          <p:nvPr/>
        </p:nvGraphicFramePr>
        <p:xfrm>
          <a:off x="5414188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2947F36A-EAF7-49BA-B81A-4758CBCE69DC}"/>
              </a:ext>
            </a:extLst>
          </p:cNvPr>
          <p:cNvGraphicFramePr>
            <a:graphicFrameLocks noGrp="1"/>
          </p:cNvGraphicFramePr>
          <p:nvPr/>
        </p:nvGraphicFramePr>
        <p:xfrm>
          <a:off x="4383995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51" name="Speech Bubble: Rectangle with Corners Rounded 50">
            <a:extLst>
              <a:ext uri="{FF2B5EF4-FFF2-40B4-BE49-F238E27FC236}">
                <a16:creationId xmlns:a16="http://schemas.microsoft.com/office/drawing/2014/main" id="{52078A90-AB3E-4EEA-ABDE-0A9CF7EABCBE}"/>
              </a:ext>
            </a:extLst>
          </p:cNvPr>
          <p:cNvSpPr/>
          <p:nvPr/>
        </p:nvSpPr>
        <p:spPr>
          <a:xfrm>
            <a:off x="3163864" y="2813562"/>
            <a:ext cx="2851107" cy="1225034"/>
          </a:xfrm>
          <a:prstGeom prst="wedgeRoundRectCallout">
            <a:avLst>
              <a:gd name="adj1" fmla="val -39645"/>
              <a:gd name="adj2" fmla="val 639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next number in the sequence is 8.</a:t>
            </a:r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7861CC8-A1E9-44B7-93F6-DC8F8DA3F122}"/>
              </a:ext>
            </a:extLst>
          </p:cNvPr>
          <p:cNvSpPr/>
          <p:nvPr/>
        </p:nvSpPr>
        <p:spPr>
          <a:xfrm>
            <a:off x="6432942" y="1448594"/>
            <a:ext cx="932249" cy="1037609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7ADE574F-5475-473D-8D5C-1C7E184CCCE5}"/>
              </a:ext>
            </a:extLst>
          </p:cNvPr>
          <p:cNvGraphicFramePr>
            <a:graphicFrameLocks noGrp="1"/>
          </p:cNvGraphicFramePr>
          <p:nvPr/>
        </p:nvGraphicFramePr>
        <p:xfrm>
          <a:off x="6428466" y="1503476"/>
          <a:ext cx="904534" cy="9260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1518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463016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46301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6924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Sort the cards into a decreasing sequence to find the one that doesn’t fit. </a:t>
            </a: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is the sequence decreasing by?</a:t>
            </a: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is the fraction card that doesn’t fit?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358DE5EF-1FA9-49EC-B55E-0CC8FB23AC75}"/>
              </a:ext>
            </a:extLst>
          </p:cNvPr>
          <p:cNvSpPr/>
          <p:nvPr/>
        </p:nvSpPr>
        <p:spPr>
          <a:xfrm>
            <a:off x="2368772" y="1665826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B40C83C-273A-4191-9808-B8CA0D426A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265063"/>
              </p:ext>
            </p:extLst>
          </p:nvPr>
        </p:nvGraphicFramePr>
        <p:xfrm>
          <a:off x="2354611" y="1735059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CB890B59-4FB9-4F68-AB04-767921F0E6F3}"/>
              </a:ext>
            </a:extLst>
          </p:cNvPr>
          <p:cNvSpPr/>
          <p:nvPr/>
        </p:nvSpPr>
        <p:spPr>
          <a:xfrm>
            <a:off x="4091022" y="2927471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5717A800-4AC1-44DE-A698-97E71AF77E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5365911"/>
              </p:ext>
            </p:extLst>
          </p:nvPr>
        </p:nvGraphicFramePr>
        <p:xfrm>
          <a:off x="4066545" y="2993342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6</a:t>
                      </a:r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E328723-965E-46F8-B471-DF4A5786C534}"/>
              </a:ext>
            </a:extLst>
          </p:cNvPr>
          <p:cNvSpPr/>
          <p:nvPr/>
        </p:nvSpPr>
        <p:spPr>
          <a:xfrm>
            <a:off x="4091022" y="1665826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48018B54-BA5B-4D08-8531-AA7449076B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0314014"/>
              </p:ext>
            </p:extLst>
          </p:nvPr>
        </p:nvGraphicFramePr>
        <p:xfrm>
          <a:off x="4331232" y="1735059"/>
          <a:ext cx="463016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78404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A82AF26A-B90F-42EE-A175-42FB819184A5}"/>
              </a:ext>
            </a:extLst>
          </p:cNvPr>
          <p:cNvSpPr/>
          <p:nvPr/>
        </p:nvSpPr>
        <p:spPr>
          <a:xfrm>
            <a:off x="5755650" y="2927471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81949649-8CC3-4C8B-959B-5D348B8849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896745"/>
              </p:ext>
            </p:extLst>
          </p:nvPr>
        </p:nvGraphicFramePr>
        <p:xfrm>
          <a:off x="5732669" y="2993342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6EC76276-FBA4-4AD7-9776-FC5B3BB08BEB}"/>
              </a:ext>
            </a:extLst>
          </p:cNvPr>
          <p:cNvSpPr/>
          <p:nvPr/>
        </p:nvSpPr>
        <p:spPr>
          <a:xfrm>
            <a:off x="5750392" y="1665826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1257AD0C-B904-4DD7-9F95-98483EFB9716}"/>
              </a:ext>
            </a:extLst>
          </p:cNvPr>
          <p:cNvSpPr/>
          <p:nvPr/>
        </p:nvSpPr>
        <p:spPr>
          <a:xfrm>
            <a:off x="2368772" y="2927471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38A01997-42DC-4EF3-8CD9-26F79FA58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894050"/>
              </p:ext>
            </p:extLst>
          </p:nvPr>
        </p:nvGraphicFramePr>
        <p:xfrm>
          <a:off x="2349091" y="2993342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513B9074-C4DC-41E7-A5D9-D8E908ED4B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089695"/>
              </p:ext>
            </p:extLst>
          </p:nvPr>
        </p:nvGraphicFramePr>
        <p:xfrm>
          <a:off x="5732669" y="1735059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500" b="1" dirty="0"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81C02834-67C7-4582-BAC0-449A41447C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0" name="TextBox 8">
            <a:extLst>
              <a:ext uri="{FF2B5EF4-FFF2-40B4-BE49-F238E27FC236}">
                <a16:creationId xmlns:a16="http://schemas.microsoft.com/office/drawing/2014/main" id="{B1DDE30D-3ECC-4A94-B408-3E418F78B26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Sort the cards into a decreasing sequence to find the one that doesn’t fit. </a:t>
            </a: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is the sequence decreasing by?</a:t>
            </a:r>
          </a:p>
          <a:p>
            <a:pPr lvl="0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What is the fraction card that doesn’t fit?</a:t>
            </a:r>
          </a:p>
          <a:p>
            <a:pPr lvl="0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0" name="Picture 29" descr="A close up of a sign&#10;&#10;Description generated with high confidence">
            <a:extLst>
              <a:ext uri="{FF2B5EF4-FFF2-40B4-BE49-F238E27FC236}">
                <a16:creationId xmlns:a16="http://schemas.microsoft.com/office/drawing/2014/main" id="{3F697F6E-C40C-4E9D-BE09-2015198C3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1" name="TextBox 8">
            <a:extLst>
              <a:ext uri="{FF2B5EF4-FFF2-40B4-BE49-F238E27FC236}">
                <a16:creationId xmlns:a16="http://schemas.microsoft.com/office/drawing/2014/main" id="{860DDDDB-5513-4524-89AC-96031AC9CC0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358DE5EF-1FA9-49EC-B55E-0CC8FB23AC75}"/>
              </a:ext>
            </a:extLst>
          </p:cNvPr>
          <p:cNvSpPr/>
          <p:nvPr/>
        </p:nvSpPr>
        <p:spPr>
          <a:xfrm>
            <a:off x="2841318" y="2474619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9B40C83C-273A-4191-9808-B8CA0D426A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1396130"/>
              </p:ext>
            </p:extLst>
          </p:nvPr>
        </p:nvGraphicFramePr>
        <p:xfrm>
          <a:off x="2818835" y="2540490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CB890B59-4FB9-4F68-AB04-767921F0E6F3}"/>
              </a:ext>
            </a:extLst>
          </p:cNvPr>
          <p:cNvSpPr/>
          <p:nvPr/>
        </p:nvSpPr>
        <p:spPr>
          <a:xfrm>
            <a:off x="3932173" y="2474619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E328723-965E-46F8-B471-DF4A5786C534}"/>
              </a:ext>
            </a:extLst>
          </p:cNvPr>
          <p:cNvSpPr/>
          <p:nvPr/>
        </p:nvSpPr>
        <p:spPr>
          <a:xfrm>
            <a:off x="5023028" y="2474619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48018B54-BA5B-4D08-8531-AA7449076B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828416"/>
              </p:ext>
            </p:extLst>
          </p:nvPr>
        </p:nvGraphicFramePr>
        <p:xfrm>
          <a:off x="4176344" y="2540490"/>
          <a:ext cx="463016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</a:tblGrid>
              <a:tr h="784040">
                <a:tc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</a:tbl>
          </a:graphicData>
        </a:graphic>
      </p:graphicFrame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A82AF26A-B90F-42EE-A175-42FB819184A5}"/>
              </a:ext>
            </a:extLst>
          </p:cNvPr>
          <p:cNvSpPr/>
          <p:nvPr/>
        </p:nvSpPr>
        <p:spPr>
          <a:xfrm>
            <a:off x="6113883" y="2474619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81949649-8CC3-4C8B-959B-5D348B8849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617495"/>
              </p:ext>
            </p:extLst>
          </p:nvPr>
        </p:nvGraphicFramePr>
        <p:xfrm>
          <a:off x="6098961" y="2540490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sp>
        <p:nvSpPr>
          <p:cNvPr id="42" name="Rectangle: Rounded Corners 41">
            <a:extLst>
              <a:ext uri="{FF2B5EF4-FFF2-40B4-BE49-F238E27FC236}">
                <a16:creationId xmlns:a16="http://schemas.microsoft.com/office/drawing/2014/main" id="{1257AD0C-B904-4DD7-9F95-98483EFB9716}"/>
              </a:ext>
            </a:extLst>
          </p:cNvPr>
          <p:cNvSpPr/>
          <p:nvPr/>
        </p:nvSpPr>
        <p:spPr>
          <a:xfrm>
            <a:off x="1750463" y="2474619"/>
            <a:ext cx="936672" cy="915783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38A01997-42DC-4EF3-8CD9-26F79FA586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970229"/>
              </p:ext>
            </p:extLst>
          </p:nvPr>
        </p:nvGraphicFramePr>
        <p:xfrm>
          <a:off x="1730782" y="2540490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5EA553E1-FCBD-48C6-91CC-69B9222E5F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3178975"/>
              </p:ext>
            </p:extLst>
          </p:nvPr>
        </p:nvGraphicFramePr>
        <p:xfrm>
          <a:off x="5062526" y="4312586"/>
          <a:ext cx="324000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C0BE30B0-46FB-435B-A46D-BDCFB172A0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195666"/>
              </p:ext>
            </p:extLst>
          </p:nvPr>
        </p:nvGraphicFramePr>
        <p:xfrm>
          <a:off x="5298434" y="4911190"/>
          <a:ext cx="576000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000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sz="1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5717A800-4AC1-44DE-A698-97E71AF77E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445067"/>
              </p:ext>
            </p:extLst>
          </p:nvPr>
        </p:nvGraphicFramePr>
        <p:xfrm>
          <a:off x="5004167" y="2540490"/>
          <a:ext cx="926032" cy="784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3016">
                  <a:extLst>
                    <a:ext uri="{9D8B030D-6E8A-4147-A177-3AD203B41FA5}">
                      <a16:colId xmlns:a16="http://schemas.microsoft.com/office/drawing/2014/main" val="447716399"/>
                    </a:ext>
                  </a:extLst>
                </a:gridCol>
                <a:gridCol w="463016">
                  <a:extLst>
                    <a:ext uri="{9D8B030D-6E8A-4147-A177-3AD203B41FA5}">
                      <a16:colId xmlns:a16="http://schemas.microsoft.com/office/drawing/2014/main" val="473811290"/>
                    </a:ext>
                  </a:extLst>
                </a:gridCol>
              </a:tblGrid>
              <a:tr h="392020">
                <a:tc rowSpan="2">
                  <a:txBody>
                    <a:bodyPr/>
                    <a:lstStyle/>
                    <a:p>
                      <a:pPr algn="ctr"/>
                      <a:r>
                        <a:rPr lang="en-GB" sz="31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</a:t>
                      </a:r>
                      <a:endParaRPr lang="en-GB" sz="25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7912161"/>
                  </a:ext>
                </a:extLst>
              </a:tr>
              <a:tr h="39202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60887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887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9" ma:contentTypeDescription="Create a new document." ma:contentTypeScope="" ma:versionID="3d29b775ef167967bd9c847bebe9d0ad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ae44e3ff1b865bfb29d0dffb97d6c4e1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86144f90-c7b6-48d0-aae5-f5e9e48cc3df"/>
    <ds:schemaRef ds:uri="http://schemas.microsoft.com/sharepoint/v3"/>
    <ds:schemaRef ds:uri="0f0ae0ff-29c4-4766-b250-c1a9bee8d430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840B2FF-AB4A-45F3-93CD-68EC046AFD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2615</TotalTime>
  <Words>733</Words>
  <Application>Microsoft Macintosh PowerPoint</Application>
  <PresentationFormat>On-screen Show (4:3)</PresentationFormat>
  <Paragraphs>508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Clare Evans</cp:lastModifiedBy>
  <cp:revision>9</cp:revision>
  <dcterms:created xsi:type="dcterms:W3CDTF">2018-03-17T10:08:43Z</dcterms:created>
  <dcterms:modified xsi:type="dcterms:W3CDTF">2021-02-19T12:51:29Z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