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5" r:id="rId2"/>
    <p:sldId id="276" r:id="rId3"/>
    <p:sldId id="278" r:id="rId4"/>
    <p:sldId id="279" r:id="rId5"/>
    <p:sldId id="290" r:id="rId6"/>
    <p:sldId id="282" r:id="rId7"/>
    <p:sldId id="289" r:id="rId8"/>
    <p:sldId id="284" r:id="rId9"/>
    <p:sldId id="288" r:id="rId10"/>
    <p:sldId id="277" r:id="rId11"/>
    <p:sldId id="286" r:id="rId12"/>
  </p:sldIdLst>
  <p:sldSz cx="9144000" cy="6858000" type="screen4x3"/>
  <p:notesSz cx="6858000" cy="9144000"/>
  <p:embeddedFontLst>
    <p:embeddedFont>
      <p:font typeface="Twinkl" pitchFamily="2" charset="0"/>
      <p:regular r:id="rId15"/>
      <p:bold r:id="rId16"/>
    </p:embeddedFont>
    <p:embeddedFont>
      <p:font typeface="Calibri" panose="020F0502020204030204" pitchFamily="34" charset="0"/>
      <p:regular r:id="rId17"/>
      <p:bold r:id="rId18"/>
      <p:italic r:id="rId19"/>
      <p:boldItalic r:id="rId20"/>
    </p:embeddedFont>
    <p:embeddedFont>
      <p:font typeface="Tuffy-TTF" panose="020B0603060100000000" pitchFamily="34" charset="0"/>
      <p:regular r:id="rId21"/>
      <p:bold r:id="rId22"/>
      <p:italic r:id="rId23"/>
      <p:boldItalic r:id="rId24"/>
    </p:embeddedFont>
    <p:embeddedFont>
      <p:font typeface="Tuffy" panose="020B0603060100000000" pitchFamily="34" charset="0"/>
      <p:regular r:id="rId25"/>
      <p:bold r:id="rId26"/>
      <p:italic r:id="rId27"/>
      <p:boldItalic r:id="rId28"/>
    </p:embeddedFont>
    <p:embeddedFont>
      <p:font typeface="Cambria Math" panose="02040503050406030204" pitchFamily="18" charset="0"/>
      <p:regular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F08213"/>
    <a:srgbClr val="FABC92"/>
    <a:srgbClr val="FDCE82"/>
    <a:srgbClr val="FFE864"/>
    <a:srgbClr val="F0864A"/>
    <a:srgbClr val="0079C3"/>
    <a:srgbClr val="FFE76D"/>
    <a:srgbClr val="072F54"/>
    <a:srgbClr val="003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114" d="100"/>
          <a:sy n="114" d="100"/>
        </p:scale>
        <p:origin x="1560" y="10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pring-block-3-algebra-year-6-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twinkl.co.uk/resources/planit-maths-primary-teaching-resources-year-6/planit-maths-primary-teaching-resources-year-6-algebra/planit-maths-primary-teaching-resources-year-6-algebra-use-simple-formulae" TargetMode="External"/><Relationship Id="rId1" Type="http://schemas.openxmlformats.org/officeDocument/2006/relationships/slideLayout" Target="../slideLayouts/slideLayout4.xml"/><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pring-block-3-algebra-year-6-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2672" y="5631430"/>
            <a:ext cx="1040234" cy="922789"/>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Use simple formulae.</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69861"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Find a Rule – One Step</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772107"/>
          </a:xfrm>
          <a:prstGeom prst="rect">
            <a:avLst/>
          </a:prstGeom>
          <a:solidFill>
            <a:srgbClr val="FDCE82"/>
          </a:solidFill>
          <a:ln w="28575">
            <a:noFill/>
          </a:ln>
        </p:spPr>
        <p:txBody>
          <a:bodyPr wrap="square" lIns="108000" tIns="108000" rIns="108000" bIns="108000" rtlCol="0">
            <a:spAutoFit/>
          </a:bodyPr>
          <a:lstStyle/>
          <a:p>
            <a:pPr algn="ctr"/>
            <a:r>
              <a:rPr lang="en-GB" dirty="0"/>
              <a:t>This is a one-step function machine.</a:t>
            </a:r>
          </a:p>
          <a:p>
            <a:pPr algn="ctr"/>
            <a:r>
              <a:rPr lang="en-GB" dirty="0"/>
              <a:t>Give the missing inputs and outputs.</a:t>
            </a:r>
          </a:p>
        </p:txBody>
      </p:sp>
      <p:grpSp>
        <p:nvGrpSpPr>
          <p:cNvPr id="24" name="Group 23"/>
          <p:cNvGrpSpPr/>
          <p:nvPr/>
        </p:nvGrpSpPr>
        <p:grpSpPr>
          <a:xfrm>
            <a:off x="2080667" y="5003389"/>
            <a:ext cx="525655" cy="707886"/>
            <a:chOff x="1986336" y="5049375"/>
            <a:chExt cx="525655" cy="707886"/>
          </a:xfrm>
        </p:grpSpPr>
        <p:sp>
          <p:nvSpPr>
            <p:cNvPr id="14" name="Rectangle 13"/>
            <p:cNvSpPr/>
            <p:nvPr/>
          </p:nvSpPr>
          <p:spPr>
            <a:xfrm>
              <a:off x="1986336" y="5049375"/>
              <a:ext cx="525655" cy="707886"/>
            </a:xfrm>
            <a:prstGeom prst="rect">
              <a:avLst/>
            </a:prstGeom>
          </p:spPr>
          <p:txBody>
            <a:bodyPr wrap="square">
              <a:spAutoFit/>
            </a:bodyPr>
            <a:lstStyle/>
            <a:p>
              <a:pPr algn="ctr"/>
              <a:r>
                <a:rPr lang="en-GB" sz="2000" dirty="0"/>
                <a:t>1</a:t>
              </a:r>
              <a:br>
                <a:rPr lang="en-GB" sz="2000" dirty="0"/>
              </a:br>
              <a:r>
                <a:rPr lang="en-GB" sz="2000" dirty="0"/>
                <a:t>7</a:t>
              </a:r>
            </a:p>
          </p:txBody>
        </p:sp>
        <p:cxnSp>
          <p:nvCxnSpPr>
            <p:cNvPr id="10" name="Straight Connector 9"/>
            <p:cNvCxnSpPr/>
            <p:nvPr/>
          </p:nvCxnSpPr>
          <p:spPr>
            <a:xfrm>
              <a:off x="2176713" y="5414871"/>
              <a:ext cx="15794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Rectangle 12"/>
          <p:cNvSpPr/>
          <p:nvPr/>
        </p:nvSpPr>
        <p:spPr>
          <a:xfrm>
            <a:off x="2016614" y="4200915"/>
            <a:ext cx="490840" cy="461665"/>
          </a:xfrm>
          <a:prstGeom prst="rect">
            <a:avLst/>
          </a:prstGeom>
        </p:spPr>
        <p:txBody>
          <a:bodyPr wrap="none">
            <a:spAutoFit/>
          </a:bodyPr>
          <a:lstStyle/>
          <a:p>
            <a:pPr algn="ctr"/>
            <a:r>
              <a:rPr lang="en-GB" sz="2400" b="1" dirty="0">
                <a:solidFill>
                  <a:srgbClr val="87BD31"/>
                </a:solidFill>
              </a:rPr>
              <a:t>14</a:t>
            </a:r>
          </a:p>
        </p:txBody>
      </p:sp>
      <p:sp>
        <p:nvSpPr>
          <p:cNvPr id="19" name="Rectangle 18"/>
          <p:cNvSpPr/>
          <p:nvPr/>
        </p:nvSpPr>
        <p:spPr>
          <a:xfrm>
            <a:off x="1832645" y="4662580"/>
            <a:ext cx="747320" cy="461665"/>
          </a:xfrm>
          <a:prstGeom prst="rect">
            <a:avLst/>
          </a:prstGeom>
        </p:spPr>
        <p:txBody>
          <a:bodyPr wrap="none">
            <a:spAutoFit/>
          </a:bodyPr>
          <a:lstStyle/>
          <a:p>
            <a:pPr algn="ctr"/>
            <a:r>
              <a:rPr lang="en-GB" sz="2400" b="1" dirty="0">
                <a:solidFill>
                  <a:srgbClr val="87BD31"/>
                </a:solidFill>
              </a:rPr>
              <a:t>900</a:t>
            </a:r>
          </a:p>
        </p:txBody>
      </p:sp>
      <p:sp>
        <p:nvSpPr>
          <p:cNvPr id="20" name="Rectangle 19"/>
          <p:cNvSpPr/>
          <p:nvPr/>
        </p:nvSpPr>
        <p:spPr>
          <a:xfrm>
            <a:off x="6622835" y="2808149"/>
            <a:ext cx="521297" cy="461665"/>
          </a:xfrm>
          <a:prstGeom prst="rect">
            <a:avLst/>
          </a:prstGeom>
        </p:spPr>
        <p:txBody>
          <a:bodyPr wrap="none">
            <a:spAutoFit/>
          </a:bodyPr>
          <a:lstStyle/>
          <a:p>
            <a:pPr algn="ctr"/>
            <a:r>
              <a:rPr lang="en-GB" sz="2400" b="1" dirty="0">
                <a:solidFill>
                  <a:srgbClr val="87BD31"/>
                </a:solidFill>
              </a:rPr>
              <a:t>56</a:t>
            </a:r>
          </a:p>
        </p:txBody>
      </p:sp>
      <p:sp>
        <p:nvSpPr>
          <p:cNvPr id="21" name="Rectangle 20"/>
          <p:cNvSpPr/>
          <p:nvPr/>
        </p:nvSpPr>
        <p:spPr>
          <a:xfrm>
            <a:off x="6622835" y="3259495"/>
            <a:ext cx="724878" cy="461665"/>
          </a:xfrm>
          <a:prstGeom prst="rect">
            <a:avLst/>
          </a:prstGeom>
        </p:spPr>
        <p:txBody>
          <a:bodyPr wrap="none">
            <a:spAutoFit/>
          </a:bodyPr>
          <a:lstStyle/>
          <a:p>
            <a:pPr algn="ctr"/>
            <a:r>
              <a:rPr lang="en-GB" sz="2400" b="1" dirty="0">
                <a:solidFill>
                  <a:srgbClr val="87BD31"/>
                </a:solidFill>
              </a:rPr>
              <a:t>280</a:t>
            </a:r>
          </a:p>
        </p:txBody>
      </p:sp>
      <p:sp>
        <p:nvSpPr>
          <p:cNvPr id="22" name="Rectangle 21"/>
          <p:cNvSpPr/>
          <p:nvPr/>
        </p:nvSpPr>
        <p:spPr>
          <a:xfrm>
            <a:off x="6623675" y="3734380"/>
            <a:ext cx="696024" cy="461665"/>
          </a:xfrm>
          <a:prstGeom prst="rect">
            <a:avLst/>
          </a:prstGeom>
        </p:spPr>
        <p:txBody>
          <a:bodyPr wrap="none">
            <a:spAutoFit/>
          </a:bodyPr>
          <a:lstStyle/>
          <a:p>
            <a:pPr algn="ctr"/>
            <a:r>
              <a:rPr lang="en-GB" sz="2400" b="1" dirty="0">
                <a:solidFill>
                  <a:srgbClr val="87BD31"/>
                </a:solidFill>
              </a:rPr>
              <a:t>16.1</a:t>
            </a:r>
          </a:p>
        </p:txBody>
      </p:sp>
      <p:sp>
        <p:nvSpPr>
          <p:cNvPr id="23" name="Rectangle 22"/>
          <p:cNvSpPr/>
          <p:nvPr/>
        </p:nvSpPr>
        <p:spPr>
          <a:xfrm>
            <a:off x="6703109" y="5124245"/>
            <a:ext cx="311304" cy="461665"/>
          </a:xfrm>
          <a:prstGeom prst="rect">
            <a:avLst/>
          </a:prstGeom>
        </p:spPr>
        <p:txBody>
          <a:bodyPr wrap="none">
            <a:spAutoFit/>
          </a:bodyPr>
          <a:lstStyle/>
          <a:p>
            <a:pPr algn="ctr"/>
            <a:r>
              <a:rPr lang="en-GB" sz="2400" b="1" dirty="0">
                <a:solidFill>
                  <a:srgbClr val="87BD31"/>
                </a:solidFill>
              </a:rPr>
              <a:t>1</a:t>
            </a:r>
          </a:p>
        </p:txBody>
      </p:sp>
      <p:pic>
        <p:nvPicPr>
          <p:cNvPr id="17" name="Picture 16"/>
          <p:cNvPicPr>
            <a:picLocks noChangeAspect="1"/>
          </p:cNvPicPr>
          <p:nvPr/>
        </p:nvPicPr>
        <p:blipFill rotWithShape="1">
          <a:blip r:embed="rId3" cstate="print">
            <a:extLst>
              <a:ext uri="{28A0092B-C50C-407E-A947-70E740481C1C}">
                <a14:useLocalDpi xmlns:a14="http://schemas.microsoft.com/office/drawing/2010/main" val="0"/>
              </a:ext>
            </a:extLst>
          </a:blip>
          <a:srcRect l="30259" t="9716" r="19240" b="39644"/>
          <a:stretch/>
        </p:blipFill>
        <p:spPr>
          <a:xfrm>
            <a:off x="0" y="3729259"/>
            <a:ext cx="2206305" cy="3128741"/>
          </a:xfrm>
          <a:prstGeom prst="rect">
            <a:avLst/>
          </a:prstGeom>
        </p:spPr>
      </p:pic>
      <p:sp>
        <p:nvSpPr>
          <p:cNvPr id="2" name="Rounded Rectangle 1"/>
          <p:cNvSpPr/>
          <p:nvPr/>
        </p:nvSpPr>
        <p:spPr>
          <a:xfrm>
            <a:off x="3695331" y="2696481"/>
            <a:ext cx="1761688" cy="3167424"/>
          </a:xfrm>
          <a:prstGeom prst="roundRect">
            <a:avLst>
              <a:gd name="adj" fmla="val 0"/>
            </a:avLst>
          </a:prstGeom>
          <a:solidFill>
            <a:schemeClr val="accent2">
              <a:lumMod val="40000"/>
              <a:lumOff val="60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Function</a:t>
            </a:r>
          </a:p>
          <a:p>
            <a:pPr algn="ctr"/>
            <a:endParaRPr lang="en-GB" dirty="0">
              <a:solidFill>
                <a:schemeClr val="tx1"/>
              </a:solidFill>
            </a:endParaRPr>
          </a:p>
          <a:p>
            <a:pPr algn="ctr"/>
            <a:r>
              <a:rPr lang="en-GB" sz="4800" dirty="0">
                <a:solidFill>
                  <a:schemeClr val="tx1"/>
                </a:solidFill>
              </a:rPr>
              <a:t>× 7</a:t>
            </a:r>
          </a:p>
        </p:txBody>
      </p:sp>
      <p:cxnSp>
        <p:nvCxnSpPr>
          <p:cNvPr id="6" name="Straight Arrow Connector 5"/>
          <p:cNvCxnSpPr/>
          <p:nvPr/>
        </p:nvCxnSpPr>
        <p:spPr>
          <a:xfrm>
            <a:off x="2502291" y="301961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2183748" y="2757173"/>
            <a:ext cx="360996" cy="461665"/>
          </a:xfrm>
          <a:prstGeom prst="rect">
            <a:avLst/>
          </a:prstGeom>
        </p:spPr>
        <p:txBody>
          <a:bodyPr wrap="none">
            <a:spAutoFit/>
          </a:bodyPr>
          <a:lstStyle/>
          <a:p>
            <a:pPr algn="ctr"/>
            <a:r>
              <a:rPr lang="en-GB" sz="2400" dirty="0"/>
              <a:t>8</a:t>
            </a:r>
          </a:p>
        </p:txBody>
      </p:sp>
      <p:cxnSp>
        <p:nvCxnSpPr>
          <p:cNvPr id="25" name="Straight Arrow Connector 24"/>
          <p:cNvCxnSpPr/>
          <p:nvPr/>
        </p:nvCxnSpPr>
        <p:spPr>
          <a:xfrm>
            <a:off x="2507141" y="349032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1979364" y="3227883"/>
            <a:ext cx="550151" cy="461665"/>
          </a:xfrm>
          <a:prstGeom prst="rect">
            <a:avLst/>
          </a:prstGeom>
        </p:spPr>
        <p:txBody>
          <a:bodyPr wrap="none">
            <a:spAutoFit/>
          </a:bodyPr>
          <a:lstStyle/>
          <a:p>
            <a:pPr algn="ctr"/>
            <a:r>
              <a:rPr lang="en-GB" sz="2400" dirty="0"/>
              <a:t>40</a:t>
            </a:r>
          </a:p>
        </p:txBody>
      </p:sp>
      <p:cxnSp>
        <p:nvCxnSpPr>
          <p:cNvPr id="27" name="Straight Arrow Connector 26"/>
          <p:cNvCxnSpPr/>
          <p:nvPr/>
        </p:nvCxnSpPr>
        <p:spPr>
          <a:xfrm>
            <a:off x="2511991" y="396103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1957144" y="3698593"/>
            <a:ext cx="582211" cy="461665"/>
          </a:xfrm>
          <a:prstGeom prst="rect">
            <a:avLst/>
          </a:prstGeom>
        </p:spPr>
        <p:txBody>
          <a:bodyPr wrap="none">
            <a:spAutoFit/>
          </a:bodyPr>
          <a:lstStyle/>
          <a:p>
            <a:pPr algn="ctr"/>
            <a:r>
              <a:rPr lang="en-GB" sz="2400" dirty="0"/>
              <a:t>2.3</a:t>
            </a:r>
          </a:p>
        </p:txBody>
      </p:sp>
      <p:cxnSp>
        <p:nvCxnSpPr>
          <p:cNvPr id="29" name="Straight Arrow Connector 28"/>
          <p:cNvCxnSpPr/>
          <p:nvPr/>
        </p:nvCxnSpPr>
        <p:spPr>
          <a:xfrm>
            <a:off x="2516841" y="443174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2521691" y="490245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2539355" y="5357979"/>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5495119" y="303898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5495119" y="350969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5495119" y="398040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5495119" y="445111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5495119" y="492182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5495119" y="5377343"/>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6670963" y="4187695"/>
            <a:ext cx="527709" cy="461665"/>
          </a:xfrm>
          <a:prstGeom prst="rect">
            <a:avLst/>
          </a:prstGeom>
        </p:spPr>
        <p:txBody>
          <a:bodyPr wrap="none">
            <a:spAutoFit/>
          </a:bodyPr>
          <a:lstStyle/>
          <a:p>
            <a:pPr algn="ctr"/>
            <a:r>
              <a:rPr lang="en-GB" sz="2400" dirty="0"/>
              <a:t>98</a:t>
            </a:r>
          </a:p>
        </p:txBody>
      </p:sp>
      <p:sp>
        <p:nvSpPr>
          <p:cNvPr id="44" name="Rectangle 43"/>
          <p:cNvSpPr/>
          <p:nvPr/>
        </p:nvSpPr>
        <p:spPr>
          <a:xfrm>
            <a:off x="6612097" y="4671625"/>
            <a:ext cx="889987" cy="461665"/>
          </a:xfrm>
          <a:prstGeom prst="rect">
            <a:avLst/>
          </a:prstGeom>
        </p:spPr>
        <p:txBody>
          <a:bodyPr wrap="none">
            <a:spAutoFit/>
          </a:bodyPr>
          <a:lstStyle/>
          <a:p>
            <a:pPr algn="ctr"/>
            <a:r>
              <a:rPr lang="en-GB" sz="2400" dirty="0"/>
              <a:t>6300</a:t>
            </a:r>
          </a:p>
        </p:txBody>
      </p:sp>
      <p:sp>
        <p:nvSpPr>
          <p:cNvPr id="45" name="Rectangle 44"/>
          <p:cNvSpPr/>
          <p:nvPr/>
        </p:nvSpPr>
        <p:spPr>
          <a:xfrm>
            <a:off x="2695138" y="2411627"/>
            <a:ext cx="763351" cy="369332"/>
          </a:xfrm>
          <a:prstGeom prst="rect">
            <a:avLst/>
          </a:prstGeom>
        </p:spPr>
        <p:txBody>
          <a:bodyPr wrap="none">
            <a:spAutoFit/>
          </a:bodyPr>
          <a:lstStyle/>
          <a:p>
            <a:pPr algn="ctr"/>
            <a:r>
              <a:rPr lang="en-GB" b="1" dirty="0"/>
              <a:t>Input</a:t>
            </a:r>
          </a:p>
        </p:txBody>
      </p:sp>
      <p:sp>
        <p:nvSpPr>
          <p:cNvPr id="46" name="Rectangle 45"/>
          <p:cNvSpPr/>
          <p:nvPr/>
        </p:nvSpPr>
        <p:spPr>
          <a:xfrm>
            <a:off x="5479602" y="2405021"/>
            <a:ext cx="925254" cy="369332"/>
          </a:xfrm>
          <a:prstGeom prst="rect">
            <a:avLst/>
          </a:prstGeom>
        </p:spPr>
        <p:txBody>
          <a:bodyPr wrap="none">
            <a:spAutoFit/>
          </a:bodyPr>
          <a:lstStyle/>
          <a:p>
            <a:pPr algn="ctr"/>
            <a:r>
              <a:rPr lang="en-GB" b="1" dirty="0"/>
              <a:t>Output</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9" grpId="0"/>
      <p:bldP spid="20" grpId="0"/>
      <p:bldP spid="21" grpId="0"/>
      <p:bldP spid="22"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69861"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Find a Rule – One Step</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495108"/>
          </a:xfrm>
          <a:prstGeom prst="rect">
            <a:avLst/>
          </a:prstGeom>
          <a:solidFill>
            <a:srgbClr val="FDCE82"/>
          </a:solidFill>
          <a:ln w="28575">
            <a:noFill/>
          </a:ln>
        </p:spPr>
        <p:txBody>
          <a:bodyPr wrap="square" lIns="108000" tIns="108000" rIns="108000" bIns="108000" rtlCol="0">
            <a:spAutoFit/>
          </a:bodyPr>
          <a:lstStyle/>
          <a:p>
            <a:pPr algn="ctr"/>
            <a:r>
              <a:rPr lang="en-GB" dirty="0"/>
              <a:t>Give the missing function for this one-step machine.</a:t>
            </a:r>
          </a:p>
        </p:txBody>
      </p:sp>
      <p:pic>
        <p:nvPicPr>
          <p:cNvPr id="17" name="Picture 16"/>
          <p:cNvPicPr>
            <a:picLocks noChangeAspect="1"/>
          </p:cNvPicPr>
          <p:nvPr/>
        </p:nvPicPr>
        <p:blipFill rotWithShape="1">
          <a:blip r:embed="rId3" cstate="print">
            <a:extLst>
              <a:ext uri="{28A0092B-C50C-407E-A947-70E740481C1C}">
                <a14:useLocalDpi xmlns:a14="http://schemas.microsoft.com/office/drawing/2010/main" val="0"/>
              </a:ext>
            </a:extLst>
          </a:blip>
          <a:srcRect l="30259" t="9716" r="19240" b="39644"/>
          <a:stretch/>
        </p:blipFill>
        <p:spPr>
          <a:xfrm>
            <a:off x="0" y="3729259"/>
            <a:ext cx="2206305" cy="3128741"/>
          </a:xfrm>
          <a:prstGeom prst="rect">
            <a:avLst/>
          </a:prstGeom>
        </p:spPr>
      </p:pic>
      <p:sp>
        <p:nvSpPr>
          <p:cNvPr id="2" name="Rounded Rectangle 1"/>
          <p:cNvSpPr/>
          <p:nvPr/>
        </p:nvSpPr>
        <p:spPr>
          <a:xfrm>
            <a:off x="3695331" y="2386088"/>
            <a:ext cx="1761688" cy="1791629"/>
          </a:xfrm>
          <a:prstGeom prst="roundRect">
            <a:avLst>
              <a:gd name="adj" fmla="val 0"/>
            </a:avLst>
          </a:prstGeom>
          <a:solidFill>
            <a:schemeClr val="accent5">
              <a:lumMod val="40000"/>
              <a:lumOff val="60000"/>
            </a:schemeClr>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Function</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cxnSp>
        <p:nvCxnSpPr>
          <p:cNvPr id="6" name="Straight Arrow Connector 5"/>
          <p:cNvCxnSpPr/>
          <p:nvPr/>
        </p:nvCxnSpPr>
        <p:spPr>
          <a:xfrm>
            <a:off x="2502291" y="2709225"/>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2183748" y="2446780"/>
            <a:ext cx="360996" cy="461665"/>
          </a:xfrm>
          <a:prstGeom prst="rect">
            <a:avLst/>
          </a:prstGeom>
        </p:spPr>
        <p:txBody>
          <a:bodyPr wrap="none">
            <a:spAutoFit/>
          </a:bodyPr>
          <a:lstStyle/>
          <a:p>
            <a:pPr algn="ctr"/>
            <a:r>
              <a:rPr lang="en-GB" sz="2400" dirty="0"/>
              <a:t>5</a:t>
            </a:r>
          </a:p>
        </p:txBody>
      </p:sp>
      <p:cxnSp>
        <p:nvCxnSpPr>
          <p:cNvPr id="25" name="Straight Arrow Connector 24"/>
          <p:cNvCxnSpPr/>
          <p:nvPr/>
        </p:nvCxnSpPr>
        <p:spPr>
          <a:xfrm>
            <a:off x="2507141" y="3179935"/>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2007417" y="2917490"/>
            <a:ext cx="494046" cy="461665"/>
          </a:xfrm>
          <a:prstGeom prst="rect">
            <a:avLst/>
          </a:prstGeom>
        </p:spPr>
        <p:txBody>
          <a:bodyPr wrap="none">
            <a:spAutoFit/>
          </a:bodyPr>
          <a:lstStyle/>
          <a:p>
            <a:pPr algn="ctr"/>
            <a:r>
              <a:rPr lang="en-GB" sz="2400" dirty="0"/>
              <a:t>10</a:t>
            </a:r>
          </a:p>
        </p:txBody>
      </p:sp>
      <p:cxnSp>
        <p:nvCxnSpPr>
          <p:cNvPr id="27" name="Straight Arrow Connector 26"/>
          <p:cNvCxnSpPr/>
          <p:nvPr/>
        </p:nvCxnSpPr>
        <p:spPr>
          <a:xfrm>
            <a:off x="2511991" y="3650645"/>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2154458" y="3388200"/>
            <a:ext cx="346569" cy="461665"/>
          </a:xfrm>
          <a:prstGeom prst="rect">
            <a:avLst/>
          </a:prstGeom>
        </p:spPr>
        <p:txBody>
          <a:bodyPr wrap="none">
            <a:spAutoFit/>
          </a:bodyPr>
          <a:lstStyle/>
          <a:p>
            <a:pPr algn="ctr"/>
            <a:r>
              <a:rPr lang="en-GB" sz="2400" dirty="0"/>
              <a:t>2</a:t>
            </a:r>
          </a:p>
        </p:txBody>
      </p:sp>
      <p:cxnSp>
        <p:nvCxnSpPr>
          <p:cNvPr id="37" name="Straight Arrow Connector 36"/>
          <p:cNvCxnSpPr/>
          <p:nvPr/>
        </p:nvCxnSpPr>
        <p:spPr>
          <a:xfrm>
            <a:off x="5495119" y="2728589"/>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5495119" y="3199299"/>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5495119" y="3670009"/>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a:off x="2695138" y="2101234"/>
            <a:ext cx="763351" cy="369332"/>
          </a:xfrm>
          <a:prstGeom prst="rect">
            <a:avLst/>
          </a:prstGeom>
        </p:spPr>
        <p:txBody>
          <a:bodyPr wrap="none">
            <a:spAutoFit/>
          </a:bodyPr>
          <a:lstStyle/>
          <a:p>
            <a:pPr algn="ctr"/>
            <a:r>
              <a:rPr lang="en-GB" b="1" dirty="0"/>
              <a:t>Input</a:t>
            </a:r>
          </a:p>
        </p:txBody>
      </p:sp>
      <p:sp>
        <p:nvSpPr>
          <p:cNvPr id="46" name="Rectangle 45"/>
          <p:cNvSpPr/>
          <p:nvPr/>
        </p:nvSpPr>
        <p:spPr>
          <a:xfrm>
            <a:off x="5479602" y="2094628"/>
            <a:ext cx="925254" cy="369332"/>
          </a:xfrm>
          <a:prstGeom prst="rect">
            <a:avLst/>
          </a:prstGeom>
        </p:spPr>
        <p:txBody>
          <a:bodyPr wrap="none">
            <a:spAutoFit/>
          </a:bodyPr>
          <a:lstStyle/>
          <a:p>
            <a:pPr algn="ctr"/>
            <a:r>
              <a:rPr lang="en-GB" b="1" dirty="0"/>
              <a:t>Output</a:t>
            </a:r>
          </a:p>
        </p:txBody>
      </p:sp>
      <p:sp>
        <p:nvSpPr>
          <p:cNvPr id="47" name="Rectangle 46"/>
          <p:cNvSpPr/>
          <p:nvPr/>
        </p:nvSpPr>
        <p:spPr>
          <a:xfrm>
            <a:off x="6638073" y="2470581"/>
            <a:ext cx="590226" cy="461665"/>
          </a:xfrm>
          <a:prstGeom prst="rect">
            <a:avLst/>
          </a:prstGeom>
        </p:spPr>
        <p:txBody>
          <a:bodyPr wrap="none">
            <a:spAutoFit/>
          </a:bodyPr>
          <a:lstStyle/>
          <a:p>
            <a:pPr algn="ctr"/>
            <a:r>
              <a:rPr lang="en-GB" sz="2400" dirty="0"/>
              <a:t>2.5</a:t>
            </a:r>
          </a:p>
        </p:txBody>
      </p:sp>
      <p:sp>
        <p:nvSpPr>
          <p:cNvPr id="48" name="Rectangle 47"/>
          <p:cNvSpPr/>
          <p:nvPr/>
        </p:nvSpPr>
        <p:spPr>
          <a:xfrm>
            <a:off x="6645287" y="2932463"/>
            <a:ext cx="575799" cy="461665"/>
          </a:xfrm>
          <a:prstGeom prst="rect">
            <a:avLst/>
          </a:prstGeom>
        </p:spPr>
        <p:txBody>
          <a:bodyPr wrap="none">
            <a:spAutoFit/>
          </a:bodyPr>
          <a:lstStyle/>
          <a:p>
            <a:pPr algn="ctr"/>
            <a:r>
              <a:rPr lang="en-GB" sz="2400" dirty="0"/>
              <a:t>7.5</a:t>
            </a:r>
          </a:p>
        </p:txBody>
      </p:sp>
      <p:sp>
        <p:nvSpPr>
          <p:cNvPr id="49" name="Rectangle 48"/>
          <p:cNvSpPr/>
          <p:nvPr/>
        </p:nvSpPr>
        <p:spPr>
          <a:xfrm>
            <a:off x="6592434" y="3406129"/>
            <a:ext cx="736100" cy="461665"/>
          </a:xfrm>
          <a:prstGeom prst="rect">
            <a:avLst/>
          </a:prstGeom>
        </p:spPr>
        <p:txBody>
          <a:bodyPr wrap="none">
            <a:spAutoFit/>
          </a:bodyPr>
          <a:lstStyle/>
          <a:p>
            <a:pPr algn="ctr"/>
            <a:r>
              <a:rPr lang="en-GB" sz="2400" dirty="0"/>
              <a:t>-0.5</a:t>
            </a:r>
          </a:p>
        </p:txBody>
      </p:sp>
      <p:sp>
        <p:nvSpPr>
          <p:cNvPr id="3" name="Rectangle 2"/>
          <p:cNvSpPr/>
          <p:nvPr/>
        </p:nvSpPr>
        <p:spPr>
          <a:xfrm>
            <a:off x="3947020" y="2953571"/>
            <a:ext cx="1249959" cy="103184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4099162" y="3217153"/>
            <a:ext cx="867546" cy="461665"/>
          </a:xfrm>
          <a:prstGeom prst="rect">
            <a:avLst/>
          </a:prstGeom>
        </p:spPr>
        <p:txBody>
          <a:bodyPr wrap="none">
            <a:spAutoFit/>
          </a:bodyPr>
          <a:lstStyle/>
          <a:p>
            <a:pPr algn="ctr"/>
            <a:r>
              <a:rPr lang="en-GB" sz="2400" b="1" dirty="0">
                <a:solidFill>
                  <a:srgbClr val="87BD31"/>
                </a:solidFill>
              </a:rPr>
              <a:t>− 2.5</a:t>
            </a:r>
          </a:p>
        </p:txBody>
      </p:sp>
    </p:spTree>
    <p:extLst>
      <p:ext uri="{BB962C8B-B14F-4D97-AF65-F5344CB8AC3E}">
        <p14:creationId xmlns:p14="http://schemas.microsoft.com/office/powerpoint/2010/main" val="68076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Find a Rule – One Step</a:t>
            </a:r>
          </a:p>
        </p:txBody>
      </p:sp>
      <p:sp>
        <p:nvSpPr>
          <p:cNvPr id="10" name="Rectangle 9"/>
          <p:cNvSpPr/>
          <p:nvPr/>
        </p:nvSpPr>
        <p:spPr>
          <a:xfrm>
            <a:off x="2904466"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365075"/>
            <a:ext cx="7632700" cy="772107"/>
          </a:xfrm>
          <a:prstGeom prst="rect">
            <a:avLst/>
          </a:prstGeom>
          <a:solidFill>
            <a:srgbClr val="FDCE82"/>
          </a:solidFill>
          <a:ln w="28575">
            <a:noFill/>
          </a:ln>
        </p:spPr>
        <p:txBody>
          <a:bodyPr wrap="square" lIns="108000" tIns="108000" rIns="108000" bIns="108000" rtlCol="0">
            <a:spAutoFit/>
          </a:bodyPr>
          <a:lstStyle/>
          <a:p>
            <a:pPr algn="ctr"/>
            <a:r>
              <a:rPr lang="en-GB" dirty="0"/>
              <a:t>Do you agree or disagree with each child's statement about this function machine? Give an example to support each of your answers.</a:t>
            </a: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8371"/>
          <a:stretch/>
        </p:blipFill>
        <p:spPr>
          <a:xfrm>
            <a:off x="0" y="4020424"/>
            <a:ext cx="1787474" cy="2837575"/>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b="26361"/>
          <a:stretch/>
        </p:blipFill>
        <p:spPr>
          <a:xfrm flipH="1">
            <a:off x="6585359" y="3741279"/>
            <a:ext cx="2130804" cy="3116722"/>
          </a:xfrm>
          <a:prstGeom prst="rect">
            <a:avLst/>
          </a:prstGeom>
        </p:spPr>
      </p:pic>
      <p:sp>
        <p:nvSpPr>
          <p:cNvPr id="5" name="Rectangular Callout 4"/>
          <p:cNvSpPr/>
          <p:nvPr/>
        </p:nvSpPr>
        <p:spPr>
          <a:xfrm>
            <a:off x="1675947" y="3521085"/>
            <a:ext cx="2535326" cy="1558007"/>
          </a:xfrm>
          <a:prstGeom prst="wedgeRectCallout">
            <a:avLst>
              <a:gd name="adj1" fmla="val -72127"/>
              <a:gd name="adj2" fmla="val 58952"/>
            </a:avLst>
          </a:prstGeom>
          <a:solidFill>
            <a:schemeClr val="bg1"/>
          </a:solidFill>
          <a:ln w="28575">
            <a:solidFill>
              <a:srgbClr val="F082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As the function machine always makes a number 11 smaller, then the smallest input is 11 itself.</a:t>
            </a:r>
          </a:p>
        </p:txBody>
      </p:sp>
      <p:sp>
        <p:nvSpPr>
          <p:cNvPr id="15" name="Rectangular Callout 14"/>
          <p:cNvSpPr/>
          <p:nvPr/>
        </p:nvSpPr>
        <p:spPr>
          <a:xfrm>
            <a:off x="4386515" y="3537531"/>
            <a:ext cx="2535326" cy="1558007"/>
          </a:xfrm>
          <a:prstGeom prst="wedgeRectCallout">
            <a:avLst>
              <a:gd name="adj1" fmla="val 61220"/>
              <a:gd name="adj2" fmla="val 50876"/>
            </a:avLst>
          </a:prstGeom>
          <a:solidFill>
            <a:schemeClr val="bg1"/>
          </a:solidFill>
          <a:ln w="28575">
            <a:solidFill>
              <a:srgbClr val="F082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If I input a positive odd number into the function machine then the output will always be even.</a:t>
            </a:r>
          </a:p>
        </p:txBody>
      </p:sp>
      <p:sp>
        <p:nvSpPr>
          <p:cNvPr id="18" name="TextBox 17"/>
          <p:cNvSpPr txBox="1"/>
          <p:nvPr/>
        </p:nvSpPr>
        <p:spPr>
          <a:xfrm>
            <a:off x="4386515" y="3521085"/>
            <a:ext cx="2684477" cy="1880103"/>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Charlie is incorrect. If we inputted the number 10, for example, then the function machine would give an output of -1 which is less than 11.</a:t>
            </a:r>
          </a:p>
        </p:txBody>
      </p:sp>
      <p:sp>
        <p:nvSpPr>
          <p:cNvPr id="19" name="TextBox 18"/>
          <p:cNvSpPr txBox="1"/>
          <p:nvPr/>
        </p:nvSpPr>
        <p:spPr>
          <a:xfrm>
            <a:off x="1624823" y="3522175"/>
            <a:ext cx="2612541" cy="1880103"/>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Emily is correct. When we subtract an odd number from an odd number, we will always get an even number.</a:t>
            </a:r>
          </a:p>
        </p:txBody>
      </p:sp>
      <p:sp>
        <p:nvSpPr>
          <p:cNvPr id="17" name="Rectangle 16"/>
          <p:cNvSpPr/>
          <p:nvPr/>
        </p:nvSpPr>
        <p:spPr>
          <a:xfrm>
            <a:off x="7540883" y="5706932"/>
            <a:ext cx="838899" cy="385893"/>
          </a:xfrm>
          <a:prstGeom prst="rect">
            <a:avLst/>
          </a:prstGeom>
          <a:solidFill>
            <a:schemeClr val="bg1"/>
          </a:solidFill>
          <a:ln>
            <a:solidFill>
              <a:srgbClr val="F082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Emily</a:t>
            </a:r>
          </a:p>
        </p:txBody>
      </p:sp>
      <p:sp>
        <p:nvSpPr>
          <p:cNvPr id="21" name="Rectangle 20"/>
          <p:cNvSpPr/>
          <p:nvPr/>
        </p:nvSpPr>
        <p:spPr>
          <a:xfrm>
            <a:off x="755650" y="5706932"/>
            <a:ext cx="1031824" cy="385893"/>
          </a:xfrm>
          <a:prstGeom prst="rect">
            <a:avLst/>
          </a:prstGeom>
          <a:solidFill>
            <a:schemeClr val="bg1"/>
          </a:solidFill>
          <a:ln>
            <a:solidFill>
              <a:srgbClr val="F082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Charlie</a:t>
            </a:r>
          </a:p>
        </p:txBody>
      </p:sp>
      <p:sp>
        <p:nvSpPr>
          <p:cNvPr id="20" name="Rounded Rectangle 19"/>
          <p:cNvSpPr/>
          <p:nvPr/>
        </p:nvSpPr>
        <p:spPr>
          <a:xfrm>
            <a:off x="3691156" y="2240523"/>
            <a:ext cx="1761688" cy="1140391"/>
          </a:xfrm>
          <a:prstGeom prst="roundRect">
            <a:avLst>
              <a:gd name="adj" fmla="val 0"/>
            </a:avLst>
          </a:prstGeom>
          <a:solidFill>
            <a:schemeClr val="accent4">
              <a:lumMod val="40000"/>
              <a:lumOff val="6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Function</a:t>
            </a:r>
          </a:p>
          <a:p>
            <a:pPr algn="ctr"/>
            <a:r>
              <a:rPr lang="en-GB" sz="4800" dirty="0">
                <a:solidFill>
                  <a:schemeClr val="tx1"/>
                </a:solidFill>
              </a:rPr>
              <a:t>- 11</a:t>
            </a:r>
          </a:p>
        </p:txBody>
      </p:sp>
      <p:cxnSp>
        <p:nvCxnSpPr>
          <p:cNvPr id="22" name="Straight Arrow Connector 21"/>
          <p:cNvCxnSpPr/>
          <p:nvPr/>
        </p:nvCxnSpPr>
        <p:spPr>
          <a:xfrm>
            <a:off x="2534851" y="281041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5475704" y="282978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1776101" y="2611754"/>
            <a:ext cx="747320" cy="369332"/>
          </a:xfrm>
          <a:prstGeom prst="rect">
            <a:avLst/>
          </a:prstGeom>
        </p:spPr>
        <p:txBody>
          <a:bodyPr wrap="none">
            <a:spAutoFit/>
          </a:bodyPr>
          <a:lstStyle/>
          <a:p>
            <a:pPr algn="ctr"/>
            <a:r>
              <a:rPr lang="en-GB" dirty="0"/>
              <a:t>Input</a:t>
            </a:r>
          </a:p>
        </p:txBody>
      </p:sp>
      <p:sp>
        <p:nvSpPr>
          <p:cNvPr id="24" name="Rectangle 23"/>
          <p:cNvSpPr/>
          <p:nvPr/>
        </p:nvSpPr>
        <p:spPr>
          <a:xfrm>
            <a:off x="6585359" y="2611754"/>
            <a:ext cx="902811" cy="369332"/>
          </a:xfrm>
          <a:prstGeom prst="rect">
            <a:avLst/>
          </a:prstGeom>
        </p:spPr>
        <p:txBody>
          <a:bodyPr wrap="none">
            <a:spAutoFit/>
          </a:bodyPr>
          <a:lstStyle/>
          <a:p>
            <a:pPr algn="ctr"/>
            <a:r>
              <a:rPr lang="en-GB" dirty="0"/>
              <a:t>Output</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5"/>
                                        </p:tgtEl>
                                      </p:cBhvr>
                                    </p:animEffect>
                                    <p:set>
                                      <p:cBhvr>
                                        <p:cTn id="26" dur="1" fill="hold">
                                          <p:stCondLst>
                                            <p:cond delay="499"/>
                                          </p:stCondLst>
                                        </p:cTn>
                                        <p:tgtEl>
                                          <p:spTgt spid="5"/>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21"/>
                                        </p:tgtEl>
                                      </p:cBhvr>
                                    </p:animEffect>
                                    <p:set>
                                      <p:cBhvr>
                                        <p:cTn id="29" dur="1" fill="hold">
                                          <p:stCondLst>
                                            <p:cond delay="499"/>
                                          </p:stCondLst>
                                        </p:cTn>
                                        <p:tgtEl>
                                          <p:spTgt spid="21"/>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8"/>
                                        </p:tgtEl>
                                      </p:cBhvr>
                                    </p:animEffect>
                                    <p:set>
                                      <p:cBhvr>
                                        <p:cTn id="32" dur="1" fill="hold">
                                          <p:stCondLst>
                                            <p:cond delay="499"/>
                                          </p:stCondLst>
                                        </p:cTn>
                                        <p:tgtEl>
                                          <p:spTgt spid="1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5" grpId="0" animBg="1"/>
      <p:bldP spid="18" grpId="0" animBg="1"/>
      <p:bldP spid="18" grpId="1" animBg="1"/>
      <p:bldP spid="19" grpId="0" animBg="1"/>
      <p:bldP spid="17" grpId="0" animBg="1"/>
      <p:bldP spid="21" grpId="0" animBg="1"/>
      <p:bldP spid="21"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39813"/>
          <a:stretch/>
        </p:blipFill>
        <p:spPr>
          <a:xfrm>
            <a:off x="6395495" y="3349301"/>
            <a:ext cx="1892827" cy="1509865"/>
          </a:xfrm>
          <a:prstGeom prst="rect">
            <a:avLst/>
          </a:prstGeom>
        </p:spPr>
      </p:pic>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Find a Rule – One Step</a:t>
            </a:r>
          </a:p>
        </p:txBody>
      </p:sp>
      <p:sp>
        <p:nvSpPr>
          <p:cNvPr id="10" name="Rectangle 9"/>
          <p:cNvSpPr/>
          <p:nvPr/>
        </p:nvSpPr>
        <p:spPr>
          <a:xfrm>
            <a:off x="2904466"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4707983"/>
            <a:ext cx="7632700" cy="495108"/>
          </a:xfrm>
          <a:prstGeom prst="rect">
            <a:avLst/>
          </a:prstGeom>
          <a:solidFill>
            <a:srgbClr val="FDCE82"/>
          </a:solidFill>
          <a:ln w="28575">
            <a:noFill/>
          </a:ln>
        </p:spPr>
        <p:txBody>
          <a:bodyPr wrap="square" lIns="108000" tIns="108000" rIns="108000" bIns="108000" rtlCol="0">
            <a:spAutoFit/>
          </a:bodyPr>
          <a:lstStyle/>
          <a:p>
            <a:pPr algn="ctr"/>
            <a:r>
              <a:rPr lang="en-GB" dirty="0"/>
              <a:t>Is Dimitri’s statement correct? Explain your reasoning. </a:t>
            </a:r>
          </a:p>
        </p:txBody>
      </p:sp>
      <p:sp>
        <p:nvSpPr>
          <p:cNvPr id="20" name="TextBox 19"/>
          <p:cNvSpPr txBox="1"/>
          <p:nvPr/>
        </p:nvSpPr>
        <p:spPr>
          <a:xfrm>
            <a:off x="755650" y="5320718"/>
            <a:ext cx="7632700"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Dimitri is incorrect as the function machine adds the digits of the input number together. Every number inputted so far has a digit sum of 9.</a:t>
            </a:r>
          </a:p>
        </p:txBody>
      </p:sp>
      <p:sp>
        <p:nvSpPr>
          <p:cNvPr id="27" name="Rectangular Callout 26"/>
          <p:cNvSpPr/>
          <p:nvPr/>
        </p:nvSpPr>
        <p:spPr>
          <a:xfrm>
            <a:off x="5746736" y="1268355"/>
            <a:ext cx="2641613" cy="1963319"/>
          </a:xfrm>
          <a:prstGeom prst="wedgeRectCallout">
            <a:avLst>
              <a:gd name="adj1" fmla="val -9983"/>
              <a:gd name="adj2" fmla="val 91891"/>
            </a:avLst>
          </a:prstGeom>
          <a:solidFill>
            <a:schemeClr val="bg1"/>
          </a:solidFill>
          <a:ln w="28575">
            <a:solidFill>
              <a:srgbClr val="F082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think this function machine has malfunctioned as the output is always the same for whichever number has been input.</a:t>
            </a:r>
          </a:p>
        </p:txBody>
      </p:sp>
      <p:sp>
        <p:nvSpPr>
          <p:cNvPr id="16" name="Rounded Rectangle 15"/>
          <p:cNvSpPr/>
          <p:nvPr/>
        </p:nvSpPr>
        <p:spPr>
          <a:xfrm>
            <a:off x="2431614" y="1274725"/>
            <a:ext cx="1761688" cy="3167424"/>
          </a:xfrm>
          <a:prstGeom prst="roundRect">
            <a:avLst>
              <a:gd name="adj" fmla="val 0"/>
            </a:avLst>
          </a:prstGeom>
          <a:solidFill>
            <a:schemeClr val="accent6">
              <a:lumMod val="20000"/>
              <a:lumOff val="80000"/>
            </a:schemeClr>
          </a:solid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Function</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sp>
        <p:nvSpPr>
          <p:cNvPr id="2" name="Rectangle 1"/>
          <p:cNvSpPr/>
          <p:nvPr/>
        </p:nvSpPr>
        <p:spPr>
          <a:xfrm>
            <a:off x="2597779" y="2196227"/>
            <a:ext cx="1484575" cy="1865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2633515" y="2416578"/>
            <a:ext cx="1357885" cy="1477328"/>
          </a:xfrm>
          <a:prstGeom prst="rect">
            <a:avLst/>
          </a:prstGeom>
        </p:spPr>
        <p:txBody>
          <a:bodyPr wrap="square">
            <a:spAutoFit/>
          </a:bodyPr>
          <a:lstStyle/>
          <a:p>
            <a:pPr algn="ctr"/>
            <a:r>
              <a:rPr lang="en-GB" b="1" dirty="0">
                <a:solidFill>
                  <a:srgbClr val="87BD31"/>
                </a:solidFill>
              </a:rPr>
              <a:t>Add the digits of the input number together.</a:t>
            </a:r>
          </a:p>
        </p:txBody>
      </p:sp>
      <p:cxnSp>
        <p:nvCxnSpPr>
          <p:cNvPr id="18" name="Straight Arrow Connector 17"/>
          <p:cNvCxnSpPr/>
          <p:nvPr/>
        </p:nvCxnSpPr>
        <p:spPr>
          <a:xfrm>
            <a:off x="1273142" y="186899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954599" y="1606553"/>
            <a:ext cx="360996" cy="461665"/>
          </a:xfrm>
          <a:prstGeom prst="rect">
            <a:avLst/>
          </a:prstGeom>
        </p:spPr>
        <p:txBody>
          <a:bodyPr wrap="none">
            <a:spAutoFit/>
          </a:bodyPr>
          <a:lstStyle/>
          <a:p>
            <a:pPr algn="ctr"/>
            <a:r>
              <a:rPr lang="en-GB" sz="2400" dirty="0"/>
              <a:t>9</a:t>
            </a:r>
          </a:p>
        </p:txBody>
      </p:sp>
      <p:cxnSp>
        <p:nvCxnSpPr>
          <p:cNvPr id="21" name="Straight Arrow Connector 20"/>
          <p:cNvCxnSpPr/>
          <p:nvPr/>
        </p:nvCxnSpPr>
        <p:spPr>
          <a:xfrm>
            <a:off x="4211480" y="188836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5347640" y="1638165"/>
            <a:ext cx="360996" cy="461665"/>
          </a:xfrm>
          <a:prstGeom prst="rect">
            <a:avLst/>
          </a:prstGeom>
        </p:spPr>
        <p:txBody>
          <a:bodyPr wrap="none">
            <a:spAutoFit/>
          </a:bodyPr>
          <a:lstStyle/>
          <a:p>
            <a:pPr algn="ctr"/>
            <a:r>
              <a:rPr lang="en-GB" sz="2400" dirty="0"/>
              <a:t>9</a:t>
            </a:r>
          </a:p>
        </p:txBody>
      </p:sp>
      <p:cxnSp>
        <p:nvCxnSpPr>
          <p:cNvPr id="29" name="Straight Arrow Connector 28"/>
          <p:cNvCxnSpPr/>
          <p:nvPr/>
        </p:nvCxnSpPr>
        <p:spPr>
          <a:xfrm>
            <a:off x="4211480" y="2364990"/>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5347640" y="2114793"/>
            <a:ext cx="360996" cy="461665"/>
          </a:xfrm>
          <a:prstGeom prst="rect">
            <a:avLst/>
          </a:prstGeom>
        </p:spPr>
        <p:txBody>
          <a:bodyPr wrap="none">
            <a:spAutoFit/>
          </a:bodyPr>
          <a:lstStyle/>
          <a:p>
            <a:pPr algn="ctr"/>
            <a:r>
              <a:rPr lang="en-GB" sz="2400" dirty="0"/>
              <a:t>9</a:t>
            </a:r>
          </a:p>
        </p:txBody>
      </p:sp>
      <p:cxnSp>
        <p:nvCxnSpPr>
          <p:cNvPr id="31" name="Straight Arrow Connector 30"/>
          <p:cNvCxnSpPr/>
          <p:nvPr/>
        </p:nvCxnSpPr>
        <p:spPr>
          <a:xfrm>
            <a:off x="4211480" y="284161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5347640" y="2591421"/>
            <a:ext cx="360996" cy="461665"/>
          </a:xfrm>
          <a:prstGeom prst="rect">
            <a:avLst/>
          </a:prstGeom>
        </p:spPr>
        <p:txBody>
          <a:bodyPr wrap="none">
            <a:spAutoFit/>
          </a:bodyPr>
          <a:lstStyle/>
          <a:p>
            <a:pPr algn="ctr"/>
            <a:r>
              <a:rPr lang="en-GB" sz="2400" dirty="0"/>
              <a:t>9</a:t>
            </a:r>
          </a:p>
        </p:txBody>
      </p:sp>
      <p:cxnSp>
        <p:nvCxnSpPr>
          <p:cNvPr id="33" name="Straight Arrow Connector 32"/>
          <p:cNvCxnSpPr/>
          <p:nvPr/>
        </p:nvCxnSpPr>
        <p:spPr>
          <a:xfrm>
            <a:off x="4211480" y="3318246"/>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5347640" y="3068049"/>
            <a:ext cx="360996" cy="461665"/>
          </a:xfrm>
          <a:prstGeom prst="rect">
            <a:avLst/>
          </a:prstGeom>
        </p:spPr>
        <p:txBody>
          <a:bodyPr wrap="none">
            <a:spAutoFit/>
          </a:bodyPr>
          <a:lstStyle/>
          <a:p>
            <a:pPr algn="ctr"/>
            <a:r>
              <a:rPr lang="en-GB" sz="2400" dirty="0"/>
              <a:t>9</a:t>
            </a:r>
          </a:p>
        </p:txBody>
      </p:sp>
      <p:cxnSp>
        <p:nvCxnSpPr>
          <p:cNvPr id="35" name="Straight Arrow Connector 34"/>
          <p:cNvCxnSpPr/>
          <p:nvPr/>
        </p:nvCxnSpPr>
        <p:spPr>
          <a:xfrm>
            <a:off x="4211480" y="3794874"/>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5347640" y="3544677"/>
            <a:ext cx="360996" cy="461665"/>
          </a:xfrm>
          <a:prstGeom prst="rect">
            <a:avLst/>
          </a:prstGeom>
        </p:spPr>
        <p:txBody>
          <a:bodyPr wrap="none">
            <a:spAutoFit/>
          </a:bodyPr>
          <a:lstStyle/>
          <a:p>
            <a:pPr algn="ctr"/>
            <a:r>
              <a:rPr lang="en-GB" sz="2400" dirty="0"/>
              <a:t>9</a:t>
            </a:r>
          </a:p>
        </p:txBody>
      </p:sp>
      <p:cxnSp>
        <p:nvCxnSpPr>
          <p:cNvPr id="39" name="Straight Arrow Connector 38"/>
          <p:cNvCxnSpPr/>
          <p:nvPr/>
        </p:nvCxnSpPr>
        <p:spPr>
          <a:xfrm>
            <a:off x="1273142" y="2349864"/>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1273142" y="2826492"/>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1273142" y="3303120"/>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1273142" y="3779748"/>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806502" y="2096809"/>
            <a:ext cx="478016" cy="461665"/>
          </a:xfrm>
          <a:prstGeom prst="rect">
            <a:avLst/>
          </a:prstGeom>
        </p:spPr>
        <p:txBody>
          <a:bodyPr wrap="none">
            <a:spAutoFit/>
          </a:bodyPr>
          <a:lstStyle/>
          <a:p>
            <a:pPr algn="ctr"/>
            <a:r>
              <a:rPr lang="en-GB" sz="2400" dirty="0"/>
              <a:t>18</a:t>
            </a:r>
          </a:p>
        </p:txBody>
      </p:sp>
      <p:sp>
        <p:nvSpPr>
          <p:cNvPr id="44" name="Rectangle 43"/>
          <p:cNvSpPr/>
          <p:nvPr/>
        </p:nvSpPr>
        <p:spPr>
          <a:xfrm>
            <a:off x="778361" y="2594537"/>
            <a:ext cx="543740" cy="461665"/>
          </a:xfrm>
          <a:prstGeom prst="rect">
            <a:avLst/>
          </a:prstGeom>
        </p:spPr>
        <p:txBody>
          <a:bodyPr wrap="none">
            <a:spAutoFit/>
          </a:bodyPr>
          <a:lstStyle/>
          <a:p>
            <a:pPr algn="ctr"/>
            <a:r>
              <a:rPr lang="en-GB" sz="2400" dirty="0"/>
              <a:t>90</a:t>
            </a:r>
          </a:p>
        </p:txBody>
      </p:sp>
      <p:sp>
        <p:nvSpPr>
          <p:cNvPr id="45" name="Rectangle 44"/>
          <p:cNvSpPr/>
          <p:nvPr/>
        </p:nvSpPr>
        <p:spPr>
          <a:xfrm>
            <a:off x="693403" y="3056202"/>
            <a:ext cx="628698" cy="461665"/>
          </a:xfrm>
          <a:prstGeom prst="rect">
            <a:avLst/>
          </a:prstGeom>
        </p:spPr>
        <p:txBody>
          <a:bodyPr wrap="none">
            <a:spAutoFit/>
          </a:bodyPr>
          <a:lstStyle/>
          <a:p>
            <a:pPr algn="ctr"/>
            <a:r>
              <a:rPr lang="en-GB" sz="2400" dirty="0"/>
              <a:t>126</a:t>
            </a:r>
          </a:p>
        </p:txBody>
      </p:sp>
      <p:sp>
        <p:nvSpPr>
          <p:cNvPr id="46" name="Rectangle 45"/>
          <p:cNvSpPr/>
          <p:nvPr/>
        </p:nvSpPr>
        <p:spPr>
          <a:xfrm>
            <a:off x="701417" y="3532829"/>
            <a:ext cx="620684" cy="461665"/>
          </a:xfrm>
          <a:prstGeom prst="rect">
            <a:avLst/>
          </a:prstGeom>
        </p:spPr>
        <p:txBody>
          <a:bodyPr wrap="none">
            <a:spAutoFit/>
          </a:bodyPr>
          <a:lstStyle/>
          <a:p>
            <a:pPr algn="ctr"/>
            <a:r>
              <a:rPr lang="en-GB" sz="2400" dirty="0"/>
              <a:t>531</a:t>
            </a:r>
          </a:p>
        </p:txBody>
      </p:sp>
      <p:sp>
        <p:nvSpPr>
          <p:cNvPr id="47" name="Rectangle 46"/>
          <p:cNvSpPr/>
          <p:nvPr/>
        </p:nvSpPr>
        <p:spPr>
          <a:xfrm>
            <a:off x="1430218" y="1333195"/>
            <a:ext cx="763351" cy="369332"/>
          </a:xfrm>
          <a:prstGeom prst="rect">
            <a:avLst/>
          </a:prstGeom>
        </p:spPr>
        <p:txBody>
          <a:bodyPr wrap="none">
            <a:spAutoFit/>
          </a:bodyPr>
          <a:lstStyle/>
          <a:p>
            <a:pPr algn="ctr"/>
            <a:r>
              <a:rPr lang="en-GB" b="1" dirty="0"/>
              <a:t>Input</a:t>
            </a:r>
          </a:p>
        </p:txBody>
      </p:sp>
      <p:sp>
        <p:nvSpPr>
          <p:cNvPr id="48" name="Rectangle 47"/>
          <p:cNvSpPr/>
          <p:nvPr/>
        </p:nvSpPr>
        <p:spPr>
          <a:xfrm>
            <a:off x="4307844" y="1326589"/>
            <a:ext cx="925254" cy="369332"/>
          </a:xfrm>
          <a:prstGeom prst="rect">
            <a:avLst/>
          </a:prstGeom>
        </p:spPr>
        <p:txBody>
          <a:bodyPr wrap="none">
            <a:spAutoFit/>
          </a:bodyPr>
          <a:lstStyle/>
          <a:p>
            <a:pPr algn="ctr"/>
            <a:r>
              <a:rPr lang="en-GB" b="1" dirty="0"/>
              <a:t>Output</a:t>
            </a:r>
          </a:p>
        </p:txBody>
      </p:sp>
    </p:spTree>
    <p:extLst>
      <p:ext uri="{BB962C8B-B14F-4D97-AF65-F5344CB8AC3E}">
        <p14:creationId xmlns:p14="http://schemas.microsoft.com/office/powerpoint/2010/main" val="1575999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Find a Rule – One Step</a:t>
            </a:r>
          </a:p>
        </p:txBody>
      </p:sp>
      <p:sp>
        <p:nvSpPr>
          <p:cNvPr id="75" name="Rectangle 74"/>
          <p:cNvSpPr/>
          <p:nvPr/>
        </p:nvSpPr>
        <p:spPr>
          <a:xfrm>
            <a:off x="2904466"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904466"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4222113"/>
            <a:ext cx="7632700" cy="495108"/>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Answers will vary. Example answers shown: </a:t>
            </a:r>
          </a:p>
        </p:txBody>
      </p:sp>
      <p:sp>
        <p:nvSpPr>
          <p:cNvPr id="7" name="TextBox 6"/>
          <p:cNvSpPr txBox="1"/>
          <p:nvPr/>
        </p:nvSpPr>
        <p:spPr>
          <a:xfrm>
            <a:off x="755650" y="1365075"/>
            <a:ext cx="7632700" cy="772107"/>
          </a:xfrm>
          <a:prstGeom prst="rect">
            <a:avLst/>
          </a:prstGeom>
          <a:solidFill>
            <a:srgbClr val="FDCE82"/>
          </a:solidFill>
          <a:ln w="28575">
            <a:noFill/>
          </a:ln>
        </p:spPr>
        <p:txBody>
          <a:bodyPr wrap="square" lIns="108000" tIns="108000" rIns="108000" bIns="108000" rtlCol="0">
            <a:spAutoFit/>
          </a:bodyPr>
          <a:lstStyle/>
          <a:p>
            <a:pPr algn="ctr"/>
            <a:r>
              <a:rPr lang="en-GB" dirty="0"/>
              <a:t>The function machine has put out three numbers. Following the rules of the function machine, find two different ways to make each output.</a:t>
            </a:r>
          </a:p>
        </p:txBody>
      </p:sp>
      <p:graphicFrame>
        <p:nvGraphicFramePr>
          <p:cNvPr id="15" name="Table 14"/>
          <p:cNvGraphicFramePr>
            <a:graphicFrameLocks noGrp="1"/>
          </p:cNvGraphicFramePr>
          <p:nvPr>
            <p:extLst>
              <p:ext uri="{D42A27DB-BD31-4B8C-83A1-F6EECF244321}">
                <p14:modId xmlns:p14="http://schemas.microsoft.com/office/powerpoint/2010/main" val="30919758"/>
              </p:ext>
            </p:extLst>
          </p:nvPr>
        </p:nvGraphicFramePr>
        <p:xfrm>
          <a:off x="1186321" y="5176624"/>
          <a:ext cx="6399530" cy="916201"/>
        </p:xfrm>
        <a:graphic>
          <a:graphicData uri="http://schemas.openxmlformats.org/drawingml/2006/table">
            <a:tbl>
              <a:tblPr firstRow="1" firstCol="1" bandRow="1"/>
              <a:tblGrid>
                <a:gridCol w="1994535">
                  <a:extLst>
                    <a:ext uri="{9D8B030D-6E8A-4147-A177-3AD203B41FA5}">
                      <a16:colId xmlns:a16="http://schemas.microsoft.com/office/drawing/2014/main" val="3048006923"/>
                    </a:ext>
                  </a:extLst>
                </a:gridCol>
                <a:gridCol w="361950">
                  <a:extLst>
                    <a:ext uri="{9D8B030D-6E8A-4147-A177-3AD203B41FA5}">
                      <a16:colId xmlns:a16="http://schemas.microsoft.com/office/drawing/2014/main" val="2016618287"/>
                    </a:ext>
                  </a:extLst>
                </a:gridCol>
                <a:gridCol w="1800225">
                  <a:extLst>
                    <a:ext uri="{9D8B030D-6E8A-4147-A177-3AD203B41FA5}">
                      <a16:colId xmlns:a16="http://schemas.microsoft.com/office/drawing/2014/main" val="1150835378"/>
                    </a:ext>
                  </a:extLst>
                </a:gridCol>
                <a:gridCol w="449580">
                  <a:extLst>
                    <a:ext uri="{9D8B030D-6E8A-4147-A177-3AD203B41FA5}">
                      <a16:colId xmlns:a16="http://schemas.microsoft.com/office/drawing/2014/main" val="3640921050"/>
                    </a:ext>
                  </a:extLst>
                </a:gridCol>
                <a:gridCol w="1793240">
                  <a:extLst>
                    <a:ext uri="{9D8B030D-6E8A-4147-A177-3AD203B41FA5}">
                      <a16:colId xmlns:a16="http://schemas.microsoft.com/office/drawing/2014/main" val="2403862984"/>
                    </a:ext>
                  </a:extLst>
                </a:gridCol>
              </a:tblGrid>
              <a:tr h="294143">
                <a:tc>
                  <a:txBody>
                    <a:bodyPr/>
                    <a:lstStyle/>
                    <a:p>
                      <a:pPr algn="r">
                        <a:lnSpc>
                          <a:spcPct val="107000"/>
                        </a:lnSpc>
                        <a:spcAft>
                          <a:spcPts val="0"/>
                        </a:spcAft>
                      </a:pPr>
                      <a:endParaRPr lang="en-GB" sz="1800" kern="1200" dirty="0">
                        <a:solidFill>
                          <a:schemeClr val="tx1"/>
                        </a:solidFill>
                        <a:latin typeface="Cambria Math" panose="02040503050406030204" pitchFamily="18" charset="0"/>
                        <a:ea typeface="Cambria Math" panose="02040503050406030204" pitchFamily="18" charset="0"/>
                        <a:cs typeface="+mn-cs"/>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a:noFill/>
                    </a:lnT>
                    <a:lnB>
                      <a:noFill/>
                    </a:lnB>
                  </a:tcPr>
                </a:tc>
                <a:tc>
                  <a:txBody>
                    <a:bodyPr/>
                    <a:lstStyle/>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a:noFill/>
                    </a:lnT>
                    <a:lnB>
                      <a:noFill/>
                    </a:lnB>
                  </a:tcPr>
                </a:tc>
                <a:tc>
                  <a:txBody>
                    <a:bodyPr/>
                    <a:lstStyle/>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4758555"/>
                  </a:ext>
                </a:extLst>
              </a:tr>
              <a:tr h="311029">
                <a:tc>
                  <a:txBody>
                    <a:bodyPr/>
                    <a:lstStyle/>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just">
                        <a:lnSpc>
                          <a:spcPct val="107000"/>
                        </a:lnSpc>
                        <a:spcAft>
                          <a:spcPts val="0"/>
                        </a:spcAft>
                      </a:pP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a:noFill/>
                    </a:lnT>
                    <a:lnB>
                      <a:noFill/>
                    </a:lnB>
                  </a:tcPr>
                </a:tc>
                <a:tc>
                  <a:txBody>
                    <a:bodyPr/>
                    <a:lstStyle/>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just">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a:noFill/>
                    </a:lnT>
                    <a:lnB>
                      <a:noFill/>
                    </a:lnB>
                  </a:tcPr>
                </a:tc>
                <a:tc>
                  <a:txBody>
                    <a:bodyPr/>
                    <a:lstStyle/>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121403015"/>
                  </a:ext>
                </a:extLst>
              </a:tr>
              <a:tr h="311029">
                <a:tc>
                  <a:txBody>
                    <a:bodyPr/>
                    <a:lstStyle/>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just">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a:noFill/>
                    </a:lnT>
                    <a:lnB>
                      <a:noFill/>
                    </a:lnB>
                  </a:tcPr>
                </a:tc>
                <a:tc>
                  <a:txBody>
                    <a:bodyPr/>
                    <a:lstStyle/>
                    <a:p>
                      <a:pPr algn="r">
                        <a:lnSpc>
                          <a:spcPct val="107000"/>
                        </a:lnSpc>
                        <a:spcAft>
                          <a:spcPts val="0"/>
                        </a:spcAft>
                      </a:pP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just">
                        <a:lnSpc>
                          <a:spcPct val="107000"/>
                        </a:lnSpc>
                        <a:spcAft>
                          <a:spcPts val="0"/>
                        </a:spcAft>
                      </a:pP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a:noFill/>
                    </a:lnT>
                    <a:lnB>
                      <a:noFill/>
                    </a:lnB>
                  </a:tcPr>
                </a:tc>
                <a:tc>
                  <a:txBody>
                    <a:bodyPr/>
                    <a:lstStyle/>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568368269"/>
                  </a:ext>
                </a:extLst>
              </a:tr>
            </a:tbl>
          </a:graphicData>
        </a:graphic>
      </p:graphicFrame>
      <p:sp>
        <p:nvSpPr>
          <p:cNvPr id="16" name="TextBox 15">
            <a:extLst>
              <a:ext uri="{FF2B5EF4-FFF2-40B4-BE49-F238E27FC236}">
                <a16:creationId xmlns:a16="http://schemas.microsoft.com/office/drawing/2014/main" id="{A6F66B8B-673B-4E59-9217-13EB87F7C14B}"/>
              </a:ext>
            </a:extLst>
          </p:cNvPr>
          <p:cNvSpPr txBox="1"/>
          <p:nvPr/>
        </p:nvSpPr>
        <p:spPr>
          <a:xfrm>
            <a:off x="3924920" y="5158762"/>
            <a:ext cx="923231" cy="369332"/>
          </a:xfrm>
          <a:prstGeom prst="rect">
            <a:avLst/>
          </a:prstGeom>
          <a:noFill/>
        </p:spPr>
        <p:txBody>
          <a:bodyPr wrap="square" rtlCol="0">
            <a:spAutoFit/>
          </a:bodyPr>
          <a:lstStyle/>
          <a:p>
            <a:pPr>
              <a:spcAft>
                <a:spcPts val="120"/>
              </a:spcAft>
            </a:pPr>
            <a:r>
              <a:rPr lang="en-GB" b="1" dirty="0">
                <a:solidFill>
                  <a:srgbClr val="87BD31"/>
                </a:solidFill>
              </a:rPr>
              <a:t>36 </a:t>
            </a:r>
            <a:r>
              <a:rPr lang="en-GB" b="1" dirty="0">
                <a:solidFill>
                  <a:srgbClr val="87BD31"/>
                </a:solidFill>
                <a:ea typeface="Cambria Math" panose="02040503050406030204" pitchFamily="18" charset="0"/>
              </a:rPr>
              <a:t>÷ 6</a:t>
            </a:r>
            <a:endParaRPr lang="en-GB" dirty="0">
              <a:ea typeface="Cambria Math" panose="02040503050406030204" pitchFamily="18" charset="0"/>
            </a:endParaRPr>
          </a:p>
        </p:txBody>
      </p:sp>
      <p:sp>
        <p:nvSpPr>
          <p:cNvPr id="17" name="Rectangle 16">
            <a:extLst>
              <a:ext uri="{FF2B5EF4-FFF2-40B4-BE49-F238E27FC236}">
                <a16:creationId xmlns:a16="http://schemas.microsoft.com/office/drawing/2014/main" id="{7E3DD1DD-7D80-4297-9029-3874A00EE0A2}"/>
              </a:ext>
            </a:extLst>
          </p:cNvPr>
          <p:cNvSpPr/>
          <p:nvPr/>
        </p:nvSpPr>
        <p:spPr>
          <a:xfrm>
            <a:off x="6097465" y="5139768"/>
            <a:ext cx="997751" cy="369332"/>
          </a:xfrm>
          <a:prstGeom prst="rect">
            <a:avLst/>
          </a:prstGeom>
        </p:spPr>
        <p:txBody>
          <a:bodyPr wrap="square">
            <a:spAutoFit/>
          </a:bodyPr>
          <a:lstStyle/>
          <a:p>
            <a:pPr lvl="0">
              <a:spcAft>
                <a:spcPts val="120"/>
              </a:spcAft>
            </a:pPr>
            <a:r>
              <a:rPr lang="en-GB" b="1" dirty="0">
                <a:solidFill>
                  <a:srgbClr val="87BD31"/>
                </a:solidFill>
                <a:ea typeface="Cambria Math" panose="02040503050406030204" pitchFamily="18" charset="0"/>
              </a:rPr>
              <a:t>90 ÷ 6</a:t>
            </a:r>
            <a:endParaRPr lang="en-GB" dirty="0">
              <a:ea typeface="Cambria Math" panose="02040503050406030204" pitchFamily="18" charset="0"/>
            </a:endParaRPr>
          </a:p>
        </p:txBody>
      </p:sp>
      <p:sp>
        <p:nvSpPr>
          <p:cNvPr id="18" name="TextBox 17">
            <a:extLst>
              <a:ext uri="{FF2B5EF4-FFF2-40B4-BE49-F238E27FC236}">
                <a16:creationId xmlns:a16="http://schemas.microsoft.com/office/drawing/2014/main" id="{FFA9601D-4A59-40F9-9199-D2140895928F}"/>
              </a:ext>
            </a:extLst>
          </p:cNvPr>
          <p:cNvSpPr txBox="1"/>
          <p:nvPr/>
        </p:nvSpPr>
        <p:spPr>
          <a:xfrm>
            <a:off x="1648056" y="5156985"/>
            <a:ext cx="989260" cy="369332"/>
          </a:xfrm>
          <a:prstGeom prst="rect">
            <a:avLst/>
          </a:prstGeom>
          <a:noFill/>
        </p:spPr>
        <p:txBody>
          <a:bodyPr wrap="square" rtlCol="0">
            <a:spAutoFit/>
          </a:bodyPr>
          <a:lstStyle/>
          <a:p>
            <a:pPr>
              <a:spcAft>
                <a:spcPts val="210"/>
              </a:spcAft>
            </a:pPr>
            <a:r>
              <a:rPr lang="en-GB" b="1" dirty="0">
                <a:solidFill>
                  <a:srgbClr val="87BD31"/>
                </a:solidFill>
                <a:ea typeface="Cambria Math" panose="02040503050406030204" pitchFamily="18" charset="0"/>
              </a:rPr>
              <a:t>36 ÷ 12</a:t>
            </a:r>
            <a:endParaRPr lang="en-GB" dirty="0">
              <a:ea typeface="Cambria Math" panose="02040503050406030204" pitchFamily="18" charset="0"/>
            </a:endParaRPr>
          </a:p>
        </p:txBody>
      </p:sp>
      <p:sp>
        <p:nvSpPr>
          <p:cNvPr id="19" name="Rounded Rectangle 18"/>
          <p:cNvSpPr/>
          <p:nvPr/>
        </p:nvSpPr>
        <p:spPr>
          <a:xfrm>
            <a:off x="4045883" y="2248898"/>
            <a:ext cx="1761688" cy="1809846"/>
          </a:xfrm>
          <a:prstGeom prst="roundRect">
            <a:avLst>
              <a:gd name="adj" fmla="val 0"/>
            </a:avLst>
          </a:prstGeom>
          <a:solidFill>
            <a:schemeClr val="accent3">
              <a:lumMod val="40000"/>
              <a:lumOff val="60000"/>
            </a:schemeClr>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Function</a:t>
            </a:r>
          </a:p>
          <a:p>
            <a:pPr algn="ctr"/>
            <a:endParaRPr lang="en-GB" dirty="0">
              <a:solidFill>
                <a:schemeClr val="tx1"/>
              </a:solidFill>
            </a:endParaRPr>
          </a:p>
          <a:p>
            <a:pPr algn="ctr"/>
            <a:r>
              <a:rPr lang="en-GB" dirty="0">
                <a:solidFill>
                  <a:schemeClr val="tx1"/>
                </a:solidFill>
              </a:rPr>
              <a:t>÷ or – </a:t>
            </a:r>
          </a:p>
          <a:p>
            <a:pPr algn="ctr"/>
            <a:r>
              <a:rPr lang="en-GB" dirty="0">
                <a:solidFill>
                  <a:schemeClr val="tx1"/>
                </a:solidFill>
              </a:rPr>
              <a:t>  </a:t>
            </a:r>
          </a:p>
          <a:p>
            <a:pPr algn="ctr"/>
            <a:r>
              <a:rPr lang="en-GB" dirty="0">
                <a:solidFill>
                  <a:schemeClr val="tx1"/>
                </a:solidFill>
              </a:rPr>
              <a:t>any multiple of 4 or 6</a:t>
            </a:r>
          </a:p>
        </p:txBody>
      </p:sp>
      <p:cxnSp>
        <p:nvCxnSpPr>
          <p:cNvPr id="21" name="Straight Arrow Connector 20"/>
          <p:cNvCxnSpPr/>
          <p:nvPr/>
        </p:nvCxnSpPr>
        <p:spPr>
          <a:xfrm>
            <a:off x="5845671" y="2744373"/>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6992250" y="2494176"/>
            <a:ext cx="340157" cy="461665"/>
          </a:xfrm>
          <a:prstGeom prst="rect">
            <a:avLst/>
          </a:prstGeom>
        </p:spPr>
        <p:txBody>
          <a:bodyPr wrap="none">
            <a:spAutoFit/>
          </a:bodyPr>
          <a:lstStyle/>
          <a:p>
            <a:pPr algn="ctr"/>
            <a:r>
              <a:rPr lang="en-GB" sz="2400" dirty="0"/>
              <a:t>3</a:t>
            </a:r>
          </a:p>
        </p:txBody>
      </p:sp>
      <p:cxnSp>
        <p:nvCxnSpPr>
          <p:cNvPr id="23" name="Straight Arrow Connector 22"/>
          <p:cNvCxnSpPr/>
          <p:nvPr/>
        </p:nvCxnSpPr>
        <p:spPr>
          <a:xfrm>
            <a:off x="5845671" y="3221001"/>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6981831" y="2970804"/>
            <a:ext cx="360996" cy="461665"/>
          </a:xfrm>
          <a:prstGeom prst="rect">
            <a:avLst/>
          </a:prstGeom>
        </p:spPr>
        <p:txBody>
          <a:bodyPr wrap="none">
            <a:spAutoFit/>
          </a:bodyPr>
          <a:lstStyle/>
          <a:p>
            <a:pPr algn="ctr"/>
            <a:r>
              <a:rPr lang="en-GB" sz="2400" dirty="0"/>
              <a:t>6</a:t>
            </a:r>
          </a:p>
        </p:txBody>
      </p:sp>
      <p:cxnSp>
        <p:nvCxnSpPr>
          <p:cNvPr id="25" name="Straight Arrow Connector 24"/>
          <p:cNvCxnSpPr/>
          <p:nvPr/>
        </p:nvCxnSpPr>
        <p:spPr>
          <a:xfrm>
            <a:off x="5845671" y="3697629"/>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6929733" y="3447432"/>
            <a:ext cx="465192" cy="461665"/>
          </a:xfrm>
          <a:prstGeom prst="rect">
            <a:avLst/>
          </a:prstGeom>
        </p:spPr>
        <p:txBody>
          <a:bodyPr wrap="none">
            <a:spAutoFit/>
          </a:bodyPr>
          <a:lstStyle/>
          <a:p>
            <a:pPr algn="ctr"/>
            <a:r>
              <a:rPr lang="en-GB" sz="2400" dirty="0"/>
              <a:t>15</a:t>
            </a:r>
          </a:p>
        </p:txBody>
      </p:sp>
      <p:sp>
        <p:nvSpPr>
          <p:cNvPr id="27" name="Rectangle 26"/>
          <p:cNvSpPr/>
          <p:nvPr/>
        </p:nvSpPr>
        <p:spPr>
          <a:xfrm>
            <a:off x="2973792" y="2140507"/>
            <a:ext cx="763351" cy="369332"/>
          </a:xfrm>
          <a:prstGeom prst="rect">
            <a:avLst/>
          </a:prstGeom>
        </p:spPr>
        <p:txBody>
          <a:bodyPr wrap="none">
            <a:spAutoFit/>
          </a:bodyPr>
          <a:lstStyle/>
          <a:p>
            <a:pPr algn="ctr"/>
            <a:r>
              <a:rPr lang="en-GB" b="1" dirty="0"/>
              <a:t>Input</a:t>
            </a:r>
          </a:p>
        </p:txBody>
      </p:sp>
      <p:sp>
        <p:nvSpPr>
          <p:cNvPr id="28" name="Rectangle 27"/>
          <p:cNvSpPr/>
          <p:nvPr/>
        </p:nvSpPr>
        <p:spPr>
          <a:xfrm>
            <a:off x="958318" y="2972248"/>
            <a:ext cx="2016178" cy="369332"/>
          </a:xfrm>
          <a:prstGeom prst="rect">
            <a:avLst/>
          </a:prstGeom>
        </p:spPr>
        <p:txBody>
          <a:bodyPr wrap="square">
            <a:spAutoFit/>
          </a:bodyPr>
          <a:lstStyle/>
          <a:p>
            <a:r>
              <a:rPr lang="en-GB" dirty="0"/>
              <a:t>any multiple of 9</a:t>
            </a:r>
          </a:p>
        </p:txBody>
      </p:sp>
      <p:cxnSp>
        <p:nvCxnSpPr>
          <p:cNvPr id="29" name="Straight Arrow Connector 28"/>
          <p:cNvCxnSpPr/>
          <p:nvPr/>
        </p:nvCxnSpPr>
        <p:spPr>
          <a:xfrm>
            <a:off x="2909723" y="3214674"/>
            <a:ext cx="113616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5898169" y="2133901"/>
            <a:ext cx="925254" cy="369332"/>
          </a:xfrm>
          <a:prstGeom prst="rect">
            <a:avLst/>
          </a:prstGeom>
        </p:spPr>
        <p:txBody>
          <a:bodyPr wrap="none">
            <a:spAutoFit/>
          </a:bodyPr>
          <a:lstStyle/>
          <a:p>
            <a:pPr algn="ctr"/>
            <a:r>
              <a:rPr lang="en-GB" b="1" dirty="0"/>
              <a:t>Output</a:t>
            </a:r>
          </a:p>
        </p:txBody>
      </p:sp>
      <p:sp>
        <p:nvSpPr>
          <p:cNvPr id="3" name="Rectangle 2"/>
          <p:cNvSpPr/>
          <p:nvPr/>
        </p:nvSpPr>
        <p:spPr>
          <a:xfrm>
            <a:off x="1898193" y="4848503"/>
            <a:ext cx="758541" cy="369332"/>
          </a:xfrm>
          <a:prstGeom prst="rect">
            <a:avLst/>
          </a:prstGeom>
        </p:spPr>
        <p:txBody>
          <a:bodyPr wrap="none">
            <a:spAutoFit/>
          </a:bodyPr>
          <a:lstStyle/>
          <a:p>
            <a:r>
              <a:rPr lang="en-GB" b="1" dirty="0">
                <a:solidFill>
                  <a:srgbClr val="87BD31"/>
                </a:solidFill>
                <a:ea typeface="Cambria Math" panose="02040503050406030204" pitchFamily="18" charset="0"/>
              </a:rPr>
              <a:t>9 – 6 </a:t>
            </a:r>
            <a:endParaRPr lang="en-GB" dirty="0"/>
          </a:p>
        </p:txBody>
      </p:sp>
      <p:sp>
        <p:nvSpPr>
          <p:cNvPr id="31" name="Rectangle 30"/>
          <p:cNvSpPr/>
          <p:nvPr/>
        </p:nvSpPr>
        <p:spPr>
          <a:xfrm>
            <a:off x="2466023" y="4845571"/>
            <a:ext cx="508473" cy="369332"/>
          </a:xfrm>
          <a:prstGeom prst="rect">
            <a:avLst/>
          </a:prstGeom>
        </p:spPr>
        <p:txBody>
          <a:bodyPr wrap="none">
            <a:spAutoFit/>
          </a:bodyPr>
          <a:lstStyle/>
          <a:p>
            <a:r>
              <a:rPr lang="en-GB" dirty="0">
                <a:ea typeface="Cambria Math" panose="02040503050406030204" pitchFamily="18" charset="0"/>
              </a:rPr>
              <a:t>= 3</a:t>
            </a:r>
            <a:endParaRPr lang="en-GB" dirty="0"/>
          </a:p>
        </p:txBody>
      </p:sp>
      <p:sp>
        <p:nvSpPr>
          <p:cNvPr id="32" name="Rectangle 31"/>
          <p:cNvSpPr/>
          <p:nvPr/>
        </p:nvSpPr>
        <p:spPr>
          <a:xfrm>
            <a:off x="2465319" y="5150621"/>
            <a:ext cx="508473" cy="369332"/>
          </a:xfrm>
          <a:prstGeom prst="rect">
            <a:avLst/>
          </a:prstGeom>
        </p:spPr>
        <p:txBody>
          <a:bodyPr wrap="none">
            <a:spAutoFit/>
          </a:bodyPr>
          <a:lstStyle/>
          <a:p>
            <a:r>
              <a:rPr lang="en-GB" dirty="0">
                <a:ea typeface="Cambria Math" panose="02040503050406030204" pitchFamily="18" charset="0"/>
              </a:rPr>
              <a:t>= 3</a:t>
            </a:r>
            <a:endParaRPr lang="en-GB" dirty="0"/>
          </a:p>
        </p:txBody>
      </p:sp>
      <p:sp>
        <p:nvSpPr>
          <p:cNvPr id="4" name="Rectangle 3"/>
          <p:cNvSpPr/>
          <p:nvPr/>
        </p:nvSpPr>
        <p:spPr>
          <a:xfrm>
            <a:off x="3941763" y="4855219"/>
            <a:ext cx="954107" cy="369332"/>
          </a:xfrm>
          <a:prstGeom prst="rect">
            <a:avLst/>
          </a:prstGeom>
        </p:spPr>
        <p:txBody>
          <a:bodyPr wrap="none">
            <a:spAutoFit/>
          </a:bodyPr>
          <a:lstStyle/>
          <a:p>
            <a:r>
              <a:rPr lang="en-GB" b="1" dirty="0">
                <a:solidFill>
                  <a:srgbClr val="87BD31"/>
                </a:solidFill>
              </a:rPr>
              <a:t>18 – 12</a:t>
            </a:r>
            <a:r>
              <a:rPr lang="en-GB" dirty="0">
                <a:solidFill>
                  <a:srgbClr val="00B050"/>
                </a:solidFill>
              </a:rPr>
              <a:t> </a:t>
            </a:r>
            <a:endParaRPr lang="en-GB" dirty="0"/>
          </a:p>
        </p:txBody>
      </p:sp>
      <p:sp>
        <p:nvSpPr>
          <p:cNvPr id="33" name="Rectangle 32"/>
          <p:cNvSpPr/>
          <p:nvPr/>
        </p:nvSpPr>
        <p:spPr>
          <a:xfrm>
            <a:off x="4677534" y="4856009"/>
            <a:ext cx="518091" cy="369332"/>
          </a:xfrm>
          <a:prstGeom prst="rect">
            <a:avLst/>
          </a:prstGeom>
        </p:spPr>
        <p:txBody>
          <a:bodyPr wrap="none">
            <a:spAutoFit/>
          </a:bodyPr>
          <a:lstStyle/>
          <a:p>
            <a:r>
              <a:rPr lang="en-GB" dirty="0">
                <a:ea typeface="Cambria Math" panose="02040503050406030204" pitchFamily="18" charset="0"/>
              </a:rPr>
              <a:t>= 6</a:t>
            </a:r>
            <a:endParaRPr lang="en-GB" dirty="0"/>
          </a:p>
        </p:txBody>
      </p:sp>
      <p:sp>
        <p:nvSpPr>
          <p:cNvPr id="34" name="Rectangle 33"/>
          <p:cNvSpPr/>
          <p:nvPr/>
        </p:nvSpPr>
        <p:spPr>
          <a:xfrm>
            <a:off x="4676830" y="5161059"/>
            <a:ext cx="518091" cy="369332"/>
          </a:xfrm>
          <a:prstGeom prst="rect">
            <a:avLst/>
          </a:prstGeom>
        </p:spPr>
        <p:txBody>
          <a:bodyPr wrap="none">
            <a:spAutoFit/>
          </a:bodyPr>
          <a:lstStyle/>
          <a:p>
            <a:r>
              <a:rPr lang="en-GB" dirty="0">
                <a:ea typeface="Cambria Math" panose="02040503050406030204" pitchFamily="18" charset="0"/>
              </a:rPr>
              <a:t>= 6</a:t>
            </a:r>
            <a:endParaRPr lang="en-GB" dirty="0"/>
          </a:p>
        </p:txBody>
      </p:sp>
      <p:sp>
        <p:nvSpPr>
          <p:cNvPr id="5" name="Rectangle 4"/>
          <p:cNvSpPr/>
          <p:nvPr/>
        </p:nvSpPr>
        <p:spPr>
          <a:xfrm>
            <a:off x="6093141" y="4829305"/>
            <a:ext cx="955711" cy="369332"/>
          </a:xfrm>
          <a:prstGeom prst="rect">
            <a:avLst/>
          </a:prstGeom>
        </p:spPr>
        <p:txBody>
          <a:bodyPr wrap="none">
            <a:spAutoFit/>
          </a:bodyPr>
          <a:lstStyle/>
          <a:p>
            <a:r>
              <a:rPr lang="en-GB" b="1" dirty="0">
                <a:solidFill>
                  <a:srgbClr val="87BD31"/>
                </a:solidFill>
              </a:rPr>
              <a:t>27 – 12 </a:t>
            </a:r>
            <a:endParaRPr lang="en-GB" dirty="0"/>
          </a:p>
        </p:txBody>
      </p:sp>
      <p:sp>
        <p:nvSpPr>
          <p:cNvPr id="35" name="Rectangle 34"/>
          <p:cNvSpPr/>
          <p:nvPr/>
        </p:nvSpPr>
        <p:spPr>
          <a:xfrm>
            <a:off x="6865921" y="4843018"/>
            <a:ext cx="603050" cy="369332"/>
          </a:xfrm>
          <a:prstGeom prst="rect">
            <a:avLst/>
          </a:prstGeom>
        </p:spPr>
        <p:txBody>
          <a:bodyPr wrap="none">
            <a:spAutoFit/>
          </a:bodyPr>
          <a:lstStyle/>
          <a:p>
            <a:r>
              <a:rPr lang="en-GB" dirty="0">
                <a:ea typeface="Cambria Math" panose="02040503050406030204" pitchFamily="18" charset="0"/>
              </a:rPr>
              <a:t>= 15</a:t>
            </a:r>
            <a:endParaRPr lang="en-GB" dirty="0"/>
          </a:p>
        </p:txBody>
      </p:sp>
      <p:sp>
        <p:nvSpPr>
          <p:cNvPr id="36" name="Rectangle 35"/>
          <p:cNvSpPr/>
          <p:nvPr/>
        </p:nvSpPr>
        <p:spPr>
          <a:xfrm>
            <a:off x="6865217" y="5148068"/>
            <a:ext cx="603050" cy="369332"/>
          </a:xfrm>
          <a:prstGeom prst="rect">
            <a:avLst/>
          </a:prstGeom>
        </p:spPr>
        <p:txBody>
          <a:bodyPr wrap="none">
            <a:spAutoFit/>
          </a:bodyPr>
          <a:lstStyle/>
          <a:p>
            <a:r>
              <a:rPr lang="en-GB" dirty="0">
                <a:ea typeface="Cambria Math" panose="02040503050406030204" pitchFamily="18" charset="0"/>
              </a:rPr>
              <a:t>= 15</a:t>
            </a:r>
            <a:endParaRPr lang="en-GB" dirty="0"/>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7" grpId="0"/>
      <p:bldP spid="18" grpId="0"/>
      <p:bldP spid="3"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710" y="2031728"/>
            <a:ext cx="2720916" cy="3848779"/>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8862" y="2031728"/>
            <a:ext cx="2720916" cy="3848779"/>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5013" y="2031728"/>
            <a:ext cx="2720916" cy="3848779"/>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Find a Rule – One Step</a:t>
            </a:r>
          </a:p>
        </p:txBody>
      </p:sp>
      <p:pic>
        <p:nvPicPr>
          <p:cNvPr id="14" name="Picture 13">
            <a:extLst>
              <a:ext uri="{FF2B5EF4-FFF2-40B4-BE49-F238E27FC236}">
                <a16:creationId xmlns:a16="http://schemas.microsoft.com/office/drawing/2014/main" id="{A410F3B9-A120-4B78-B8FC-DBBE2542D02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016" t="4089" r="3959" b="27657"/>
          <a:stretch/>
        </p:blipFill>
        <p:spPr>
          <a:xfrm rot="1596175">
            <a:off x="1070107" y="2290843"/>
            <a:ext cx="1504061" cy="1577935"/>
          </a:xfrm>
          <a:prstGeom prst="rect">
            <a:avLst/>
          </a:prstGeom>
          <a:effectLst>
            <a:outerShdw blurRad="63500" sx="102000" sy="102000" algn="ctr" rotWithShape="0">
              <a:prstClr val="black">
                <a:alpha val="20000"/>
              </a:prstClr>
            </a:outerShdw>
          </a:effectLst>
        </p:spPr>
      </p:pic>
      <p:pic>
        <p:nvPicPr>
          <p:cNvPr id="3" name="Picture 2"/>
          <p:cNvPicPr>
            <a:picLocks noChangeAspect="1"/>
          </p:cNvPicPr>
          <p:nvPr/>
        </p:nvPicPr>
        <p:blipFill rotWithShape="1">
          <a:blip r:embed="rId7" cstate="print">
            <a:extLst>
              <a:ext uri="{28A0092B-C50C-407E-A947-70E740481C1C}">
                <a14:useLocalDpi xmlns:a14="http://schemas.microsoft.com/office/drawing/2010/main" val="0"/>
              </a:ext>
            </a:extLst>
          </a:blip>
          <a:srcRect l="2233" t="1371" r="51939" b="2927"/>
          <a:stretch/>
        </p:blipFill>
        <p:spPr>
          <a:xfrm rot="1449577">
            <a:off x="2530589" y="2880280"/>
            <a:ext cx="725825" cy="2143975"/>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5650"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408169"/>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404085"/>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Use simple formulae.</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12508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124594"/>
            <a:ext cx="3721934" cy="1860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51883" y="2967605"/>
            <a:ext cx="1040234" cy="922789"/>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261</TotalTime>
  <Words>497</Words>
  <Application>Microsoft Office PowerPoint</Application>
  <PresentationFormat>On-screen Show (4:3)</PresentationFormat>
  <Paragraphs>119</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Twinkl</vt:lpstr>
      <vt:lpstr>Calibri</vt:lpstr>
      <vt:lpstr>Tuffy-TTF</vt:lpstr>
      <vt:lpstr>Arial</vt:lpstr>
      <vt:lpstr>Tuffy</vt:lpstr>
      <vt:lpstr>Cambria Math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Rachel Leather</cp:lastModifiedBy>
  <cp:revision>13</cp:revision>
  <dcterms:created xsi:type="dcterms:W3CDTF">2019-12-17T11:04:05Z</dcterms:created>
  <dcterms:modified xsi:type="dcterms:W3CDTF">2020-01-06T11:16:18Z</dcterms:modified>
</cp:coreProperties>
</file>