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91" r:id="rId3"/>
    <p:sldId id="271" r:id="rId4"/>
    <p:sldId id="272" r:id="rId5"/>
    <p:sldId id="273" r:id="rId6"/>
    <p:sldId id="274" r:id="rId7"/>
    <p:sldId id="275" r:id="rId8"/>
    <p:sldId id="277" r:id="rId9"/>
    <p:sldId id="289" r:id="rId10"/>
    <p:sldId id="276" r:id="rId11"/>
    <p:sldId id="279" r:id="rId12"/>
    <p:sldId id="278" r:id="rId13"/>
    <p:sldId id="290" r:id="rId14"/>
    <p:sldId id="282" r:id="rId15"/>
    <p:sldId id="283" r:id="rId16"/>
    <p:sldId id="286" r:id="rId17"/>
    <p:sldId id="294" r:id="rId18"/>
    <p:sldId id="292" r:id="rId19"/>
    <p:sldId id="29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2" d="100"/>
          <a:sy n="82" d="100"/>
        </p:scale>
        <p:origin x="1474"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02E729-BFF8-B241-8E2B-11C4AA6B9667}" type="doc">
      <dgm:prSet loTypeId="urn:microsoft.com/office/officeart/2005/8/layout/chevron2" loCatId="" qsTypeId="urn:microsoft.com/office/officeart/2005/8/quickstyle/simple1" qsCatId="simple" csTypeId="urn:microsoft.com/office/officeart/2005/8/colors/colorful4" csCatId="colorful" phldr="1"/>
      <dgm:spPr/>
      <dgm:t>
        <a:bodyPr/>
        <a:lstStyle/>
        <a:p>
          <a:endParaRPr lang="en-US"/>
        </a:p>
      </dgm:t>
    </dgm:pt>
    <dgm:pt modelId="{D8A2823B-ED89-544A-A868-676CD3E99D7A}">
      <dgm:prSet phldrT="[Text]">
        <dgm:style>
          <a:lnRef idx="2">
            <a:schemeClr val="accent5"/>
          </a:lnRef>
          <a:fillRef idx="1">
            <a:schemeClr val="lt1"/>
          </a:fillRef>
          <a:effectRef idx="0">
            <a:schemeClr val="accent5"/>
          </a:effectRef>
          <a:fontRef idx="minor">
            <a:schemeClr val="dk1"/>
          </a:fontRef>
        </dgm:style>
      </dgm:prSet>
      <dgm:spPr>
        <a:xfrm rot="5400000">
          <a:off x="-281120" y="283122"/>
          <a:ext cx="1874135" cy="1311895"/>
        </a:xfrm>
        <a:solidFill>
          <a:srgbClr val="AA2B1E"/>
        </a:solidFill>
        <a:ln w="15875" cap="flat" cmpd="sng" algn="ctr">
          <a:solidFill>
            <a:srgbClr val="800000"/>
          </a:solidFill>
          <a:prstDash val="solid"/>
        </a:ln>
        <a:effectLst/>
      </dgm:spPr>
      <dgm:t>
        <a:bodyPr/>
        <a:lstStyle/>
        <a:p>
          <a:endParaRPr lang="en-US" dirty="0">
            <a:solidFill>
              <a:srgbClr val="FFFFFF"/>
            </a:solidFill>
            <a:latin typeface="Franklin Gothic Book"/>
            <a:ea typeface="+mn-ea"/>
            <a:cs typeface="+mn-cs"/>
          </a:endParaRPr>
        </a:p>
      </dgm:t>
    </dgm:pt>
    <dgm:pt modelId="{5FAEF931-1908-C643-B15A-7E041C2A5FBF}" type="parTrans" cxnId="{CA17878E-2A85-AD43-ADBC-C8C1D818D863}">
      <dgm:prSet/>
      <dgm:spPr/>
      <dgm:t>
        <a:bodyPr/>
        <a:lstStyle/>
        <a:p>
          <a:endParaRPr lang="en-US"/>
        </a:p>
      </dgm:t>
    </dgm:pt>
    <dgm:pt modelId="{D8C60A3F-93FF-F447-9D72-F006772D3570}" type="sibTrans" cxnId="{CA17878E-2A85-AD43-ADBC-C8C1D818D863}">
      <dgm:prSet/>
      <dgm:spPr/>
      <dgm:t>
        <a:bodyPr/>
        <a:lstStyle/>
        <a:p>
          <a:endParaRPr lang="en-US"/>
        </a:p>
      </dgm:t>
    </dgm:pt>
    <dgm:pt modelId="{81C96B90-F9CE-6E42-8A95-873ECC79C00D}">
      <dgm:prSet phldrT="[Text]"/>
      <dgm:spPr>
        <a:xfrm rot="5400000">
          <a:off x="-281120" y="1965794"/>
          <a:ext cx="1874135" cy="1311895"/>
        </a:xfrm>
        <a:solidFill>
          <a:srgbClr val="64A73B">
            <a:hueOff val="-2282811"/>
            <a:satOff val="24021"/>
            <a:lumOff val="1373"/>
            <a:alphaOff val="0"/>
          </a:srgbClr>
        </a:solidFill>
        <a:ln w="15875" cap="flat" cmpd="sng" algn="ctr">
          <a:solidFill>
            <a:srgbClr val="64A73B">
              <a:hueOff val="-2282811"/>
              <a:satOff val="24021"/>
              <a:lumOff val="1373"/>
              <a:alphaOff val="0"/>
            </a:srgbClr>
          </a:solidFill>
          <a:prstDash val="solid"/>
        </a:ln>
        <a:effectLst/>
      </dgm:spPr>
      <dgm:t>
        <a:bodyPr/>
        <a:lstStyle/>
        <a:p>
          <a:endParaRPr lang="en-US">
            <a:solidFill>
              <a:sysClr val="window" lastClr="FFFFFF"/>
            </a:solidFill>
            <a:latin typeface="Franklin Gothic Book"/>
            <a:ea typeface="+mn-ea"/>
            <a:cs typeface="+mn-cs"/>
          </a:endParaRPr>
        </a:p>
      </dgm:t>
    </dgm:pt>
    <dgm:pt modelId="{B4321A85-F7C0-AA47-B480-0B2A3FE7371D}" type="parTrans" cxnId="{333F6FD5-B691-5143-B165-CA282432D260}">
      <dgm:prSet/>
      <dgm:spPr/>
      <dgm:t>
        <a:bodyPr/>
        <a:lstStyle/>
        <a:p>
          <a:endParaRPr lang="en-US"/>
        </a:p>
      </dgm:t>
    </dgm:pt>
    <dgm:pt modelId="{6EE0BF9D-BB9C-7A43-B125-49A410FE6DA0}" type="sibTrans" cxnId="{333F6FD5-B691-5143-B165-CA282432D260}">
      <dgm:prSet/>
      <dgm:spPr/>
      <dgm:t>
        <a:bodyPr/>
        <a:lstStyle/>
        <a:p>
          <a:endParaRPr lang="en-US"/>
        </a:p>
      </dgm:t>
    </dgm:pt>
    <dgm:pt modelId="{327915B5-36BD-1C4A-91E4-5C58DE27AAF9}">
      <dgm:prSet phldrT="[Text]"/>
      <dgm:spPr>
        <a:xfrm rot="5400000">
          <a:off x="3709974" y="-713405"/>
          <a:ext cx="1218188" cy="6014347"/>
        </a:xfrm>
        <a:solidFill>
          <a:sysClr val="window" lastClr="FFFFFF">
            <a:alpha val="90000"/>
            <a:hueOff val="0"/>
            <a:satOff val="0"/>
            <a:lumOff val="0"/>
            <a:alphaOff val="0"/>
          </a:sysClr>
        </a:solidFill>
        <a:ln w="15875" cap="flat" cmpd="sng" algn="ctr">
          <a:solidFill>
            <a:srgbClr val="64A73B">
              <a:hueOff val="-2282811"/>
              <a:satOff val="24021"/>
              <a:lumOff val="1373"/>
              <a:alphaOff val="0"/>
            </a:srgbClr>
          </a:solidFill>
          <a:prstDash val="solid"/>
        </a:ln>
        <a:effectLst/>
      </dgm:spPr>
      <dgm:t>
        <a:bodyPr/>
        <a:lstStyle/>
        <a:p>
          <a:r>
            <a:rPr lang="en-US" dirty="0">
              <a:solidFill>
                <a:sysClr val="windowText" lastClr="000000">
                  <a:hueOff val="0"/>
                  <a:satOff val="0"/>
                  <a:lumOff val="0"/>
                  <a:alphaOff val="0"/>
                </a:sysClr>
              </a:solidFill>
              <a:latin typeface="Franklin Gothic Book"/>
              <a:ea typeface="+mn-ea"/>
              <a:cs typeface="+mn-cs"/>
            </a:rPr>
            <a:t>Find a town or city that shares its name with somewhere in England</a:t>
          </a:r>
        </a:p>
      </dgm:t>
    </dgm:pt>
    <dgm:pt modelId="{A34F1694-6DA9-1E4C-B417-AC637C2AE756}" type="parTrans" cxnId="{BA536EDC-5ECB-5044-A139-EC9F43B48510}">
      <dgm:prSet/>
      <dgm:spPr/>
      <dgm:t>
        <a:bodyPr/>
        <a:lstStyle/>
        <a:p>
          <a:endParaRPr lang="en-US"/>
        </a:p>
      </dgm:t>
    </dgm:pt>
    <dgm:pt modelId="{FCF0F2E0-1943-754E-BA54-0CA62BBF4A3D}" type="sibTrans" cxnId="{BA536EDC-5ECB-5044-A139-EC9F43B48510}">
      <dgm:prSet/>
      <dgm:spPr/>
      <dgm:t>
        <a:bodyPr/>
        <a:lstStyle/>
        <a:p>
          <a:endParaRPr lang="en-US"/>
        </a:p>
      </dgm:t>
    </dgm:pt>
    <dgm:pt modelId="{46FADACE-49C6-8A45-8904-EFA963ABCEDA}">
      <dgm:prSet phldrT="[Text]">
        <dgm:style>
          <a:lnRef idx="2">
            <a:schemeClr val="accent4"/>
          </a:lnRef>
          <a:fillRef idx="1">
            <a:schemeClr val="lt1"/>
          </a:fillRef>
          <a:effectRef idx="0">
            <a:schemeClr val="accent4"/>
          </a:effectRef>
          <a:fontRef idx="minor">
            <a:schemeClr val="dk1"/>
          </a:fontRef>
        </dgm:style>
      </dgm:prSet>
      <dgm:spPr>
        <a:xfrm rot="5400000">
          <a:off x="-281120" y="3648466"/>
          <a:ext cx="1874135" cy="1311895"/>
        </a:xfrm>
        <a:solidFill>
          <a:srgbClr val="64A73B"/>
        </a:solidFill>
        <a:ln w="15875" cap="flat" cmpd="sng" algn="ctr">
          <a:solidFill>
            <a:srgbClr val="64A73B">
              <a:shade val="80000"/>
              <a:lumMod val="90000"/>
            </a:srgbClr>
          </a:solidFill>
          <a:prstDash val="solid"/>
        </a:ln>
        <a:effectLst/>
      </dgm:spPr>
      <dgm:t>
        <a:bodyPr/>
        <a:lstStyle/>
        <a:p>
          <a:endParaRPr lang="en-US" dirty="0">
            <a:solidFill>
              <a:sysClr val="window" lastClr="FFFFFF"/>
            </a:solidFill>
            <a:latin typeface="Franklin Gothic Book"/>
            <a:ea typeface="+mn-ea"/>
            <a:cs typeface="+mn-cs"/>
          </a:endParaRPr>
        </a:p>
      </dgm:t>
    </dgm:pt>
    <dgm:pt modelId="{ECAD38F8-0875-A142-A4A3-92A6BA50A1E8}" type="parTrans" cxnId="{BA241294-B92C-BE40-9E64-B7102B3988D1}">
      <dgm:prSet/>
      <dgm:spPr/>
      <dgm:t>
        <a:bodyPr/>
        <a:lstStyle/>
        <a:p>
          <a:endParaRPr lang="en-US"/>
        </a:p>
      </dgm:t>
    </dgm:pt>
    <dgm:pt modelId="{6353D4BB-2642-AD43-8DD3-C3F6694BB39E}" type="sibTrans" cxnId="{BA241294-B92C-BE40-9E64-B7102B3988D1}">
      <dgm:prSet/>
      <dgm:spPr/>
      <dgm:t>
        <a:bodyPr/>
        <a:lstStyle/>
        <a:p>
          <a:endParaRPr lang="en-US"/>
        </a:p>
      </dgm:t>
    </dgm:pt>
    <dgm:pt modelId="{5B16BB3E-A1E6-BB4E-BC3D-EB93532CF20C}">
      <dgm:prSet phldrT="[Text]">
        <dgm:style>
          <a:lnRef idx="2">
            <a:schemeClr val="accent5"/>
          </a:lnRef>
          <a:fillRef idx="1">
            <a:schemeClr val="lt1"/>
          </a:fillRef>
          <a:effectRef idx="0">
            <a:schemeClr val="accent5"/>
          </a:effectRef>
          <a:fontRef idx="minor">
            <a:schemeClr val="dk1"/>
          </a:fontRef>
        </dgm:style>
      </dgm:prSet>
      <dgm:spPr>
        <a:xfrm rot="5400000">
          <a:off x="3709974" y="-2396077"/>
          <a:ext cx="1218188" cy="6014347"/>
        </a:xfrm>
        <a:solidFill>
          <a:sysClr val="window" lastClr="FFFFFF"/>
        </a:solidFill>
        <a:ln w="15875" cap="flat" cmpd="sng" algn="ctr">
          <a:solidFill>
            <a:srgbClr val="800000"/>
          </a:solidFill>
          <a:prstDash val="solid"/>
        </a:ln>
        <a:effectLst/>
      </dgm:spPr>
      <dgm:t>
        <a:bodyPr/>
        <a:lstStyle/>
        <a:p>
          <a:r>
            <a:rPr lang="en-US" dirty="0">
              <a:solidFill>
                <a:sysClr val="windowText" lastClr="000000">
                  <a:hueOff val="0"/>
                  <a:satOff val="0"/>
                  <a:lumOff val="0"/>
                  <a:alphaOff val="0"/>
                </a:sysClr>
              </a:solidFill>
              <a:latin typeface="Franklin Gothic Book"/>
              <a:ea typeface="+mn-ea"/>
              <a:cs typeface="+mn-cs"/>
            </a:rPr>
            <a:t>Choose one of the New England states</a:t>
          </a:r>
        </a:p>
      </dgm:t>
    </dgm:pt>
    <dgm:pt modelId="{4D37341C-DAE8-504B-AB5C-D10D9D188A2C}" type="sibTrans" cxnId="{03A23DCF-A172-2342-B689-3CF88F1ED1A4}">
      <dgm:prSet/>
      <dgm:spPr/>
      <dgm:t>
        <a:bodyPr/>
        <a:lstStyle/>
        <a:p>
          <a:endParaRPr lang="en-US"/>
        </a:p>
      </dgm:t>
    </dgm:pt>
    <dgm:pt modelId="{3CD82876-85E2-0B43-814D-F0EA6DEF91F8}" type="parTrans" cxnId="{03A23DCF-A172-2342-B689-3CF88F1ED1A4}">
      <dgm:prSet/>
      <dgm:spPr/>
      <dgm:t>
        <a:bodyPr/>
        <a:lstStyle/>
        <a:p>
          <a:endParaRPr lang="en-US"/>
        </a:p>
      </dgm:t>
    </dgm:pt>
    <dgm:pt modelId="{2CA855F6-0EF9-D043-9920-379EDBCAA5CD}">
      <dgm:prSet phldrT="[Text]">
        <dgm:style>
          <a:lnRef idx="2">
            <a:schemeClr val="accent4"/>
          </a:lnRef>
          <a:fillRef idx="1">
            <a:schemeClr val="lt1"/>
          </a:fillRef>
          <a:effectRef idx="0">
            <a:schemeClr val="accent4"/>
          </a:effectRef>
          <a:fontRef idx="minor">
            <a:schemeClr val="dk1"/>
          </a:fontRef>
        </dgm:style>
      </dgm:prSet>
      <dgm:spPr>
        <a:xfrm rot="5400000">
          <a:off x="3709974" y="969266"/>
          <a:ext cx="1218188" cy="6014347"/>
        </a:xfrm>
        <a:solidFill>
          <a:sysClr val="window" lastClr="FFFFFF"/>
        </a:solidFill>
        <a:ln w="15875" cap="flat" cmpd="sng" algn="ctr">
          <a:solidFill>
            <a:srgbClr val="64A73B">
              <a:shade val="80000"/>
              <a:lumMod val="90000"/>
            </a:srgbClr>
          </a:solidFill>
          <a:prstDash val="solid"/>
        </a:ln>
        <a:effectLst/>
      </dgm:spPr>
      <dgm:t>
        <a:bodyPr/>
        <a:lstStyle/>
        <a:p>
          <a:r>
            <a:rPr lang="en-US" dirty="0">
              <a:solidFill>
                <a:sysClr val="windowText" lastClr="000000">
                  <a:hueOff val="0"/>
                  <a:satOff val="0"/>
                  <a:lumOff val="0"/>
                  <a:alphaOff val="0"/>
                </a:sysClr>
              </a:solidFill>
              <a:latin typeface="Franklin Gothic Book" panose="020B0503020102020204" pitchFamily="34" charset="0"/>
              <a:ea typeface="+mn-ea"/>
              <a:cs typeface="+mn-cs"/>
            </a:rPr>
            <a:t>What do they have in common?</a:t>
          </a:r>
        </a:p>
      </dgm:t>
    </dgm:pt>
    <dgm:pt modelId="{86E93618-4E7E-CB43-80CD-EEC26AC02ADD}" type="sibTrans" cxnId="{9193D173-8595-DD4D-9BF4-CECF59457330}">
      <dgm:prSet/>
      <dgm:spPr/>
      <dgm:t>
        <a:bodyPr/>
        <a:lstStyle/>
        <a:p>
          <a:endParaRPr lang="en-US"/>
        </a:p>
      </dgm:t>
    </dgm:pt>
    <dgm:pt modelId="{A3A9B4F5-2FD7-9E41-AD81-D53D9C2C54BB}" type="parTrans" cxnId="{9193D173-8595-DD4D-9BF4-CECF59457330}">
      <dgm:prSet/>
      <dgm:spPr/>
      <dgm:t>
        <a:bodyPr/>
        <a:lstStyle/>
        <a:p>
          <a:endParaRPr lang="en-US"/>
        </a:p>
      </dgm:t>
    </dgm:pt>
    <dgm:pt modelId="{03946D23-EB82-9B4E-99A6-002CFB2EC491}" type="pres">
      <dgm:prSet presAssocID="{F502E729-BFF8-B241-8E2B-11C4AA6B9667}" presName="linearFlow" presStyleCnt="0">
        <dgm:presLayoutVars>
          <dgm:dir/>
          <dgm:animLvl val="lvl"/>
          <dgm:resizeHandles val="exact"/>
        </dgm:presLayoutVars>
      </dgm:prSet>
      <dgm:spPr/>
    </dgm:pt>
    <dgm:pt modelId="{2D8F1BC8-E000-AA4C-8AF5-F2582D0FC9EB}" type="pres">
      <dgm:prSet presAssocID="{D8A2823B-ED89-544A-A868-676CD3E99D7A}" presName="composite" presStyleCnt="0"/>
      <dgm:spPr/>
    </dgm:pt>
    <dgm:pt modelId="{8AAD65F6-BF98-294D-AF1A-E6CD6F91CD65}" type="pres">
      <dgm:prSet presAssocID="{D8A2823B-ED89-544A-A868-676CD3E99D7A}" presName="parentText" presStyleLbl="alignNode1" presStyleIdx="0" presStyleCnt="3">
        <dgm:presLayoutVars>
          <dgm:chMax val="1"/>
          <dgm:bulletEnabled val="1"/>
        </dgm:presLayoutVars>
      </dgm:prSet>
      <dgm:spPr>
        <a:prstGeom prst="chevron">
          <a:avLst/>
        </a:prstGeom>
      </dgm:spPr>
    </dgm:pt>
    <dgm:pt modelId="{36DB1ABE-E8C7-D746-A8E8-9ABEA6EC247E}" type="pres">
      <dgm:prSet presAssocID="{D8A2823B-ED89-544A-A868-676CD3E99D7A}" presName="descendantText" presStyleLbl="alignAcc1" presStyleIdx="0" presStyleCnt="3">
        <dgm:presLayoutVars>
          <dgm:bulletEnabled val="1"/>
        </dgm:presLayoutVars>
      </dgm:prSet>
      <dgm:spPr>
        <a:prstGeom prst="round2SameRect">
          <a:avLst/>
        </a:prstGeom>
      </dgm:spPr>
    </dgm:pt>
    <dgm:pt modelId="{0599D616-BB6F-A945-AD52-2BF450328F46}" type="pres">
      <dgm:prSet presAssocID="{D8C60A3F-93FF-F447-9D72-F006772D3570}" presName="sp" presStyleCnt="0"/>
      <dgm:spPr/>
    </dgm:pt>
    <dgm:pt modelId="{2AE9B67D-B431-884F-BA66-561BB02613F1}" type="pres">
      <dgm:prSet presAssocID="{81C96B90-F9CE-6E42-8A95-873ECC79C00D}" presName="composite" presStyleCnt="0"/>
      <dgm:spPr/>
    </dgm:pt>
    <dgm:pt modelId="{AA868418-1AD0-AD4B-BAAA-4168EBEF7174}" type="pres">
      <dgm:prSet presAssocID="{81C96B90-F9CE-6E42-8A95-873ECC79C00D}" presName="parentText" presStyleLbl="alignNode1" presStyleIdx="1" presStyleCnt="3">
        <dgm:presLayoutVars>
          <dgm:chMax val="1"/>
          <dgm:bulletEnabled val="1"/>
        </dgm:presLayoutVars>
      </dgm:prSet>
      <dgm:spPr>
        <a:prstGeom prst="chevron">
          <a:avLst/>
        </a:prstGeom>
      </dgm:spPr>
    </dgm:pt>
    <dgm:pt modelId="{7273F676-EE10-B442-9680-F01E450AF6EF}" type="pres">
      <dgm:prSet presAssocID="{81C96B90-F9CE-6E42-8A95-873ECC79C00D}" presName="descendantText" presStyleLbl="alignAcc1" presStyleIdx="1" presStyleCnt="3">
        <dgm:presLayoutVars>
          <dgm:bulletEnabled val="1"/>
        </dgm:presLayoutVars>
      </dgm:prSet>
      <dgm:spPr>
        <a:prstGeom prst="round2SameRect">
          <a:avLst/>
        </a:prstGeom>
      </dgm:spPr>
    </dgm:pt>
    <dgm:pt modelId="{B3548D14-C5F8-304F-ADF9-33919E933B1F}" type="pres">
      <dgm:prSet presAssocID="{6EE0BF9D-BB9C-7A43-B125-49A410FE6DA0}" presName="sp" presStyleCnt="0"/>
      <dgm:spPr/>
    </dgm:pt>
    <dgm:pt modelId="{8E678B37-E377-144F-8682-A1C95DA8BCD0}" type="pres">
      <dgm:prSet presAssocID="{46FADACE-49C6-8A45-8904-EFA963ABCEDA}" presName="composite" presStyleCnt="0"/>
      <dgm:spPr/>
    </dgm:pt>
    <dgm:pt modelId="{1B3B8EB8-3BD9-9F49-8442-254EE36AB3EF}" type="pres">
      <dgm:prSet presAssocID="{46FADACE-49C6-8A45-8904-EFA963ABCEDA}" presName="parentText" presStyleLbl="alignNode1" presStyleIdx="2" presStyleCnt="3">
        <dgm:presLayoutVars>
          <dgm:chMax val="1"/>
          <dgm:bulletEnabled val="1"/>
        </dgm:presLayoutVars>
      </dgm:prSet>
      <dgm:spPr>
        <a:prstGeom prst="chevron">
          <a:avLst/>
        </a:prstGeom>
      </dgm:spPr>
    </dgm:pt>
    <dgm:pt modelId="{90A8BAF2-656D-F44D-A70B-EC7CFCC0AABB}" type="pres">
      <dgm:prSet presAssocID="{46FADACE-49C6-8A45-8904-EFA963ABCEDA}" presName="descendantText" presStyleLbl="alignAcc1" presStyleIdx="2" presStyleCnt="3" custLinFactNeighborY="0">
        <dgm:presLayoutVars>
          <dgm:bulletEnabled val="1"/>
        </dgm:presLayoutVars>
      </dgm:prSet>
      <dgm:spPr>
        <a:prstGeom prst="round2SameRect">
          <a:avLst/>
        </a:prstGeom>
      </dgm:spPr>
    </dgm:pt>
  </dgm:ptLst>
  <dgm:cxnLst>
    <dgm:cxn modelId="{E633A231-3D17-F948-9B55-DDCD2EBD6D54}" type="presOf" srcId="{2CA855F6-0EF9-D043-9920-379EDBCAA5CD}" destId="{90A8BAF2-656D-F44D-A70B-EC7CFCC0AABB}" srcOrd="0" destOrd="0" presId="urn:microsoft.com/office/officeart/2005/8/layout/chevron2"/>
    <dgm:cxn modelId="{0ACD7638-88B0-AC43-901C-04D5B3DA31BF}" type="presOf" srcId="{46FADACE-49C6-8A45-8904-EFA963ABCEDA}" destId="{1B3B8EB8-3BD9-9F49-8442-254EE36AB3EF}" srcOrd="0" destOrd="0" presId="urn:microsoft.com/office/officeart/2005/8/layout/chevron2"/>
    <dgm:cxn modelId="{BA7A9960-7EE8-2C4F-B063-61E7E7E2502D}" type="presOf" srcId="{327915B5-36BD-1C4A-91E4-5C58DE27AAF9}" destId="{7273F676-EE10-B442-9680-F01E450AF6EF}" srcOrd="0" destOrd="0" presId="urn:microsoft.com/office/officeart/2005/8/layout/chevron2"/>
    <dgm:cxn modelId="{9193D173-8595-DD4D-9BF4-CECF59457330}" srcId="{46FADACE-49C6-8A45-8904-EFA963ABCEDA}" destId="{2CA855F6-0EF9-D043-9920-379EDBCAA5CD}" srcOrd="0" destOrd="0" parTransId="{A3A9B4F5-2FD7-9E41-AD81-D53D9C2C54BB}" sibTransId="{86E93618-4E7E-CB43-80CD-EEC26AC02ADD}"/>
    <dgm:cxn modelId="{38610475-4C05-6944-8D13-008D36C61217}" type="presOf" srcId="{5B16BB3E-A1E6-BB4E-BC3D-EB93532CF20C}" destId="{36DB1ABE-E8C7-D746-A8E8-9ABEA6EC247E}" srcOrd="0" destOrd="0" presId="urn:microsoft.com/office/officeart/2005/8/layout/chevron2"/>
    <dgm:cxn modelId="{8D27618D-ABF8-3246-9C56-3EDE308B07CE}" type="presOf" srcId="{F502E729-BFF8-B241-8E2B-11C4AA6B9667}" destId="{03946D23-EB82-9B4E-99A6-002CFB2EC491}" srcOrd="0" destOrd="0" presId="urn:microsoft.com/office/officeart/2005/8/layout/chevron2"/>
    <dgm:cxn modelId="{CA17878E-2A85-AD43-ADBC-C8C1D818D863}" srcId="{F502E729-BFF8-B241-8E2B-11C4AA6B9667}" destId="{D8A2823B-ED89-544A-A868-676CD3E99D7A}" srcOrd="0" destOrd="0" parTransId="{5FAEF931-1908-C643-B15A-7E041C2A5FBF}" sibTransId="{D8C60A3F-93FF-F447-9D72-F006772D3570}"/>
    <dgm:cxn modelId="{BA241294-B92C-BE40-9E64-B7102B3988D1}" srcId="{F502E729-BFF8-B241-8E2B-11C4AA6B9667}" destId="{46FADACE-49C6-8A45-8904-EFA963ABCEDA}" srcOrd="2" destOrd="0" parTransId="{ECAD38F8-0875-A142-A4A3-92A6BA50A1E8}" sibTransId="{6353D4BB-2642-AD43-8DD3-C3F6694BB39E}"/>
    <dgm:cxn modelId="{03A23DCF-A172-2342-B689-3CF88F1ED1A4}" srcId="{D8A2823B-ED89-544A-A868-676CD3E99D7A}" destId="{5B16BB3E-A1E6-BB4E-BC3D-EB93532CF20C}" srcOrd="0" destOrd="0" parTransId="{3CD82876-85E2-0B43-814D-F0EA6DEF91F8}" sibTransId="{4D37341C-DAE8-504B-AB5C-D10D9D188A2C}"/>
    <dgm:cxn modelId="{333F6FD5-B691-5143-B165-CA282432D260}" srcId="{F502E729-BFF8-B241-8E2B-11C4AA6B9667}" destId="{81C96B90-F9CE-6E42-8A95-873ECC79C00D}" srcOrd="1" destOrd="0" parTransId="{B4321A85-F7C0-AA47-B480-0B2A3FE7371D}" sibTransId="{6EE0BF9D-BB9C-7A43-B125-49A410FE6DA0}"/>
    <dgm:cxn modelId="{BA536EDC-5ECB-5044-A139-EC9F43B48510}" srcId="{81C96B90-F9CE-6E42-8A95-873ECC79C00D}" destId="{327915B5-36BD-1C4A-91E4-5C58DE27AAF9}" srcOrd="0" destOrd="0" parTransId="{A34F1694-6DA9-1E4C-B417-AC637C2AE756}" sibTransId="{FCF0F2E0-1943-754E-BA54-0CA62BBF4A3D}"/>
    <dgm:cxn modelId="{404B45E0-378E-F548-BD83-32BED6C56570}" type="presOf" srcId="{D8A2823B-ED89-544A-A868-676CD3E99D7A}" destId="{8AAD65F6-BF98-294D-AF1A-E6CD6F91CD65}" srcOrd="0" destOrd="0" presId="urn:microsoft.com/office/officeart/2005/8/layout/chevron2"/>
    <dgm:cxn modelId="{E1FD5DEC-4996-A24B-B87F-E272174294F5}" type="presOf" srcId="{81C96B90-F9CE-6E42-8A95-873ECC79C00D}" destId="{AA868418-1AD0-AD4B-BAAA-4168EBEF7174}" srcOrd="0" destOrd="0" presId="urn:microsoft.com/office/officeart/2005/8/layout/chevron2"/>
    <dgm:cxn modelId="{F3BB264C-D8A8-A44B-93C0-1F7043B86E77}" type="presParOf" srcId="{03946D23-EB82-9B4E-99A6-002CFB2EC491}" destId="{2D8F1BC8-E000-AA4C-8AF5-F2582D0FC9EB}" srcOrd="0" destOrd="0" presId="urn:microsoft.com/office/officeart/2005/8/layout/chevron2"/>
    <dgm:cxn modelId="{9EF195DD-C414-6F4B-936E-406A7CAF5A05}" type="presParOf" srcId="{2D8F1BC8-E000-AA4C-8AF5-F2582D0FC9EB}" destId="{8AAD65F6-BF98-294D-AF1A-E6CD6F91CD65}" srcOrd="0" destOrd="0" presId="urn:microsoft.com/office/officeart/2005/8/layout/chevron2"/>
    <dgm:cxn modelId="{865192B4-8F49-3E40-AAF8-B27EC2A51C24}" type="presParOf" srcId="{2D8F1BC8-E000-AA4C-8AF5-F2582D0FC9EB}" destId="{36DB1ABE-E8C7-D746-A8E8-9ABEA6EC247E}" srcOrd="1" destOrd="0" presId="urn:microsoft.com/office/officeart/2005/8/layout/chevron2"/>
    <dgm:cxn modelId="{2C2925A6-09CF-1446-B60F-875D2B367077}" type="presParOf" srcId="{03946D23-EB82-9B4E-99A6-002CFB2EC491}" destId="{0599D616-BB6F-A945-AD52-2BF450328F46}" srcOrd="1" destOrd="0" presId="urn:microsoft.com/office/officeart/2005/8/layout/chevron2"/>
    <dgm:cxn modelId="{4690A7E3-325E-F949-B6DA-6E9EBAFE58BA}" type="presParOf" srcId="{03946D23-EB82-9B4E-99A6-002CFB2EC491}" destId="{2AE9B67D-B431-884F-BA66-561BB02613F1}" srcOrd="2" destOrd="0" presId="urn:microsoft.com/office/officeart/2005/8/layout/chevron2"/>
    <dgm:cxn modelId="{83B0F3FB-C484-D444-9913-66C12E8EF330}" type="presParOf" srcId="{2AE9B67D-B431-884F-BA66-561BB02613F1}" destId="{AA868418-1AD0-AD4B-BAAA-4168EBEF7174}" srcOrd="0" destOrd="0" presId="urn:microsoft.com/office/officeart/2005/8/layout/chevron2"/>
    <dgm:cxn modelId="{F6C064E5-9FF4-304D-A4E2-5E945693DC6B}" type="presParOf" srcId="{2AE9B67D-B431-884F-BA66-561BB02613F1}" destId="{7273F676-EE10-B442-9680-F01E450AF6EF}" srcOrd="1" destOrd="0" presId="urn:microsoft.com/office/officeart/2005/8/layout/chevron2"/>
    <dgm:cxn modelId="{09D70D65-ABB2-8541-B5CB-3AB67745F69D}" type="presParOf" srcId="{03946D23-EB82-9B4E-99A6-002CFB2EC491}" destId="{B3548D14-C5F8-304F-ADF9-33919E933B1F}" srcOrd="3" destOrd="0" presId="urn:microsoft.com/office/officeart/2005/8/layout/chevron2"/>
    <dgm:cxn modelId="{F2F3020F-3EFC-DA47-A391-DAD59D48FB09}" type="presParOf" srcId="{03946D23-EB82-9B4E-99A6-002CFB2EC491}" destId="{8E678B37-E377-144F-8682-A1C95DA8BCD0}" srcOrd="4" destOrd="0" presId="urn:microsoft.com/office/officeart/2005/8/layout/chevron2"/>
    <dgm:cxn modelId="{DA9530E4-FD41-FE49-8223-10CAAA6BACCA}" type="presParOf" srcId="{8E678B37-E377-144F-8682-A1C95DA8BCD0}" destId="{1B3B8EB8-3BD9-9F49-8442-254EE36AB3EF}" srcOrd="0" destOrd="0" presId="urn:microsoft.com/office/officeart/2005/8/layout/chevron2"/>
    <dgm:cxn modelId="{761F2D5D-36DC-8E47-9794-FF208AE770CC}" type="presParOf" srcId="{8E678B37-E377-144F-8682-A1C95DA8BCD0}" destId="{90A8BAF2-656D-F44D-A70B-EC7CFCC0AABB}" srcOrd="1" destOrd="0" presId="urn:microsoft.com/office/officeart/2005/8/layout/chevron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D65F6-BF98-294D-AF1A-E6CD6F91CD65}">
      <dsp:nvSpPr>
        <dsp:cNvPr id="0" name=""/>
        <dsp:cNvSpPr/>
      </dsp:nvSpPr>
      <dsp:spPr>
        <a:xfrm rot="5400000">
          <a:off x="-281120" y="283122"/>
          <a:ext cx="1874135" cy="1311895"/>
        </a:xfrm>
        <a:prstGeom prst="chevron">
          <a:avLst/>
        </a:prstGeom>
        <a:solidFill>
          <a:srgbClr val="AA2B1E"/>
        </a:solidFill>
        <a:ln w="15875" cap="flat" cmpd="sng" algn="ctr">
          <a:solidFill>
            <a:srgbClr val="800000"/>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endParaRPr lang="en-US" sz="3900" kern="1200" dirty="0">
            <a:solidFill>
              <a:srgbClr val="FFFFFF"/>
            </a:solidFill>
            <a:latin typeface="Franklin Gothic Book"/>
            <a:ea typeface="+mn-ea"/>
            <a:cs typeface="+mn-cs"/>
          </a:endParaRPr>
        </a:p>
      </dsp:txBody>
      <dsp:txXfrm rot="-5400000">
        <a:off x="1" y="657950"/>
        <a:ext cx="1311895" cy="562240"/>
      </dsp:txXfrm>
    </dsp:sp>
    <dsp:sp modelId="{36DB1ABE-E8C7-D746-A8E8-9ABEA6EC247E}">
      <dsp:nvSpPr>
        <dsp:cNvPr id="0" name=""/>
        <dsp:cNvSpPr/>
      </dsp:nvSpPr>
      <dsp:spPr>
        <a:xfrm rot="5400000">
          <a:off x="4401801" y="-3087904"/>
          <a:ext cx="1218188" cy="7398001"/>
        </a:xfrm>
        <a:prstGeom prst="round2SameRect">
          <a:avLst/>
        </a:prstGeom>
        <a:solidFill>
          <a:sysClr val="window" lastClr="FFFFFF"/>
        </a:solidFill>
        <a:ln w="15875" cap="flat" cmpd="sng" algn="ctr">
          <a:solidFill>
            <a:srgbClr val="800000"/>
          </a:solidFill>
          <a:prstDash val="solid"/>
        </a:ln>
        <a:effectLst/>
      </dsp:spPr>
      <dsp:style>
        <a:lnRef idx="2">
          <a:schemeClr val="accent5"/>
        </a:lnRef>
        <a:fillRef idx="1">
          <a:schemeClr val="lt1"/>
        </a:fillRef>
        <a:effectRef idx="0">
          <a:schemeClr val="accent5"/>
        </a:effectRef>
        <a:fontRef idx="minor">
          <a:schemeClr val="dk1"/>
        </a:fontRef>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en-US" sz="3700" kern="1200" dirty="0">
              <a:solidFill>
                <a:sysClr val="windowText" lastClr="000000">
                  <a:hueOff val="0"/>
                  <a:satOff val="0"/>
                  <a:lumOff val="0"/>
                  <a:alphaOff val="0"/>
                </a:sysClr>
              </a:solidFill>
              <a:latin typeface="Franklin Gothic Book"/>
              <a:ea typeface="+mn-ea"/>
              <a:cs typeface="+mn-cs"/>
            </a:rPr>
            <a:t>Choose one of the New England states</a:t>
          </a:r>
        </a:p>
      </dsp:txBody>
      <dsp:txXfrm rot="-5400000">
        <a:off x="1311895" y="61469"/>
        <a:ext cx="7338534" cy="1099254"/>
      </dsp:txXfrm>
    </dsp:sp>
    <dsp:sp modelId="{AA868418-1AD0-AD4B-BAAA-4168EBEF7174}">
      <dsp:nvSpPr>
        <dsp:cNvPr id="0" name=""/>
        <dsp:cNvSpPr/>
      </dsp:nvSpPr>
      <dsp:spPr>
        <a:xfrm rot="5400000">
          <a:off x="-281120" y="1965794"/>
          <a:ext cx="1874135" cy="1311895"/>
        </a:xfrm>
        <a:prstGeom prst="chevron">
          <a:avLst/>
        </a:prstGeom>
        <a:solidFill>
          <a:srgbClr val="64A73B">
            <a:hueOff val="-2282811"/>
            <a:satOff val="24021"/>
            <a:lumOff val="1373"/>
            <a:alphaOff val="0"/>
          </a:srgbClr>
        </a:solidFill>
        <a:ln w="15875" cap="flat" cmpd="sng" algn="ctr">
          <a:solidFill>
            <a:srgbClr val="64A73B">
              <a:hueOff val="-2282811"/>
              <a:satOff val="24021"/>
              <a:lumOff val="1373"/>
              <a:alphaOff val="0"/>
            </a:srgb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endParaRPr lang="en-US" sz="3900" kern="1200">
            <a:solidFill>
              <a:sysClr val="window" lastClr="FFFFFF"/>
            </a:solidFill>
            <a:latin typeface="Franklin Gothic Book"/>
            <a:ea typeface="+mn-ea"/>
            <a:cs typeface="+mn-cs"/>
          </a:endParaRPr>
        </a:p>
      </dsp:txBody>
      <dsp:txXfrm rot="-5400000">
        <a:off x="1" y="2340622"/>
        <a:ext cx="1311895" cy="562240"/>
      </dsp:txXfrm>
    </dsp:sp>
    <dsp:sp modelId="{7273F676-EE10-B442-9680-F01E450AF6EF}">
      <dsp:nvSpPr>
        <dsp:cNvPr id="0" name=""/>
        <dsp:cNvSpPr/>
      </dsp:nvSpPr>
      <dsp:spPr>
        <a:xfrm rot="5400000">
          <a:off x="4401801" y="-1405232"/>
          <a:ext cx="1218188" cy="7398001"/>
        </a:xfrm>
        <a:prstGeom prst="round2SameRect">
          <a:avLst/>
        </a:prstGeom>
        <a:solidFill>
          <a:sysClr val="window" lastClr="FFFFFF">
            <a:alpha val="90000"/>
            <a:hueOff val="0"/>
            <a:satOff val="0"/>
            <a:lumOff val="0"/>
            <a:alphaOff val="0"/>
          </a:sysClr>
        </a:solidFill>
        <a:ln w="15875" cap="flat" cmpd="sng" algn="ctr">
          <a:solidFill>
            <a:srgbClr val="64A73B">
              <a:hueOff val="-2282811"/>
              <a:satOff val="24021"/>
              <a:lumOff val="1373"/>
              <a:alphaOff val="0"/>
            </a:srgb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en-US" sz="3700" kern="1200" dirty="0">
              <a:solidFill>
                <a:sysClr val="windowText" lastClr="000000">
                  <a:hueOff val="0"/>
                  <a:satOff val="0"/>
                  <a:lumOff val="0"/>
                  <a:alphaOff val="0"/>
                </a:sysClr>
              </a:solidFill>
              <a:latin typeface="Franklin Gothic Book"/>
              <a:ea typeface="+mn-ea"/>
              <a:cs typeface="+mn-cs"/>
            </a:rPr>
            <a:t>Find a town or city that shares its name with somewhere in England</a:t>
          </a:r>
        </a:p>
      </dsp:txBody>
      <dsp:txXfrm rot="-5400000">
        <a:off x="1311895" y="1744141"/>
        <a:ext cx="7338534" cy="1099254"/>
      </dsp:txXfrm>
    </dsp:sp>
    <dsp:sp modelId="{1B3B8EB8-3BD9-9F49-8442-254EE36AB3EF}">
      <dsp:nvSpPr>
        <dsp:cNvPr id="0" name=""/>
        <dsp:cNvSpPr/>
      </dsp:nvSpPr>
      <dsp:spPr>
        <a:xfrm rot="5400000">
          <a:off x="-281120" y="3648466"/>
          <a:ext cx="1874135" cy="1311895"/>
        </a:xfrm>
        <a:prstGeom prst="chevron">
          <a:avLst/>
        </a:prstGeom>
        <a:solidFill>
          <a:srgbClr val="64A73B"/>
        </a:solidFill>
        <a:ln w="15875" cap="flat" cmpd="sng" algn="ctr">
          <a:solidFill>
            <a:srgbClr val="64A73B">
              <a:shade val="80000"/>
              <a:lumMod val="90000"/>
            </a:srgbClr>
          </a:solidFill>
          <a:prstDash val="solid"/>
        </a:ln>
        <a:effectLst/>
      </dsp:spPr>
      <dsp:style>
        <a:lnRef idx="2">
          <a:schemeClr val="accent4"/>
        </a:lnRef>
        <a:fillRef idx="1">
          <a:schemeClr val="lt1"/>
        </a:fillRef>
        <a:effectRef idx="0">
          <a:schemeClr val="accent4"/>
        </a:effectRef>
        <a:fontRef idx="minor">
          <a:schemeClr val="dk1"/>
        </a:fontRef>
      </dsp:style>
      <dsp:txBody>
        <a:bodyPr spcFirstLastPara="0" vert="horz" wrap="square" lIns="24765" tIns="24765" rIns="24765" bIns="24765" numCol="1" spcCol="1270" anchor="ctr" anchorCtr="0">
          <a:noAutofit/>
        </a:bodyPr>
        <a:lstStyle/>
        <a:p>
          <a:pPr marL="0" lvl="0" indent="0" algn="ctr" defTabSz="1733550">
            <a:lnSpc>
              <a:spcPct val="90000"/>
            </a:lnSpc>
            <a:spcBef>
              <a:spcPct val="0"/>
            </a:spcBef>
            <a:spcAft>
              <a:spcPct val="35000"/>
            </a:spcAft>
            <a:buNone/>
          </a:pPr>
          <a:endParaRPr lang="en-US" sz="3900" kern="1200" dirty="0">
            <a:solidFill>
              <a:sysClr val="window" lastClr="FFFFFF"/>
            </a:solidFill>
            <a:latin typeface="Franklin Gothic Book"/>
            <a:ea typeface="+mn-ea"/>
            <a:cs typeface="+mn-cs"/>
          </a:endParaRPr>
        </a:p>
      </dsp:txBody>
      <dsp:txXfrm rot="-5400000">
        <a:off x="1" y="4023294"/>
        <a:ext cx="1311895" cy="562240"/>
      </dsp:txXfrm>
    </dsp:sp>
    <dsp:sp modelId="{90A8BAF2-656D-F44D-A70B-EC7CFCC0AABB}">
      <dsp:nvSpPr>
        <dsp:cNvPr id="0" name=""/>
        <dsp:cNvSpPr/>
      </dsp:nvSpPr>
      <dsp:spPr>
        <a:xfrm rot="5400000">
          <a:off x="4401801" y="277439"/>
          <a:ext cx="1218188" cy="7398001"/>
        </a:xfrm>
        <a:prstGeom prst="round2SameRect">
          <a:avLst/>
        </a:prstGeom>
        <a:solidFill>
          <a:sysClr val="window" lastClr="FFFFFF"/>
        </a:solidFill>
        <a:ln w="15875" cap="flat" cmpd="sng" algn="ctr">
          <a:solidFill>
            <a:srgbClr val="64A73B">
              <a:shade val="80000"/>
              <a:lumMod val="90000"/>
            </a:srgbClr>
          </a:solidFill>
          <a:prstDash val="solid"/>
        </a:ln>
        <a:effectLst/>
      </dsp:spPr>
      <dsp:style>
        <a:lnRef idx="2">
          <a:schemeClr val="accent4"/>
        </a:lnRef>
        <a:fillRef idx="1">
          <a:schemeClr val="lt1"/>
        </a:fillRef>
        <a:effectRef idx="0">
          <a:schemeClr val="accent4"/>
        </a:effectRef>
        <a:fontRef idx="minor">
          <a:schemeClr val="dk1"/>
        </a:fontRef>
      </dsp:style>
      <dsp:txBody>
        <a:bodyPr spcFirstLastPara="0" vert="horz" wrap="square" lIns="263144" tIns="23495" rIns="23495" bIns="23495" numCol="1" spcCol="1270" anchor="ctr" anchorCtr="0">
          <a:noAutofit/>
        </a:bodyPr>
        <a:lstStyle/>
        <a:p>
          <a:pPr marL="285750" lvl="1" indent="-285750" algn="l" defTabSz="1644650">
            <a:lnSpc>
              <a:spcPct val="90000"/>
            </a:lnSpc>
            <a:spcBef>
              <a:spcPct val="0"/>
            </a:spcBef>
            <a:spcAft>
              <a:spcPct val="15000"/>
            </a:spcAft>
            <a:buChar char="•"/>
          </a:pPr>
          <a:r>
            <a:rPr lang="en-US" sz="3700" kern="1200" dirty="0">
              <a:solidFill>
                <a:sysClr val="windowText" lastClr="000000">
                  <a:hueOff val="0"/>
                  <a:satOff val="0"/>
                  <a:lumOff val="0"/>
                  <a:alphaOff val="0"/>
                </a:sysClr>
              </a:solidFill>
              <a:latin typeface="Franklin Gothic Book" panose="020B0503020102020204" pitchFamily="34" charset="0"/>
              <a:ea typeface="+mn-ea"/>
              <a:cs typeface="+mn-cs"/>
            </a:rPr>
            <a:t>What do they have in common?</a:t>
          </a:r>
        </a:p>
      </dsp:txBody>
      <dsp:txXfrm rot="-5400000">
        <a:off x="1311895" y="3426813"/>
        <a:ext cx="7338534" cy="109925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7C3F878-F5E8-489B-AC8A-64F2A7E22C28}" type="datetimeFigureOut">
              <a:rPr lang="en-US" smtClean="0"/>
              <a:pPr/>
              <a:t>1/26/2021</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651FC063-5EA9-49AF-AFAF-D68C9E82B23B}"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2573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2429564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2533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C3F878-F5E8-489B-AC8A-64F2A7E22C28}"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385716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C3F878-F5E8-489B-AC8A-64F2A7E22C28}" type="datetimeFigureOut">
              <a:rPr lang="en-US" smtClean="0"/>
              <a:pPr/>
              <a:t>1/26/2021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1FC063-5EA9-49AF-AFAF-D68C9E82B23B}"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5233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C3F878-F5E8-489B-AC8A-64F2A7E22C28}" type="datetimeFigureOut">
              <a:rPr lang="en-US" smtClean="0"/>
              <a:pPr/>
              <a:t>1/26/2021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8815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3F878-F5E8-489B-AC8A-64F2A7E22C28}" type="datetimeFigureOut">
              <a:rPr lang="en-US" smtClean="0"/>
              <a:pPr/>
              <a:t>1/26/2021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368737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6661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1/26/2021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2567862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1213659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6769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0734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3534456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61098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8996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27493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1/26/2021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410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C3F878-F5E8-489B-AC8A-64F2A7E22C28}" type="datetimeFigureOut">
              <a:rPr lang="en-US" smtClean="0"/>
              <a:pPr/>
              <a:t>1/26/2021</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6731916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bgqALbHbrQg" TargetMode="External"/><Relationship Id="rId2" Type="http://schemas.openxmlformats.org/officeDocument/2006/relationships/hyperlink" Target="https://youtu.be/DE1aLG0YPL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youtu.be/j5AXVE9fq44"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dirty="0"/>
              <a:t>USA Road Trip Week 2 – New England</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4037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026" name="Picture 2" descr="http://ontheworldmap.com/usa/usa-states-and-capitals-map.jp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4179" b="92123" l="2402" r="100000">
                        <a14:foregroundMark x1="97014" y1="21998" x2="94060" y2="55187"/>
                        <a14:foregroundMark x1="89451" y1="52786" x2="91983" y2="36071"/>
                        <a14:foregroundMark x1="97760" y1="55427" x2="96884" y2="41979"/>
                        <a14:foregroundMark x1="82019" y1="20893" x2="88997" y2="12968"/>
                        <a14:foregroundMark x1="75495" y1="25937" x2="71470" y2="15610"/>
                        <a14:foregroundMark x1="81435" y1="17147" x2="87504" y2="12296"/>
                        <a14:foregroundMark x1="77280" y1="25504" x2="73255" y2="14505"/>
                      </a14:backgroundRemoval>
                    </a14:imgEffect>
                  </a14:imgLayer>
                </a14:imgProps>
              </a:ext>
              <a:ext uri="{28A0092B-C50C-407E-A947-70E740481C1C}">
                <a14:useLocalDpi xmlns:a14="http://schemas.microsoft.com/office/drawing/2010/main"/>
              </a:ext>
            </a:extLst>
          </a:blip>
          <a:srcRect r="891"/>
          <a:stretch/>
        </p:blipFill>
        <p:spPr bwMode="auto">
          <a:xfrm>
            <a:off x="-14829" y="353786"/>
            <a:ext cx="9077186" cy="6187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809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2</a:t>
            </a:r>
          </a:p>
        </p:txBody>
      </p:sp>
      <p:sp>
        <p:nvSpPr>
          <p:cNvPr id="3" name="Content Placeholder 2"/>
          <p:cNvSpPr>
            <a:spLocks noGrp="1"/>
          </p:cNvSpPr>
          <p:nvPr>
            <p:ph idx="1"/>
          </p:nvPr>
        </p:nvSpPr>
        <p:spPr/>
        <p:txBody>
          <a:bodyPr/>
          <a:lstStyle/>
          <a:p>
            <a:r>
              <a:rPr lang="en-GB" dirty="0"/>
              <a:t> The States of New England</a:t>
            </a:r>
          </a:p>
        </p:txBody>
      </p:sp>
    </p:spTree>
    <p:extLst>
      <p:ext uri="{BB962C8B-B14F-4D97-AF65-F5344CB8AC3E}">
        <p14:creationId xmlns:p14="http://schemas.microsoft.com/office/powerpoint/2010/main" val="3231359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LO: To know the states that make up New England</a:t>
            </a:r>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1503964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 you think New England is like from watching these videos?</a:t>
            </a:r>
          </a:p>
        </p:txBody>
      </p:sp>
      <p:sp>
        <p:nvSpPr>
          <p:cNvPr id="3" name="Text Placeholder 2"/>
          <p:cNvSpPr>
            <a:spLocks noGrp="1"/>
          </p:cNvSpPr>
          <p:nvPr>
            <p:ph type="body" idx="1"/>
          </p:nvPr>
        </p:nvSpPr>
        <p:spPr/>
        <p:txBody>
          <a:bodyPr>
            <a:normAutofit fontScale="77500" lnSpcReduction="20000"/>
          </a:bodyPr>
          <a:lstStyle/>
          <a:p>
            <a:r>
              <a:rPr lang="en-GB" dirty="0">
                <a:hlinkClick r:id="rId2"/>
              </a:rPr>
              <a:t>https://youtu.be/DE1aLG0YPLs</a:t>
            </a:r>
            <a:r>
              <a:rPr lang="en-GB" dirty="0"/>
              <a:t> (Discover NE) </a:t>
            </a:r>
          </a:p>
          <a:p>
            <a:r>
              <a:rPr lang="en-GB" dirty="0"/>
              <a:t>or this one </a:t>
            </a:r>
          </a:p>
          <a:p>
            <a:r>
              <a:rPr lang="en-GB" dirty="0">
                <a:hlinkClick r:id="rId3"/>
              </a:rPr>
              <a:t>https://youtu.be/bgqALbHbrQg</a:t>
            </a:r>
            <a:r>
              <a:rPr lang="en-GB" dirty="0"/>
              <a:t> (13 Things)</a:t>
            </a:r>
          </a:p>
        </p:txBody>
      </p:sp>
    </p:spTree>
    <p:extLst>
      <p:ext uri="{BB962C8B-B14F-4D97-AF65-F5344CB8AC3E}">
        <p14:creationId xmlns:p14="http://schemas.microsoft.com/office/powerpoint/2010/main" val="4204875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 you think of New England after a little history…</a:t>
            </a:r>
          </a:p>
        </p:txBody>
      </p:sp>
      <p:sp>
        <p:nvSpPr>
          <p:cNvPr id="3" name="Text Placeholder 2"/>
          <p:cNvSpPr>
            <a:spLocks noGrp="1"/>
          </p:cNvSpPr>
          <p:nvPr>
            <p:ph type="body" idx="1"/>
          </p:nvPr>
        </p:nvSpPr>
        <p:spPr/>
        <p:txBody>
          <a:bodyPr/>
          <a:lstStyle/>
          <a:p>
            <a:r>
              <a:rPr lang="en-GB" dirty="0">
                <a:hlinkClick r:id="rId2"/>
              </a:rPr>
              <a:t>https://youtu.be/j5AXVE9fq44</a:t>
            </a:r>
            <a:r>
              <a:rPr lang="en-GB" dirty="0"/>
              <a:t> </a:t>
            </a:r>
          </a:p>
          <a:p>
            <a:r>
              <a:rPr lang="en-GB" dirty="0"/>
              <a:t>Discover NE - History</a:t>
            </a:r>
          </a:p>
        </p:txBody>
      </p:sp>
    </p:spTree>
    <p:extLst>
      <p:ext uri="{BB962C8B-B14F-4D97-AF65-F5344CB8AC3E}">
        <p14:creationId xmlns:p14="http://schemas.microsoft.com/office/powerpoint/2010/main" val="3813969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New England</a:t>
            </a:r>
            <a:endParaRPr lang="en-GB" dirty="0"/>
          </a:p>
        </p:txBody>
      </p:sp>
      <p:sp>
        <p:nvSpPr>
          <p:cNvPr id="5" name="Content Placeholder 4"/>
          <p:cNvSpPr>
            <a:spLocks noGrp="1"/>
          </p:cNvSpPr>
          <p:nvPr>
            <p:ph idx="1"/>
          </p:nvPr>
        </p:nvSpPr>
        <p:spPr/>
        <p:txBody>
          <a:bodyPr>
            <a:normAutofit fontScale="70000" lnSpcReduction="20000"/>
          </a:bodyPr>
          <a:lstStyle/>
          <a:p>
            <a:r>
              <a:rPr lang="en-GB" dirty="0"/>
              <a:t> Is a region of North Eastern USA. Like we have East Anglia or the Home Counties.</a:t>
            </a:r>
          </a:p>
          <a:p>
            <a:endParaRPr lang="en-GB" dirty="0"/>
          </a:p>
          <a:p>
            <a:r>
              <a:rPr lang="en-GB" dirty="0"/>
              <a:t> It collects together the original six states that became the founding of the USA.</a:t>
            </a:r>
          </a:p>
          <a:p>
            <a:endParaRPr lang="en-GB" dirty="0"/>
          </a:p>
          <a:p>
            <a:r>
              <a:rPr lang="en-GB" dirty="0"/>
              <a:t> New England is where many of the original settlers of the USA landed in the 1620’s</a:t>
            </a:r>
          </a:p>
          <a:p>
            <a:endParaRPr lang="en-GB" dirty="0"/>
          </a:p>
          <a:p>
            <a:r>
              <a:rPr lang="en-GB" dirty="0"/>
              <a:t> It contains many of the USAs historic sites that are not connected to the War of Independence or Revolution.</a:t>
            </a:r>
          </a:p>
        </p:txBody>
      </p:sp>
    </p:spTree>
    <p:extLst>
      <p:ext uri="{BB962C8B-B14F-4D97-AF65-F5344CB8AC3E}">
        <p14:creationId xmlns:p14="http://schemas.microsoft.com/office/powerpoint/2010/main" val="1108310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t>The physical geography of New England is diverse for such a small area</a:t>
            </a:r>
          </a:p>
        </p:txBody>
      </p:sp>
      <p:sp>
        <p:nvSpPr>
          <p:cNvPr id="3" name="Content Placeholder 2"/>
          <p:cNvSpPr>
            <a:spLocks noGrp="1"/>
          </p:cNvSpPr>
          <p:nvPr>
            <p:ph sz="half" idx="1"/>
          </p:nvPr>
        </p:nvSpPr>
        <p:spPr/>
        <p:txBody>
          <a:bodyPr>
            <a:normAutofit fontScale="85000" lnSpcReduction="20000"/>
          </a:bodyPr>
          <a:lstStyle/>
          <a:p>
            <a:r>
              <a:rPr lang="en-GB" dirty="0"/>
              <a:t> South-eastern New England is covered by a narrow coastal plain</a:t>
            </a:r>
          </a:p>
          <a:p>
            <a:r>
              <a:rPr lang="en-GB" dirty="0"/>
              <a:t> Western and northern regions are dominated by the rolling hills and worn-down peaks of the northern end of the Appalachian Mountains</a:t>
            </a:r>
          </a:p>
        </p:txBody>
      </p:sp>
      <p:sp>
        <p:nvSpPr>
          <p:cNvPr id="5" name="Content Placeholder 4"/>
          <p:cNvSpPr>
            <a:spLocks noGrp="1"/>
          </p:cNvSpPr>
          <p:nvPr>
            <p:ph sz="half" idx="2"/>
          </p:nvPr>
        </p:nvSpPr>
        <p:spPr/>
        <p:txBody>
          <a:bodyPr>
            <a:normAutofit fontScale="85000" lnSpcReduction="20000"/>
          </a:bodyPr>
          <a:lstStyle/>
          <a:p>
            <a:r>
              <a:rPr lang="en-GB" dirty="0"/>
              <a:t> With the Atlantic fall line lying so close to the coast, numerous industrial cities were able to take advantage of water power along the numerous rivers, such as the Connecticut River, which cuts the region from north to south.</a:t>
            </a:r>
          </a:p>
          <a:p>
            <a:endParaRPr lang="en-GB" dirty="0"/>
          </a:p>
        </p:txBody>
      </p:sp>
    </p:spTree>
    <p:extLst>
      <p:ext uri="{BB962C8B-B14F-4D97-AF65-F5344CB8AC3E}">
        <p14:creationId xmlns:p14="http://schemas.microsoft.com/office/powerpoint/2010/main" val="1050610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Do you know any of the States that make up New England?</a:t>
            </a:r>
          </a:p>
        </p:txBody>
      </p:sp>
      <p:sp>
        <p:nvSpPr>
          <p:cNvPr id="6" name="Text Placeholder 5"/>
          <p:cNvSpPr>
            <a:spLocks noGrp="1"/>
          </p:cNvSpPr>
          <p:nvPr>
            <p:ph type="body" idx="1"/>
          </p:nvPr>
        </p:nvSpPr>
        <p:spPr/>
        <p:txBody>
          <a:bodyPr/>
          <a:lstStyle/>
          <a:p>
            <a:endParaRPr lang="en-GB"/>
          </a:p>
        </p:txBody>
      </p:sp>
    </p:spTree>
    <p:extLst>
      <p:ext uri="{BB962C8B-B14F-4D97-AF65-F5344CB8AC3E}">
        <p14:creationId xmlns:p14="http://schemas.microsoft.com/office/powerpoint/2010/main" val="2675369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 England States </a:t>
            </a:r>
          </a:p>
        </p:txBody>
      </p:sp>
      <p:sp>
        <p:nvSpPr>
          <p:cNvPr id="3" name="Content Placeholder 2"/>
          <p:cNvSpPr>
            <a:spLocks noGrp="1"/>
          </p:cNvSpPr>
          <p:nvPr>
            <p:ph sz="half" idx="1"/>
          </p:nvPr>
        </p:nvSpPr>
        <p:spPr/>
        <p:txBody>
          <a:bodyPr/>
          <a:lstStyle/>
          <a:p>
            <a:r>
              <a:rPr lang="en-GB" dirty="0"/>
              <a:t> Connecticut</a:t>
            </a:r>
          </a:p>
          <a:p>
            <a:r>
              <a:rPr lang="en-GB" dirty="0"/>
              <a:t> Maine</a:t>
            </a:r>
          </a:p>
          <a:p>
            <a:r>
              <a:rPr lang="en-GB" dirty="0"/>
              <a:t> Massachusetts</a:t>
            </a:r>
          </a:p>
          <a:p>
            <a:r>
              <a:rPr lang="en-GB" dirty="0"/>
              <a:t> New Hampshire</a:t>
            </a:r>
          </a:p>
          <a:p>
            <a:r>
              <a:rPr lang="en-GB" dirty="0"/>
              <a:t> Rhode Island</a:t>
            </a:r>
          </a:p>
          <a:p>
            <a:r>
              <a:rPr lang="en-GB" dirty="0"/>
              <a:t> Vermont</a:t>
            </a:r>
          </a:p>
        </p:txBody>
      </p:sp>
      <p:sp>
        <p:nvSpPr>
          <p:cNvPr id="4" name="Content Placeholder 3"/>
          <p:cNvSpPr>
            <a:spLocks noGrp="1"/>
          </p:cNvSpPr>
          <p:nvPr>
            <p:ph sz="half" idx="2"/>
          </p:nvPr>
        </p:nvSpPr>
        <p:spPr/>
        <p:txBody>
          <a:bodyPr/>
          <a:lstStyle/>
          <a:p>
            <a:pPr marL="0" indent="0">
              <a:buNone/>
            </a:pPr>
            <a:endParaRPr lang="en-GB" dirty="0"/>
          </a:p>
          <a:p>
            <a:pPr marL="0" indent="0">
              <a:buNone/>
            </a:pPr>
            <a:r>
              <a:rPr lang="en-GB" dirty="0"/>
              <a:t>Can you tell me something about these states?</a:t>
            </a:r>
          </a:p>
        </p:txBody>
      </p:sp>
    </p:spTree>
    <p:extLst>
      <p:ext uri="{BB962C8B-B14F-4D97-AF65-F5344CB8AC3E}">
        <p14:creationId xmlns:p14="http://schemas.microsoft.com/office/powerpoint/2010/main" val="1881536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Task – On the outline map of the New England…</a:t>
            </a:r>
            <a:endParaRPr lang="en-GB" dirty="0"/>
          </a:p>
        </p:txBody>
      </p:sp>
      <p:sp>
        <p:nvSpPr>
          <p:cNvPr id="5" name="Content Placeholder 4"/>
          <p:cNvSpPr>
            <a:spLocks noGrp="1"/>
          </p:cNvSpPr>
          <p:nvPr>
            <p:ph idx="1"/>
          </p:nvPr>
        </p:nvSpPr>
        <p:spPr/>
        <p:txBody>
          <a:bodyPr>
            <a:normAutofit lnSpcReduction="10000"/>
          </a:bodyPr>
          <a:lstStyle/>
          <a:p>
            <a:r>
              <a:rPr lang="en-GB" dirty="0"/>
              <a:t>Label the states (use the key)</a:t>
            </a:r>
          </a:p>
          <a:p>
            <a:r>
              <a:rPr lang="en-GB" dirty="0"/>
              <a:t>Label the Capital City of each state. Label it with a star if not marked on your map.</a:t>
            </a:r>
          </a:p>
          <a:p>
            <a:r>
              <a:rPr lang="en-GB" dirty="0"/>
              <a:t>Plot and label the biggest river in each state. </a:t>
            </a:r>
          </a:p>
          <a:p>
            <a:r>
              <a:rPr lang="en-GB" dirty="0"/>
              <a:t>Label the mountains. You will need to sketch in the mountains: use a string ^^^^^^^ to show where they are.</a:t>
            </a:r>
          </a:p>
          <a:p>
            <a:endParaRPr lang="en-GB" dirty="0"/>
          </a:p>
        </p:txBody>
      </p:sp>
    </p:spTree>
    <p:extLst>
      <p:ext uri="{BB962C8B-B14F-4D97-AF65-F5344CB8AC3E}">
        <p14:creationId xmlns:p14="http://schemas.microsoft.com/office/powerpoint/2010/main" val="2730031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097815" y="0"/>
            <a:ext cx="5177790" cy="6858000"/>
          </a:xfrm>
          <a:prstGeom prst="rect">
            <a:avLst/>
          </a:prstGeom>
        </p:spPr>
      </p:pic>
    </p:spTree>
    <p:extLst>
      <p:ext uri="{BB962C8B-B14F-4D97-AF65-F5344CB8AC3E}">
        <p14:creationId xmlns:p14="http://schemas.microsoft.com/office/powerpoint/2010/main" val="1534046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Do you know anywhere in the USA that shares a name with a settlement in the UK?</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079549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When we move house we tend to taken everything with us.</a:t>
            </a:r>
          </a:p>
        </p:txBody>
      </p:sp>
      <p:sp>
        <p:nvSpPr>
          <p:cNvPr id="3" name="Text Placeholder 2"/>
          <p:cNvSpPr>
            <a:spLocks noGrp="1"/>
          </p:cNvSpPr>
          <p:nvPr>
            <p:ph type="body" idx="1"/>
          </p:nvPr>
        </p:nvSpPr>
        <p:spPr/>
        <p:txBody>
          <a:bodyPr>
            <a:noAutofit/>
          </a:bodyPr>
          <a:lstStyle/>
          <a:p>
            <a:r>
              <a:rPr lang="en-GB" sz="2800" dirty="0"/>
              <a:t>This was true of settlers who first colonised the USA. They took everything with them, including the names of the place they lived!</a:t>
            </a:r>
          </a:p>
        </p:txBody>
      </p:sp>
    </p:spTree>
    <p:extLst>
      <p:ext uri="{BB962C8B-B14F-4D97-AF65-F5344CB8AC3E}">
        <p14:creationId xmlns:p14="http://schemas.microsoft.com/office/powerpoint/2010/main" val="2490158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New England cities that have a British counterpart</a:t>
            </a:r>
          </a:p>
        </p:txBody>
      </p:sp>
      <p:sp>
        <p:nvSpPr>
          <p:cNvPr id="5" name="Content Placeholder 4"/>
          <p:cNvSpPr>
            <a:spLocks noGrp="1"/>
          </p:cNvSpPr>
          <p:nvPr>
            <p:ph idx="1"/>
          </p:nvPr>
        </p:nvSpPr>
        <p:spPr/>
        <p:txBody>
          <a:bodyPr>
            <a:normAutofit lnSpcReduction="10000"/>
          </a:bodyPr>
          <a:lstStyle/>
          <a:p>
            <a:r>
              <a:rPr lang="en-GB" dirty="0"/>
              <a:t> Connecticut - 60</a:t>
            </a:r>
          </a:p>
          <a:p>
            <a:r>
              <a:rPr lang="en-GB" dirty="0"/>
              <a:t> Maine – 31</a:t>
            </a:r>
          </a:p>
          <a:p>
            <a:r>
              <a:rPr lang="en-GB" dirty="0"/>
              <a:t> Massachusetts - 110</a:t>
            </a:r>
          </a:p>
          <a:p>
            <a:r>
              <a:rPr lang="en-GB" dirty="0"/>
              <a:t> New Hampshire – 48 (some with different spellings)</a:t>
            </a:r>
          </a:p>
          <a:p>
            <a:r>
              <a:rPr lang="en-GB" dirty="0"/>
              <a:t> Rhode Island – 15 (it is the smallest state!)</a:t>
            </a:r>
          </a:p>
          <a:p>
            <a:r>
              <a:rPr lang="en-GB" dirty="0"/>
              <a:t> Vermont - 36</a:t>
            </a:r>
          </a:p>
          <a:p>
            <a:endParaRPr lang="en-GB" dirty="0"/>
          </a:p>
        </p:txBody>
      </p:sp>
      <p:sp>
        <p:nvSpPr>
          <p:cNvPr id="6" name="TextBox 5"/>
          <p:cNvSpPr txBox="1"/>
          <p:nvPr/>
        </p:nvSpPr>
        <p:spPr>
          <a:xfrm>
            <a:off x="1217985" y="6048574"/>
            <a:ext cx="6691142" cy="369332"/>
          </a:xfrm>
          <a:prstGeom prst="rect">
            <a:avLst/>
          </a:prstGeom>
          <a:solidFill>
            <a:srgbClr val="FFFFFF"/>
          </a:solidFill>
          <a:ln>
            <a:solidFill>
              <a:schemeClr val="accent2"/>
            </a:solidFill>
          </a:ln>
        </p:spPr>
        <p:txBody>
          <a:bodyPr wrap="none" rtlCol="0">
            <a:spAutoFit/>
          </a:bodyPr>
          <a:lstStyle/>
          <a:p>
            <a:r>
              <a:rPr lang="en-GB" dirty="0"/>
              <a:t>Some places names can be found in more than one State.</a:t>
            </a:r>
          </a:p>
        </p:txBody>
      </p:sp>
    </p:spTree>
    <p:extLst>
      <p:ext uri="{BB962C8B-B14F-4D97-AF65-F5344CB8AC3E}">
        <p14:creationId xmlns:p14="http://schemas.microsoft.com/office/powerpoint/2010/main" val="2239966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139794264"/>
              </p:ext>
            </p:extLst>
          </p:nvPr>
        </p:nvGraphicFramePr>
        <p:xfrm>
          <a:off x="150097" y="868984"/>
          <a:ext cx="8709897" cy="52434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Point Star 5"/>
          <p:cNvSpPr/>
          <p:nvPr/>
        </p:nvSpPr>
        <p:spPr>
          <a:xfrm>
            <a:off x="150097" y="3202256"/>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
        <p:nvSpPr>
          <p:cNvPr id="7" name="5-Point Star 6"/>
          <p:cNvSpPr/>
          <p:nvPr/>
        </p:nvSpPr>
        <p:spPr>
          <a:xfrm>
            <a:off x="882513" y="3202256"/>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
        <p:nvSpPr>
          <p:cNvPr id="8" name="5-Point Star 7"/>
          <p:cNvSpPr/>
          <p:nvPr/>
        </p:nvSpPr>
        <p:spPr>
          <a:xfrm>
            <a:off x="150097" y="4704754"/>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
        <p:nvSpPr>
          <p:cNvPr id="9" name="5-Point Star 8"/>
          <p:cNvSpPr/>
          <p:nvPr/>
        </p:nvSpPr>
        <p:spPr>
          <a:xfrm>
            <a:off x="882513" y="4704754"/>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
        <p:nvSpPr>
          <p:cNvPr id="10" name="5-Point Star 9"/>
          <p:cNvSpPr/>
          <p:nvPr/>
        </p:nvSpPr>
        <p:spPr>
          <a:xfrm>
            <a:off x="512503" y="5277184"/>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
        <p:nvSpPr>
          <p:cNvPr id="11" name="5-Point Star 10"/>
          <p:cNvSpPr/>
          <p:nvPr/>
        </p:nvSpPr>
        <p:spPr>
          <a:xfrm>
            <a:off x="512503" y="1676922"/>
            <a:ext cx="580016" cy="540039"/>
          </a:xfrm>
          <a:prstGeom prst="star5">
            <a:avLst/>
          </a:prstGeom>
          <a:gradFill rotWithShape="1">
            <a:gsLst>
              <a:gs pos="0">
                <a:srgbClr val="FDA023"/>
              </a:gs>
              <a:gs pos="100000">
                <a:srgbClr val="FDA023">
                  <a:shade val="76000"/>
                  <a:lumMod val="90000"/>
                </a:srgbClr>
              </a:gs>
            </a:gsLst>
            <a:lin ang="5400000" scaled="0"/>
          </a:gradFill>
          <a:ln w="9525" cap="flat" cmpd="sng" algn="ctr">
            <a:solidFill>
              <a:srgbClr val="FDA023"/>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Franklin Gothic Book"/>
              <a:ea typeface="+mn-ea"/>
              <a:cs typeface="+mn-cs"/>
            </a:endParaRPr>
          </a:p>
        </p:txBody>
      </p:sp>
    </p:spTree>
    <p:extLst>
      <p:ext uri="{BB962C8B-B14F-4D97-AF65-F5344CB8AC3E}">
        <p14:creationId xmlns:p14="http://schemas.microsoft.com/office/powerpoint/2010/main" val="2447813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09AAF9-B353-4F87-897D-45EB24182413}"/>
              </a:ext>
            </a:extLst>
          </p:cNvPr>
          <p:cNvSpPr txBox="1"/>
          <p:nvPr/>
        </p:nvSpPr>
        <p:spPr>
          <a:xfrm>
            <a:off x="821094" y="811763"/>
            <a:ext cx="7436498" cy="4154984"/>
          </a:xfrm>
          <a:prstGeom prst="rect">
            <a:avLst/>
          </a:prstGeom>
          <a:noFill/>
        </p:spPr>
        <p:txBody>
          <a:bodyPr wrap="square" rtlCol="0">
            <a:spAutoFit/>
          </a:bodyPr>
          <a:lstStyle/>
          <a:p>
            <a:r>
              <a:rPr lang="en-GB" sz="2400" dirty="0"/>
              <a:t>Task: Choose one.</a:t>
            </a:r>
          </a:p>
          <a:p>
            <a:endParaRPr lang="en-GB" sz="2000" dirty="0"/>
          </a:p>
          <a:p>
            <a:r>
              <a:rPr lang="en-GB" sz="2000" dirty="0"/>
              <a:t>1) Create a poster that tells me about the American and English version of your town or city. </a:t>
            </a:r>
          </a:p>
          <a:p>
            <a:endParaRPr lang="en-GB" sz="2000" dirty="0"/>
          </a:p>
          <a:p>
            <a:r>
              <a:rPr lang="en-GB" sz="2000" dirty="0"/>
              <a:t>Include pictures and facts.</a:t>
            </a:r>
          </a:p>
          <a:p>
            <a:endParaRPr lang="en-GB" sz="2000" dirty="0"/>
          </a:p>
          <a:p>
            <a:r>
              <a:rPr lang="en-GB" sz="2000" dirty="0"/>
              <a:t>2) Complete the comparison sheet to compare the American and English version of your town </a:t>
            </a:r>
            <a:r>
              <a:rPr lang="en-GB" sz="2000"/>
              <a:t>or city</a:t>
            </a:r>
            <a:endParaRPr lang="en-GB" sz="2000" dirty="0"/>
          </a:p>
          <a:p>
            <a:endParaRPr lang="en-GB" sz="2000" dirty="0"/>
          </a:p>
          <a:p>
            <a:r>
              <a:rPr lang="en-GB" sz="2000" dirty="0"/>
              <a:t>I have included slides on Norwich – Vermont and</a:t>
            </a:r>
          </a:p>
          <a:p>
            <a:r>
              <a:rPr lang="en-GB" sz="2000" dirty="0"/>
              <a:t>Norwich – Connecticut (if you can’t find any places of your own). These could help you complete your poster.</a:t>
            </a:r>
          </a:p>
        </p:txBody>
      </p:sp>
    </p:spTree>
    <p:extLst>
      <p:ext uri="{BB962C8B-B14F-4D97-AF65-F5344CB8AC3E}">
        <p14:creationId xmlns:p14="http://schemas.microsoft.com/office/powerpoint/2010/main" val="1834556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Norwich, Vermont</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96013872"/>
              </p:ext>
            </p:extLst>
          </p:nvPr>
        </p:nvGraphicFramePr>
        <p:xfrm>
          <a:off x="771601" y="2517577"/>
          <a:ext cx="7667860" cy="3780712"/>
        </p:xfrm>
        <a:graphic>
          <a:graphicData uri="http://schemas.openxmlformats.org/drawingml/2006/table">
            <a:tbl>
              <a:tblPr firstRow="1" firstCol="1" bandRow="1">
                <a:tableStyleId>{3C2FFA5D-87B4-456A-9821-1D502468CF0F}</a:tableStyleId>
              </a:tblPr>
              <a:tblGrid>
                <a:gridCol w="3833930">
                  <a:extLst>
                    <a:ext uri="{9D8B030D-6E8A-4147-A177-3AD203B41FA5}">
                      <a16:colId xmlns:a16="http://schemas.microsoft.com/office/drawing/2014/main" val="20000"/>
                    </a:ext>
                  </a:extLst>
                </a:gridCol>
                <a:gridCol w="3833930">
                  <a:extLst>
                    <a:ext uri="{9D8B030D-6E8A-4147-A177-3AD203B41FA5}">
                      <a16:colId xmlns:a16="http://schemas.microsoft.com/office/drawing/2014/main" val="20001"/>
                    </a:ext>
                  </a:extLst>
                </a:gridCol>
              </a:tblGrid>
              <a:tr h="427316">
                <a:tc>
                  <a:txBody>
                    <a:bodyPr/>
                    <a:lstStyle/>
                    <a:p>
                      <a:pPr algn="ctr">
                        <a:spcAft>
                          <a:spcPts val="0"/>
                        </a:spcAft>
                      </a:pPr>
                      <a:r>
                        <a:rPr lang="en-GB" sz="1600" dirty="0">
                          <a:effectLst/>
                        </a:rPr>
                        <a:t>When was the city/town founded?</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1761</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0"/>
                  </a:ext>
                </a:extLst>
              </a:tr>
              <a:tr h="427316">
                <a:tc>
                  <a:txBody>
                    <a:bodyPr/>
                    <a:lstStyle/>
                    <a:p>
                      <a:pPr algn="ctr">
                        <a:spcAft>
                          <a:spcPts val="0"/>
                        </a:spcAft>
                      </a:pPr>
                      <a:r>
                        <a:rPr lang="en-GB" sz="1600">
                          <a:effectLst/>
                        </a:rPr>
                        <a:t>What is the population of the settlement?</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3,414</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1"/>
                  </a:ext>
                </a:extLst>
              </a:tr>
              <a:tr h="427316">
                <a:tc>
                  <a:txBody>
                    <a:bodyPr/>
                    <a:lstStyle/>
                    <a:p>
                      <a:pPr algn="ctr">
                        <a:spcAft>
                          <a:spcPts val="0"/>
                        </a:spcAft>
                      </a:pPr>
                      <a:r>
                        <a:rPr lang="en-GB" sz="1600" dirty="0">
                          <a:effectLst/>
                        </a:rPr>
                        <a:t>Which Primary/Elementary school could you go to? </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Marion Cross Elementary School</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2"/>
                  </a:ext>
                </a:extLst>
              </a:tr>
              <a:tr h="427316">
                <a:tc>
                  <a:txBody>
                    <a:bodyPr/>
                    <a:lstStyle/>
                    <a:p>
                      <a:pPr algn="ctr">
                        <a:spcAft>
                          <a:spcPts val="0"/>
                        </a:spcAft>
                      </a:pPr>
                      <a:r>
                        <a:rPr lang="en-GB" sz="1600" dirty="0">
                          <a:effectLst/>
                        </a:rPr>
                        <a:t>What is the name of your local library? </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Norwich Public Library</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3"/>
                  </a:ext>
                </a:extLst>
              </a:tr>
              <a:tr h="427316">
                <a:tc>
                  <a:txBody>
                    <a:bodyPr/>
                    <a:lstStyle/>
                    <a:p>
                      <a:pPr algn="ctr">
                        <a:spcAft>
                          <a:spcPts val="0"/>
                        </a:spcAft>
                      </a:pPr>
                      <a:r>
                        <a:rPr lang="en-GB" sz="1600">
                          <a:effectLst/>
                        </a:rPr>
                        <a:t>What is the name of your local football team?</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Norwich University </a:t>
                      </a:r>
                      <a:r>
                        <a:rPr lang="en-GB" sz="1600" dirty="0" err="1">
                          <a:effectLst/>
                        </a:rPr>
                        <a:t>Mens</a:t>
                      </a:r>
                      <a:r>
                        <a:rPr lang="en-GB" sz="1600" dirty="0">
                          <a:effectLst/>
                        </a:rPr>
                        <a:t>/</a:t>
                      </a:r>
                      <a:r>
                        <a:rPr lang="en-GB" sz="1600" dirty="0" err="1">
                          <a:effectLst/>
                        </a:rPr>
                        <a:t>Womens</a:t>
                      </a:r>
                      <a:r>
                        <a:rPr lang="en-GB" sz="1600" dirty="0">
                          <a:effectLst/>
                        </a:rPr>
                        <a:t> </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4"/>
                  </a:ext>
                </a:extLst>
              </a:tr>
              <a:tr h="427316">
                <a:tc>
                  <a:txBody>
                    <a:bodyPr/>
                    <a:lstStyle/>
                    <a:p>
                      <a:pPr algn="ctr">
                        <a:spcAft>
                          <a:spcPts val="0"/>
                        </a:spcAft>
                      </a:pPr>
                      <a:r>
                        <a:rPr lang="en-GB" sz="1600">
                          <a:effectLst/>
                        </a:rPr>
                        <a:t>Where would you go to shop for food?</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Dan &amp; </a:t>
                      </a:r>
                      <a:r>
                        <a:rPr lang="en-GB" sz="1600" dirty="0" err="1">
                          <a:effectLst/>
                        </a:rPr>
                        <a:t>Whits</a:t>
                      </a:r>
                      <a:r>
                        <a:rPr lang="en-GB" sz="1600" dirty="0">
                          <a:effectLst/>
                        </a:rPr>
                        <a:t> General Store</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5"/>
                  </a:ext>
                </a:extLst>
              </a:tr>
              <a:tr h="427316">
                <a:tc>
                  <a:txBody>
                    <a:bodyPr/>
                    <a:lstStyle/>
                    <a:p>
                      <a:pPr algn="ctr">
                        <a:spcAft>
                          <a:spcPts val="0"/>
                        </a:spcAft>
                      </a:pPr>
                      <a:r>
                        <a:rPr lang="en-GB" sz="1600" dirty="0">
                          <a:effectLst/>
                        </a:rPr>
                        <a:t>What is the weather like there today?</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-1C, cloudy</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6"/>
                  </a:ext>
                </a:extLst>
              </a:tr>
              <a:tr h="427316">
                <a:tc>
                  <a:txBody>
                    <a:bodyPr/>
                    <a:lstStyle/>
                    <a:p>
                      <a:pPr algn="ctr">
                        <a:spcAft>
                          <a:spcPts val="0"/>
                        </a:spcAft>
                      </a:pPr>
                      <a:r>
                        <a:rPr lang="en-GB" sz="1600" dirty="0">
                          <a:effectLst/>
                        </a:rPr>
                        <a:t>What is the weather like there in the summer?</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rPr>
                        <a:t>24C, patchy</a:t>
                      </a:r>
                      <a:r>
                        <a:rPr lang="en-GB" sz="1600" baseline="0" dirty="0">
                          <a:effectLst/>
                        </a:rPr>
                        <a:t> cloud</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512134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Norwich, Connecticut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80568172"/>
              </p:ext>
            </p:extLst>
          </p:nvPr>
        </p:nvGraphicFramePr>
        <p:xfrm>
          <a:off x="771601" y="2517577"/>
          <a:ext cx="7667860" cy="3780712"/>
        </p:xfrm>
        <a:graphic>
          <a:graphicData uri="http://schemas.openxmlformats.org/drawingml/2006/table">
            <a:tbl>
              <a:tblPr firstRow="1" firstCol="1" bandRow="1">
                <a:tableStyleId>{3C2FFA5D-87B4-456A-9821-1D502468CF0F}</a:tableStyleId>
              </a:tblPr>
              <a:tblGrid>
                <a:gridCol w="3833930">
                  <a:extLst>
                    <a:ext uri="{9D8B030D-6E8A-4147-A177-3AD203B41FA5}">
                      <a16:colId xmlns:a16="http://schemas.microsoft.com/office/drawing/2014/main" val="20000"/>
                    </a:ext>
                  </a:extLst>
                </a:gridCol>
                <a:gridCol w="3833930">
                  <a:extLst>
                    <a:ext uri="{9D8B030D-6E8A-4147-A177-3AD203B41FA5}">
                      <a16:colId xmlns:a16="http://schemas.microsoft.com/office/drawing/2014/main" val="20001"/>
                    </a:ext>
                  </a:extLst>
                </a:gridCol>
              </a:tblGrid>
              <a:tr h="427316">
                <a:tc>
                  <a:txBody>
                    <a:bodyPr/>
                    <a:lstStyle/>
                    <a:p>
                      <a:pPr algn="ctr">
                        <a:spcAft>
                          <a:spcPts val="0"/>
                        </a:spcAft>
                      </a:pPr>
                      <a:r>
                        <a:rPr lang="en-GB" sz="1600" dirty="0">
                          <a:effectLst/>
                        </a:rPr>
                        <a:t>When was the city/town founded?</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1784 (1659 for Norwich Town)</a:t>
                      </a:r>
                    </a:p>
                  </a:txBody>
                  <a:tcPr marL="52989" marR="52989" marT="0" marB="0" anchor="ctr"/>
                </a:tc>
                <a:extLst>
                  <a:ext uri="{0D108BD9-81ED-4DB2-BD59-A6C34878D82A}">
                    <a16:rowId xmlns:a16="http://schemas.microsoft.com/office/drawing/2014/main" val="10000"/>
                  </a:ext>
                </a:extLst>
              </a:tr>
              <a:tr h="427316">
                <a:tc>
                  <a:txBody>
                    <a:bodyPr/>
                    <a:lstStyle/>
                    <a:p>
                      <a:pPr algn="ctr">
                        <a:spcAft>
                          <a:spcPts val="0"/>
                        </a:spcAft>
                      </a:pPr>
                      <a:r>
                        <a:rPr lang="en-GB" sz="1600">
                          <a:effectLst/>
                        </a:rPr>
                        <a:t>What is the population of the settlement?</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40,347</a:t>
                      </a:r>
                    </a:p>
                  </a:txBody>
                  <a:tcPr marL="52989" marR="52989" marT="0" marB="0" anchor="ctr"/>
                </a:tc>
                <a:extLst>
                  <a:ext uri="{0D108BD9-81ED-4DB2-BD59-A6C34878D82A}">
                    <a16:rowId xmlns:a16="http://schemas.microsoft.com/office/drawing/2014/main" val="10001"/>
                  </a:ext>
                </a:extLst>
              </a:tr>
              <a:tr h="427316">
                <a:tc>
                  <a:txBody>
                    <a:bodyPr/>
                    <a:lstStyle/>
                    <a:p>
                      <a:pPr algn="ctr">
                        <a:spcAft>
                          <a:spcPts val="0"/>
                        </a:spcAft>
                      </a:pPr>
                      <a:r>
                        <a:rPr lang="en-GB" sz="1600" dirty="0">
                          <a:effectLst/>
                        </a:rPr>
                        <a:t>Which Primary/Elementary school could you go to? </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16 elementary, 28+ schools</a:t>
                      </a:r>
                    </a:p>
                  </a:txBody>
                  <a:tcPr marL="52989" marR="52989" marT="0" marB="0" anchor="ctr"/>
                </a:tc>
                <a:extLst>
                  <a:ext uri="{0D108BD9-81ED-4DB2-BD59-A6C34878D82A}">
                    <a16:rowId xmlns:a16="http://schemas.microsoft.com/office/drawing/2014/main" val="10002"/>
                  </a:ext>
                </a:extLst>
              </a:tr>
              <a:tr h="427316">
                <a:tc>
                  <a:txBody>
                    <a:bodyPr/>
                    <a:lstStyle/>
                    <a:p>
                      <a:pPr algn="ctr">
                        <a:spcAft>
                          <a:spcPts val="0"/>
                        </a:spcAft>
                      </a:pPr>
                      <a:r>
                        <a:rPr lang="en-GB" sz="1600">
                          <a:effectLst/>
                        </a:rPr>
                        <a:t>What is the name of your local library? </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Otis Library</a:t>
                      </a:r>
                    </a:p>
                  </a:txBody>
                  <a:tcPr marL="52989" marR="52989" marT="0" marB="0" anchor="ctr"/>
                </a:tc>
                <a:extLst>
                  <a:ext uri="{0D108BD9-81ED-4DB2-BD59-A6C34878D82A}">
                    <a16:rowId xmlns:a16="http://schemas.microsoft.com/office/drawing/2014/main" val="10003"/>
                  </a:ext>
                </a:extLst>
              </a:tr>
              <a:tr h="427316">
                <a:tc>
                  <a:txBody>
                    <a:bodyPr/>
                    <a:lstStyle/>
                    <a:p>
                      <a:pPr algn="ctr">
                        <a:spcAft>
                          <a:spcPts val="0"/>
                        </a:spcAft>
                      </a:pPr>
                      <a:r>
                        <a:rPr lang="en-GB" sz="1600">
                          <a:effectLst/>
                        </a:rPr>
                        <a:t>What is the name of your local football team?</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Ledyard Soccer</a:t>
                      </a:r>
                      <a:r>
                        <a:rPr lang="en-GB" sz="1600" baseline="0" dirty="0">
                          <a:effectLst/>
                          <a:latin typeface="Arial" panose="020B0604020202020204" pitchFamily="34" charset="0"/>
                          <a:ea typeface="MS Mincho" panose="02020609040205080304" pitchFamily="49" charset="-128"/>
                          <a:cs typeface="Times New Roman" panose="02020603050405020304" pitchFamily="18" charset="0"/>
                        </a:rPr>
                        <a:t> Club</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4"/>
                  </a:ext>
                </a:extLst>
              </a:tr>
              <a:tr h="427316">
                <a:tc>
                  <a:txBody>
                    <a:bodyPr/>
                    <a:lstStyle/>
                    <a:p>
                      <a:pPr algn="ctr">
                        <a:spcAft>
                          <a:spcPts val="0"/>
                        </a:spcAft>
                      </a:pPr>
                      <a:r>
                        <a:rPr lang="en-GB" sz="1600">
                          <a:effectLst/>
                        </a:rPr>
                        <a:t>Where would you go to shop for food?</a:t>
                      </a:r>
                      <a:endParaRPr lang="en-GB" sz="160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ShopRite, Walmart, Stop +</a:t>
                      </a:r>
                      <a:r>
                        <a:rPr lang="en-GB" sz="1600" baseline="0" dirty="0">
                          <a:effectLst/>
                          <a:latin typeface="Arial" panose="020B0604020202020204" pitchFamily="34" charset="0"/>
                          <a:ea typeface="MS Mincho" panose="02020609040205080304" pitchFamily="49" charset="-128"/>
                          <a:cs typeface="Times New Roman" panose="02020603050405020304" pitchFamily="18" charset="0"/>
                        </a:rPr>
                        <a:t> Shop</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extLst>
                  <a:ext uri="{0D108BD9-81ED-4DB2-BD59-A6C34878D82A}">
                    <a16:rowId xmlns:a16="http://schemas.microsoft.com/office/drawing/2014/main" val="10005"/>
                  </a:ext>
                </a:extLst>
              </a:tr>
              <a:tr h="427316">
                <a:tc>
                  <a:txBody>
                    <a:bodyPr/>
                    <a:lstStyle/>
                    <a:p>
                      <a:pPr algn="ctr">
                        <a:spcAft>
                          <a:spcPts val="0"/>
                        </a:spcAft>
                      </a:pPr>
                      <a:r>
                        <a:rPr lang="en-GB" sz="1600" dirty="0">
                          <a:effectLst/>
                        </a:rPr>
                        <a:t>What is the weather like there today?</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1C, sunny</a:t>
                      </a:r>
                    </a:p>
                  </a:txBody>
                  <a:tcPr marL="52989" marR="52989" marT="0" marB="0" anchor="ctr"/>
                </a:tc>
                <a:extLst>
                  <a:ext uri="{0D108BD9-81ED-4DB2-BD59-A6C34878D82A}">
                    <a16:rowId xmlns:a16="http://schemas.microsoft.com/office/drawing/2014/main" val="10006"/>
                  </a:ext>
                </a:extLst>
              </a:tr>
              <a:tr h="427316">
                <a:tc>
                  <a:txBody>
                    <a:bodyPr/>
                    <a:lstStyle/>
                    <a:p>
                      <a:pPr algn="ctr">
                        <a:spcAft>
                          <a:spcPts val="0"/>
                        </a:spcAft>
                      </a:pPr>
                      <a:r>
                        <a:rPr lang="en-GB" sz="1600" dirty="0">
                          <a:effectLst/>
                        </a:rPr>
                        <a:t>What is the weather like there in the summer?</a:t>
                      </a:r>
                      <a:endParaRPr lang="en-GB" sz="1600" dirty="0">
                        <a:effectLst/>
                        <a:latin typeface="Arial" panose="020B0604020202020204" pitchFamily="34" charset="0"/>
                        <a:ea typeface="MS Mincho" panose="02020609040205080304" pitchFamily="49" charset="-128"/>
                        <a:cs typeface="Times New Roman" panose="02020603050405020304" pitchFamily="18" charset="0"/>
                      </a:endParaRPr>
                    </a:p>
                  </a:txBody>
                  <a:tcPr marL="52989" marR="52989" marT="0" marB="0" anchor="ctr"/>
                </a:tc>
                <a:tc>
                  <a:txBody>
                    <a:bodyPr/>
                    <a:lstStyle/>
                    <a:p>
                      <a:pPr algn="ctr">
                        <a:spcAft>
                          <a:spcPts val="0"/>
                        </a:spcAft>
                      </a:pPr>
                      <a:r>
                        <a:rPr lang="en-GB" sz="1600" dirty="0">
                          <a:effectLst/>
                          <a:latin typeface="Arial" panose="020B0604020202020204" pitchFamily="34" charset="0"/>
                          <a:ea typeface="MS Mincho" panose="02020609040205080304" pitchFamily="49" charset="-128"/>
                          <a:cs typeface="Times New Roman" panose="02020603050405020304" pitchFamily="18" charset="0"/>
                        </a:rPr>
                        <a:t>23C – 30C, sunshine</a:t>
                      </a:r>
                    </a:p>
                  </a:txBody>
                  <a:tcPr marL="52989" marR="52989"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67109463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1341</TotalTime>
  <Words>796</Words>
  <Application>Microsoft Office PowerPoint</Application>
  <PresentationFormat>On-screen Show (4:3)</PresentationFormat>
  <Paragraphs>96</Paragraphs>
  <Slides>19</Slides>
  <Notes>0</Notes>
  <HiddenSlides>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Century Gothic</vt:lpstr>
      <vt:lpstr>Franklin Gothic Book</vt:lpstr>
      <vt:lpstr>Organic</vt:lpstr>
      <vt:lpstr>USA Road Trip Week 2 – New England</vt:lpstr>
      <vt:lpstr>PowerPoint Presentation</vt:lpstr>
      <vt:lpstr>Lesson 2</vt:lpstr>
      <vt:lpstr>LO: To know the states that make up New England</vt:lpstr>
      <vt:lpstr>What do you think New England is like from watching these videos?</vt:lpstr>
      <vt:lpstr>What do you think of New England after a little history…</vt:lpstr>
      <vt:lpstr>New England</vt:lpstr>
      <vt:lpstr>The physical geography of New England is diverse for such a small area</vt:lpstr>
      <vt:lpstr>Do you know any of the States that make up New England?</vt:lpstr>
      <vt:lpstr>New England States </vt:lpstr>
      <vt:lpstr>Task – On the outline map of the New England…</vt:lpstr>
      <vt:lpstr>PowerPoint Presentation</vt:lpstr>
      <vt:lpstr>Do you know anywhere in the USA that shares a name with a settlement in the UK?</vt:lpstr>
      <vt:lpstr>When we move house we tend to taken everything with us.</vt:lpstr>
      <vt:lpstr>New England cities that have a British counterpart</vt:lpstr>
      <vt:lpstr>PowerPoint Presentation</vt:lpstr>
      <vt:lpstr>PowerPoint Presentation</vt:lpstr>
      <vt:lpstr>Norwich, Vermont</vt:lpstr>
      <vt:lpstr>Norwich, Connecticut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Stars and Stripes Week 2 – New England</dc:title>
  <dc:creator>Matthew Lane</dc:creator>
  <cp:lastModifiedBy>Clare Evans</cp:lastModifiedBy>
  <cp:revision>47</cp:revision>
  <dcterms:created xsi:type="dcterms:W3CDTF">2016-11-27T17:20:53Z</dcterms:created>
  <dcterms:modified xsi:type="dcterms:W3CDTF">2021-01-26T11:30:29Z</dcterms:modified>
</cp:coreProperties>
</file>