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70" r:id="rId4"/>
    <p:sldId id="271" r:id="rId5"/>
    <p:sldId id="272" r:id="rId6"/>
    <p:sldId id="273" r:id="rId7"/>
    <p:sldId id="274" r:id="rId8"/>
    <p:sldId id="275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4C849-3EA6-4C1A-BB5D-2378B9C169E1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2A595-3259-4BB6-BFF2-43D57EDE7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1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A2A595-3259-4BB6-BFF2-43D57EDE7B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682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02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37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712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7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604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8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22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405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25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17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024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Year 6 2A / Year 1 2B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084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28A26-F6E3-4DA6-8EDD-99848D92D7D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4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i0.wp.com/img.gawkerassets.com/img/19f63e2x0w2a8jpg/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144463"/>
            <a:ext cx="10767842" cy="717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701824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GB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kodkod</a:t>
            </a:r>
            <a:r>
              <a:rPr lang="en-GB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or </a:t>
            </a:r>
            <a:r>
              <a:rPr lang="en-GB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Guina</a:t>
            </a:r>
            <a:r>
              <a:rPr lang="en-GB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is the smallest cat in the Americas. It is even smaller than a domestic house cat.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b="1" dirty="0"/>
          </a:p>
        </p:txBody>
      </p:sp>
      <p:sp>
        <p:nvSpPr>
          <p:cNvPr id="2" name="AutoShape 2" descr="Image result for cut ekodko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cut ekodko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9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5617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of the week</a:t>
            </a:r>
            <a:endParaRPr lang="en-GB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39224" y="3212976"/>
            <a:ext cx="5328920" cy="9855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800" b="1" dirty="0" smtClean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rambunctious</a:t>
            </a:r>
            <a:r>
              <a:rPr lang="en-GB" sz="11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51520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Definition: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606088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Use it in a sentence: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6228184" y="3298384"/>
            <a:ext cx="2367880" cy="9001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Word Class: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2699793" y="4581128"/>
            <a:ext cx="2952328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Synonyms: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263352" y="4581128"/>
            <a:ext cx="2099627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Antonym: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pic>
        <p:nvPicPr>
          <p:cNvPr id="1026" name="Picture 2" descr="Image result for cut ekodko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333334"/>
            <a:ext cx="2253742" cy="2295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97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163" y="2287588"/>
            <a:ext cx="4889500" cy="409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4" name="TextBox 3"/>
          <p:cNvSpPr txBox="1">
            <a:spLocks noChangeArrowheads="1"/>
          </p:cNvSpPr>
          <p:nvPr/>
        </p:nvSpPr>
        <p:spPr bwMode="auto">
          <a:xfrm>
            <a:off x="755650" y="698500"/>
            <a:ext cx="76327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  <a:cs typeface="Clear Sans Light" panose="020B0303030202020304" pitchFamily="34" charset="0"/>
              </a:rPr>
              <a:t>This week, we are again looking at spellings that belong to the same family of words. Knowing that a word follows a particular pattern, can make them simpler to spell.</a:t>
            </a:r>
          </a:p>
        </p:txBody>
      </p:sp>
      <p:sp>
        <p:nvSpPr>
          <p:cNvPr id="4" name="Pentagon 3"/>
          <p:cNvSpPr/>
          <p:nvPr/>
        </p:nvSpPr>
        <p:spPr>
          <a:xfrm>
            <a:off x="444500" y="1860550"/>
            <a:ext cx="5435600" cy="427038"/>
          </a:xfrm>
          <a:prstGeom prst="homePlat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</a:rPr>
              <a:t>Many words share the same origin* or root word.</a:t>
            </a:r>
          </a:p>
        </p:txBody>
      </p:sp>
      <p:sp>
        <p:nvSpPr>
          <p:cNvPr id="6" name="Oval 5"/>
          <p:cNvSpPr/>
          <p:nvPr/>
        </p:nvSpPr>
        <p:spPr>
          <a:xfrm>
            <a:off x="1098550" y="2811463"/>
            <a:ext cx="2614613" cy="26146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*The word ‘origin’ means where something came  from or where it began.</a:t>
            </a:r>
          </a:p>
        </p:txBody>
      </p:sp>
    </p:spTree>
    <p:extLst>
      <p:ext uri="{BB962C8B-B14F-4D97-AF65-F5344CB8AC3E}">
        <p14:creationId xmlns:p14="http://schemas.microsoft.com/office/powerpoint/2010/main" val="413149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755650" y="698500"/>
            <a:ext cx="76327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200">
                <a:latin typeface="Twinkl SemiBold" pitchFamily="2" charset="0"/>
              </a:rPr>
              <a:t>The particular root word that we are going to look at this week is…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1519238"/>
            <a:ext cx="4664075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86188" y="4057650"/>
            <a:ext cx="1571625" cy="557213"/>
          </a:xfrm>
          <a:prstGeom prst="rect">
            <a:avLst/>
          </a:prstGeom>
          <a:solidFill>
            <a:schemeClr val="bg1"/>
          </a:solidFill>
          <a:ln w="285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‘gram’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8038" y="5424488"/>
            <a:ext cx="7527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/>
              <a:t>which derives from Greek and is often associated with words that mean </a:t>
            </a:r>
            <a:r>
              <a:rPr lang="en-GB" altLang="en-US" b="1"/>
              <a:t>written  </a:t>
            </a:r>
            <a:r>
              <a:rPr lang="en-GB" altLang="en-US"/>
              <a:t>or </a:t>
            </a:r>
            <a:r>
              <a:rPr lang="en-GB" altLang="en-US" b="1"/>
              <a:t>drawn.</a:t>
            </a:r>
            <a:endParaRPr lang="en-GB" altLang="en-US"/>
          </a:p>
        </p:txBody>
      </p:sp>
      <p:sp>
        <p:nvSpPr>
          <p:cNvPr id="10" name="Oval 9"/>
          <p:cNvSpPr/>
          <p:nvPr/>
        </p:nvSpPr>
        <p:spPr>
          <a:xfrm>
            <a:off x="755650" y="1400175"/>
            <a:ext cx="2278063" cy="22780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think of some words that contain the root ‘gram’?</a:t>
            </a:r>
          </a:p>
        </p:txBody>
      </p:sp>
    </p:spTree>
    <p:extLst>
      <p:ext uri="{BB962C8B-B14F-4D97-AF65-F5344CB8AC3E}">
        <p14:creationId xmlns:p14="http://schemas.microsoft.com/office/powerpoint/2010/main" val="377911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55650" y="2516188"/>
            <a:ext cx="3644900" cy="7699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programme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55650" y="3452813"/>
            <a:ext cx="36449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hologram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55650" y="4387850"/>
            <a:ext cx="3644900" cy="7699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monogram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55650" y="5324475"/>
            <a:ext cx="36449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telegram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55650" y="1581150"/>
            <a:ext cx="36449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program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43450" y="2516188"/>
            <a:ext cx="3644900" cy="7699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diagram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743450" y="3452813"/>
            <a:ext cx="36449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grammar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743450" y="4387850"/>
            <a:ext cx="3644900" cy="7699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grammatical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743450" y="5324475"/>
            <a:ext cx="36449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parallelogram</a:t>
            </a:r>
          </a:p>
        </p:txBody>
      </p:sp>
      <p:sp>
        <p:nvSpPr>
          <p:cNvPr id="28" name="programmer"/>
          <p:cNvSpPr/>
          <p:nvPr/>
        </p:nvSpPr>
        <p:spPr>
          <a:xfrm>
            <a:off x="4743450" y="1581150"/>
            <a:ext cx="36449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programmer</a:t>
            </a:r>
          </a:p>
        </p:txBody>
      </p:sp>
      <p:sp>
        <p:nvSpPr>
          <p:cNvPr id="18444" name="TextBox 3"/>
          <p:cNvSpPr txBox="1">
            <a:spLocks noChangeArrowheads="1"/>
          </p:cNvSpPr>
          <p:nvPr/>
        </p:nvSpPr>
        <p:spPr bwMode="auto">
          <a:xfrm>
            <a:off x="755650" y="698500"/>
            <a:ext cx="76327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200" dirty="0"/>
              <a:t>C</a:t>
            </a:r>
            <a:r>
              <a:rPr lang="en-GB" altLang="en-US" sz="2200" dirty="0" smtClean="0"/>
              <a:t>an </a:t>
            </a:r>
            <a:r>
              <a:rPr lang="en-GB" altLang="en-US" sz="2200" dirty="0"/>
              <a:t>you think of the ‘gram’ words to match these definitions in this quick-fire quiz?</a:t>
            </a:r>
          </a:p>
        </p:txBody>
      </p:sp>
      <p:sp>
        <p:nvSpPr>
          <p:cNvPr id="2" name="program"/>
          <p:cNvSpPr/>
          <p:nvPr/>
        </p:nvSpPr>
        <p:spPr>
          <a:xfrm>
            <a:off x="755650" y="1581150"/>
            <a:ext cx="3644900" cy="768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program</a:t>
            </a:r>
          </a:p>
        </p:txBody>
      </p:sp>
      <p:sp>
        <p:nvSpPr>
          <p:cNvPr id="8" name="def programme"/>
          <p:cNvSpPr/>
          <p:nvPr/>
        </p:nvSpPr>
        <p:spPr>
          <a:xfrm>
            <a:off x="755650" y="2516188"/>
            <a:ext cx="3644900" cy="76993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 TV or radio show, or a list of events</a:t>
            </a:r>
          </a:p>
        </p:txBody>
      </p:sp>
      <p:sp>
        <p:nvSpPr>
          <p:cNvPr id="9" name="def hologram"/>
          <p:cNvSpPr/>
          <p:nvPr/>
        </p:nvSpPr>
        <p:spPr>
          <a:xfrm>
            <a:off x="755650" y="3452813"/>
            <a:ext cx="3644900" cy="76835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 3D image that plays tricks on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your eyes.</a:t>
            </a:r>
          </a:p>
        </p:txBody>
      </p:sp>
      <p:sp>
        <p:nvSpPr>
          <p:cNvPr id="11" name="def monogram"/>
          <p:cNvSpPr/>
          <p:nvPr/>
        </p:nvSpPr>
        <p:spPr>
          <a:xfrm>
            <a:off x="755650" y="4387850"/>
            <a:ext cx="3644900" cy="76993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>
                <a:solidFill>
                  <a:schemeClr val="tx1"/>
                </a:solidFill>
              </a:rPr>
              <a:t>Initials used to identify a </a:t>
            </a:r>
            <a:br>
              <a:rPr lang="en-GB" sz="1600">
                <a:solidFill>
                  <a:schemeClr val="tx1"/>
                </a:solidFill>
              </a:rPr>
            </a:br>
            <a:r>
              <a:rPr lang="en-GB" sz="1600">
                <a:solidFill>
                  <a:schemeClr val="tx1"/>
                </a:solidFill>
              </a:rPr>
              <a:t>personal possession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2" name="def telegram"/>
          <p:cNvSpPr/>
          <p:nvPr/>
        </p:nvSpPr>
        <p:spPr>
          <a:xfrm>
            <a:off x="755650" y="5324475"/>
            <a:ext cx="3644900" cy="76835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 message sent by telegraph</a:t>
            </a:r>
          </a:p>
        </p:txBody>
      </p:sp>
      <p:sp>
        <p:nvSpPr>
          <p:cNvPr id="13" name="def program"/>
          <p:cNvSpPr/>
          <p:nvPr/>
        </p:nvSpPr>
        <p:spPr>
          <a:xfrm>
            <a:off x="755650" y="1581150"/>
            <a:ext cx="3644900" cy="76835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 piece of software for a computer</a:t>
            </a:r>
          </a:p>
        </p:txBody>
      </p:sp>
      <p:sp>
        <p:nvSpPr>
          <p:cNvPr id="14" name="def diagram"/>
          <p:cNvSpPr/>
          <p:nvPr/>
        </p:nvSpPr>
        <p:spPr>
          <a:xfrm>
            <a:off x="4743450" y="2516188"/>
            <a:ext cx="3644900" cy="76993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 drawing to explain something</a:t>
            </a:r>
          </a:p>
        </p:txBody>
      </p:sp>
      <p:sp>
        <p:nvSpPr>
          <p:cNvPr id="15" name="def grammar"/>
          <p:cNvSpPr/>
          <p:nvPr/>
        </p:nvSpPr>
        <p:spPr>
          <a:xfrm>
            <a:off x="4743450" y="3452813"/>
            <a:ext cx="3644900" cy="76835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 rules of how words are put together to form sentences</a:t>
            </a:r>
          </a:p>
        </p:txBody>
      </p:sp>
      <p:sp>
        <p:nvSpPr>
          <p:cNvPr id="16" name="def grammatical"/>
          <p:cNvSpPr/>
          <p:nvPr/>
        </p:nvSpPr>
        <p:spPr>
          <a:xfrm>
            <a:off x="4743450" y="4387850"/>
            <a:ext cx="3644900" cy="76993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Relating to the rules of grammar</a:t>
            </a:r>
          </a:p>
        </p:txBody>
      </p:sp>
      <p:sp>
        <p:nvSpPr>
          <p:cNvPr id="17" name="def parallelogram"/>
          <p:cNvSpPr/>
          <p:nvPr/>
        </p:nvSpPr>
        <p:spPr>
          <a:xfrm>
            <a:off x="4743450" y="5324475"/>
            <a:ext cx="3644900" cy="76835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 2D shape with one pair of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parallel sided</a:t>
            </a:r>
          </a:p>
        </p:txBody>
      </p:sp>
      <p:sp>
        <p:nvSpPr>
          <p:cNvPr id="18" name="def programmer"/>
          <p:cNvSpPr/>
          <p:nvPr/>
        </p:nvSpPr>
        <p:spPr>
          <a:xfrm>
            <a:off x="4743450" y="1581150"/>
            <a:ext cx="3644900" cy="76835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 writer of computer programs</a:t>
            </a:r>
          </a:p>
        </p:txBody>
      </p:sp>
      <p:sp>
        <p:nvSpPr>
          <p:cNvPr id="4" name="Oval 3"/>
          <p:cNvSpPr/>
          <p:nvPr/>
        </p:nvSpPr>
        <p:spPr>
          <a:xfrm>
            <a:off x="685800" y="1514475"/>
            <a:ext cx="284163" cy="284163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1</a:t>
            </a:r>
          </a:p>
        </p:txBody>
      </p:sp>
      <p:sp>
        <p:nvSpPr>
          <p:cNvPr id="29" name="Oval 28"/>
          <p:cNvSpPr/>
          <p:nvPr/>
        </p:nvSpPr>
        <p:spPr>
          <a:xfrm>
            <a:off x="685800" y="2466975"/>
            <a:ext cx="284163" cy="284163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2</a:t>
            </a:r>
          </a:p>
        </p:txBody>
      </p:sp>
      <p:sp>
        <p:nvSpPr>
          <p:cNvPr id="30" name="Oval 29"/>
          <p:cNvSpPr/>
          <p:nvPr/>
        </p:nvSpPr>
        <p:spPr>
          <a:xfrm>
            <a:off x="685800" y="3381375"/>
            <a:ext cx="284163" cy="284163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3</a:t>
            </a:r>
          </a:p>
        </p:txBody>
      </p:sp>
      <p:sp>
        <p:nvSpPr>
          <p:cNvPr id="31" name="Oval 30"/>
          <p:cNvSpPr/>
          <p:nvPr/>
        </p:nvSpPr>
        <p:spPr>
          <a:xfrm>
            <a:off x="685800" y="4332288"/>
            <a:ext cx="284163" cy="285750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4</a:t>
            </a:r>
          </a:p>
        </p:txBody>
      </p:sp>
      <p:sp>
        <p:nvSpPr>
          <p:cNvPr id="32" name="Oval 31"/>
          <p:cNvSpPr/>
          <p:nvPr/>
        </p:nvSpPr>
        <p:spPr>
          <a:xfrm>
            <a:off x="685800" y="5264150"/>
            <a:ext cx="284163" cy="285750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anchor="ctr"/>
          <a:lstStyle/>
          <a:p>
            <a:pPr algn="ctr">
              <a:defRPr/>
            </a:pPr>
            <a:r>
              <a:rPr lang="en-GB" sz="1600" b="1" dirty="0"/>
              <a:t>5</a:t>
            </a:r>
          </a:p>
        </p:txBody>
      </p:sp>
      <p:sp>
        <p:nvSpPr>
          <p:cNvPr id="33" name="Oval 32"/>
          <p:cNvSpPr/>
          <p:nvPr/>
        </p:nvSpPr>
        <p:spPr>
          <a:xfrm>
            <a:off x="4668838" y="1514475"/>
            <a:ext cx="285750" cy="284163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6</a:t>
            </a:r>
          </a:p>
        </p:txBody>
      </p:sp>
      <p:sp>
        <p:nvSpPr>
          <p:cNvPr id="34" name="Oval 33"/>
          <p:cNvSpPr/>
          <p:nvPr/>
        </p:nvSpPr>
        <p:spPr>
          <a:xfrm>
            <a:off x="4668838" y="2466975"/>
            <a:ext cx="285750" cy="284163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7</a:t>
            </a:r>
          </a:p>
        </p:txBody>
      </p:sp>
      <p:sp>
        <p:nvSpPr>
          <p:cNvPr id="35" name="Oval 34"/>
          <p:cNvSpPr/>
          <p:nvPr/>
        </p:nvSpPr>
        <p:spPr>
          <a:xfrm>
            <a:off x="4668838" y="3381375"/>
            <a:ext cx="285750" cy="284163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8</a:t>
            </a:r>
          </a:p>
        </p:txBody>
      </p:sp>
      <p:sp>
        <p:nvSpPr>
          <p:cNvPr id="36" name="Oval 35"/>
          <p:cNvSpPr/>
          <p:nvPr/>
        </p:nvSpPr>
        <p:spPr>
          <a:xfrm>
            <a:off x="4668838" y="4332288"/>
            <a:ext cx="285750" cy="285750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9</a:t>
            </a:r>
          </a:p>
        </p:txBody>
      </p:sp>
      <p:sp>
        <p:nvSpPr>
          <p:cNvPr id="37" name="Oval 36"/>
          <p:cNvSpPr/>
          <p:nvPr/>
        </p:nvSpPr>
        <p:spPr>
          <a:xfrm>
            <a:off x="4668838" y="5264150"/>
            <a:ext cx="355600" cy="355600"/>
          </a:xfrm>
          <a:prstGeom prst="ellipse">
            <a:avLst/>
          </a:prstGeom>
          <a:solidFill>
            <a:srgbClr val="F18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86886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87"/>
          <a:stretch>
            <a:fillRect/>
          </a:stretch>
        </p:blipFill>
        <p:spPr bwMode="auto">
          <a:xfrm>
            <a:off x="2073275" y="1549400"/>
            <a:ext cx="5654675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755650" y="698500"/>
            <a:ext cx="763270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400">
                <a:latin typeface="Twinkl SemiBold" pitchFamily="2" charset="0"/>
              </a:rPr>
              <a:t>Have another look at your ‘gram’ root word spellings for this week…</a:t>
            </a:r>
            <a:endParaRPr lang="en-GB" altLang="en-US" sz="3600">
              <a:latin typeface="Twinkl SemiBold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60750" y="5721350"/>
            <a:ext cx="1571625" cy="55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 SemiBold" pitchFamily="2" charset="0"/>
              </a:rPr>
              <a:t>‘gram’</a:t>
            </a:r>
          </a:p>
        </p:txBody>
      </p:sp>
      <p:sp>
        <p:nvSpPr>
          <p:cNvPr id="8" name="Rectangle 7"/>
          <p:cNvSpPr/>
          <p:nvPr/>
        </p:nvSpPr>
        <p:spPr>
          <a:xfrm>
            <a:off x="2132013" y="4179888"/>
            <a:ext cx="1654175" cy="558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  <a:latin typeface="Twinkl SemiBold" pitchFamily="2" charset="0"/>
              </a:rPr>
              <a:t>tangram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838" y="3429000"/>
            <a:ext cx="1654175" cy="55721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  <a:latin typeface="Twinkl SemiBold" pitchFamily="2" charset="0"/>
              </a:rPr>
              <a:t>kilogram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73500" y="2771775"/>
            <a:ext cx="1654175" cy="55721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programmer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01850" y="2549525"/>
            <a:ext cx="1652588" cy="55721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grammar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13438" y="4389438"/>
            <a:ext cx="1652587" cy="558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parallelogram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79863" y="4475163"/>
            <a:ext cx="1654175" cy="55721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telegram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119563" y="3622675"/>
            <a:ext cx="1654175" cy="55721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monogram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4213" y="2517775"/>
            <a:ext cx="1654175" cy="55721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diagram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979863" y="1920875"/>
            <a:ext cx="1654175" cy="55721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grammatical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040438" y="3405188"/>
            <a:ext cx="1652587" cy="558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hologram</a:t>
            </a:r>
          </a:p>
        </p:txBody>
      </p:sp>
    </p:spTree>
    <p:extLst>
      <p:ext uri="{BB962C8B-B14F-4D97-AF65-F5344CB8AC3E}">
        <p14:creationId xmlns:p14="http://schemas.microsoft.com/office/powerpoint/2010/main" val="42894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838" y="1577975"/>
            <a:ext cx="3676650" cy="367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Direct Speech"/>
          <p:cNvSpPr>
            <a:spLocks noChangeArrowheads="1"/>
          </p:cNvSpPr>
          <p:nvPr/>
        </p:nvSpPr>
        <p:spPr bwMode="auto">
          <a:xfrm>
            <a:off x="847725" y="2959100"/>
            <a:ext cx="2963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>
                <a:ea typeface="Sassoon Infant Rg" pitchFamily="50" charset="0"/>
                <a:cs typeface="Sassoon Infant Rg" pitchFamily="50" charset="0"/>
              </a:rPr>
              <a:t>Could your sentence also contain </a:t>
            </a:r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direct speech</a:t>
            </a:r>
            <a:r>
              <a:rPr lang="en-GB" altLang="en-US">
                <a:ea typeface="Sassoon Infant Rg" pitchFamily="50" charset="0"/>
                <a:cs typeface="Sassoon Infant Rg" pitchFamily="50" charset="0"/>
              </a:rPr>
              <a:t>?</a:t>
            </a:r>
          </a:p>
        </p:txBody>
      </p:sp>
      <p:sp>
        <p:nvSpPr>
          <p:cNvPr id="20" name="Modal Verb"/>
          <p:cNvSpPr>
            <a:spLocks noChangeArrowheads="1"/>
          </p:cNvSpPr>
          <p:nvPr/>
        </p:nvSpPr>
        <p:spPr bwMode="auto">
          <a:xfrm>
            <a:off x="847725" y="2959100"/>
            <a:ext cx="2963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>
                <a:ea typeface="Sassoon Infant Rg" pitchFamily="50" charset="0"/>
                <a:cs typeface="Sassoon Infant Rg" pitchFamily="50" charset="0"/>
              </a:rPr>
              <a:t>Could your sentence also contain a </a:t>
            </a:r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modal verb</a:t>
            </a:r>
            <a:r>
              <a:rPr lang="en-GB" altLang="en-US">
                <a:ea typeface="Sassoon Infant Rg" pitchFamily="50" charset="0"/>
                <a:cs typeface="Sassoon Infant Rg" pitchFamily="50" charset="0"/>
              </a:rPr>
              <a:t>?</a:t>
            </a:r>
          </a:p>
        </p:txBody>
      </p:sp>
      <p:sp>
        <p:nvSpPr>
          <p:cNvPr id="19" name="Passive Voice"/>
          <p:cNvSpPr>
            <a:spLocks noChangeArrowheads="1"/>
          </p:cNvSpPr>
          <p:nvPr/>
        </p:nvSpPr>
        <p:spPr bwMode="auto">
          <a:xfrm>
            <a:off x="847725" y="2959100"/>
            <a:ext cx="3200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>
                <a:ea typeface="Sassoon Infant Rg" pitchFamily="50" charset="0"/>
                <a:cs typeface="Sassoon Infant Rg" pitchFamily="50" charset="0"/>
              </a:rPr>
              <a:t>Could your sentence be written in the </a:t>
            </a:r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passive voice</a:t>
            </a:r>
            <a:r>
              <a:rPr lang="en-GB" altLang="en-US">
                <a:ea typeface="Sassoon Infant Rg" pitchFamily="50" charset="0"/>
                <a:cs typeface="Sassoon Infant Rg" pitchFamily="50" charset="0"/>
              </a:rPr>
              <a:t>?</a:t>
            </a:r>
          </a:p>
        </p:txBody>
      </p:sp>
      <p:sp>
        <p:nvSpPr>
          <p:cNvPr id="23" name="Subordinate Clause"/>
          <p:cNvSpPr>
            <a:spLocks noChangeArrowheads="1"/>
          </p:cNvSpPr>
          <p:nvPr/>
        </p:nvSpPr>
        <p:spPr bwMode="auto">
          <a:xfrm>
            <a:off x="847725" y="2959100"/>
            <a:ext cx="33305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>
                <a:ea typeface="Sassoon Infant Rg" pitchFamily="50" charset="0"/>
                <a:cs typeface="Sassoon Infant Rg" pitchFamily="50" charset="0"/>
              </a:rPr>
              <a:t>Could your sentence also contain a </a:t>
            </a:r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subordinate clause</a:t>
            </a:r>
            <a:r>
              <a:rPr lang="en-GB" altLang="en-US">
                <a:ea typeface="Sassoon Infant Rg" pitchFamily="50" charset="0"/>
                <a:cs typeface="Sassoon Infant Rg" pitchFamily="50" charset="0"/>
              </a:rPr>
              <a:t>?</a:t>
            </a:r>
          </a:p>
        </p:txBody>
      </p:sp>
      <p:sp>
        <p:nvSpPr>
          <p:cNvPr id="22" name="Relative Clause"/>
          <p:cNvSpPr>
            <a:spLocks noChangeArrowheads="1"/>
          </p:cNvSpPr>
          <p:nvPr/>
        </p:nvSpPr>
        <p:spPr bwMode="auto">
          <a:xfrm>
            <a:off x="847725" y="2959100"/>
            <a:ext cx="2963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>
                <a:ea typeface="Sassoon Infant Rg" pitchFamily="50" charset="0"/>
                <a:cs typeface="Sassoon Infant Rg" pitchFamily="50" charset="0"/>
              </a:rPr>
              <a:t>Could your sentence also contain a </a:t>
            </a:r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relative clause</a:t>
            </a:r>
            <a:r>
              <a:rPr lang="en-GB" altLang="en-US">
                <a:ea typeface="Sassoon Infant Rg" pitchFamily="50" charset="0"/>
                <a:cs typeface="Sassoon Infant Rg" pitchFamily="50" charset="0"/>
              </a:rPr>
              <a:t>?</a:t>
            </a:r>
          </a:p>
        </p:txBody>
      </p:sp>
      <p:sp>
        <p:nvSpPr>
          <p:cNvPr id="20488" name="Rectangle 2"/>
          <p:cNvSpPr>
            <a:spLocks noChangeArrowheads="1"/>
          </p:cNvSpPr>
          <p:nvPr/>
        </p:nvSpPr>
        <p:spPr bwMode="auto">
          <a:xfrm>
            <a:off x="2505075" y="768350"/>
            <a:ext cx="41338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28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Let’s spin the spinner! </a:t>
            </a:r>
          </a:p>
        </p:txBody>
      </p:sp>
      <p:sp>
        <p:nvSpPr>
          <p:cNvPr id="20489" name="Rectangle 24"/>
          <p:cNvSpPr>
            <a:spLocks noChangeArrowheads="1"/>
          </p:cNvSpPr>
          <p:nvPr/>
        </p:nvSpPr>
        <p:spPr bwMode="auto">
          <a:xfrm>
            <a:off x="839788" y="1525588"/>
            <a:ext cx="30575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>
                <a:ea typeface="Sassoon Infant Rg" pitchFamily="50" charset="0"/>
                <a:cs typeface="Sassoon Infant Rg" pitchFamily="50" charset="0"/>
              </a:rPr>
              <a:t>Now, work with your partner to write a sentence that contains  the –en suffix word on your whiteboards. </a:t>
            </a:r>
            <a:r>
              <a:rPr lang="en-GB" altLang="en-US" sz="1100">
                <a:ea typeface="Sassoon Infant Rg" pitchFamily="50" charset="0"/>
                <a:cs typeface="Sassoon Infant Rg" pitchFamily="50" charset="0"/>
              </a:rPr>
              <a:t> </a:t>
            </a:r>
          </a:p>
        </p:txBody>
      </p:sp>
      <p:sp>
        <p:nvSpPr>
          <p:cNvPr id="10" name="Pentagon 9"/>
          <p:cNvSpPr/>
          <p:nvPr/>
        </p:nvSpPr>
        <p:spPr>
          <a:xfrm rot="10800000">
            <a:off x="7815263" y="3271838"/>
            <a:ext cx="544512" cy="242887"/>
          </a:xfrm>
          <a:prstGeom prst="homePlate">
            <a:avLst>
              <a:gd name="adj" fmla="val 47878"/>
            </a:avLst>
          </a:prstGeom>
          <a:solidFill>
            <a:schemeClr val="accent3"/>
          </a:solidFill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1" name="Spin Trigger"/>
          <p:cNvSpPr/>
          <p:nvPr/>
        </p:nvSpPr>
        <p:spPr>
          <a:xfrm>
            <a:off x="5688013" y="5483225"/>
            <a:ext cx="1136650" cy="500063"/>
          </a:xfrm>
          <a:prstGeom prst="homePlate">
            <a:avLst>
              <a:gd name="adj" fmla="val 0"/>
            </a:avLst>
          </a:prstGeom>
          <a:solidFill>
            <a:schemeClr val="accent3"/>
          </a:solidFill>
          <a:ln w="381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  <a:latin typeface="Twinkl SemiBold" pitchFamily="2" charset="0"/>
              </a:rPr>
              <a:t>Spin</a:t>
            </a:r>
          </a:p>
        </p:txBody>
      </p:sp>
      <p:pic>
        <p:nvPicPr>
          <p:cNvPr id="20492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00"/>
          <a:stretch>
            <a:fillRect/>
          </a:stretch>
        </p:blipFill>
        <p:spPr bwMode="auto">
          <a:xfrm>
            <a:off x="325438" y="3973513"/>
            <a:ext cx="504348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869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7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0" grpId="0"/>
      <p:bldP spid="20" grpId="1"/>
      <p:bldP spid="19" grpId="0"/>
      <p:bldP spid="19" grpId="1"/>
      <p:bldP spid="23" grpId="0"/>
      <p:bldP spid="23" grpId="1"/>
      <p:bldP spid="22" grpId="0"/>
      <p:bldP spid="2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34"/>
          <p:cNvSpPr/>
          <p:nvPr/>
        </p:nvSpPr>
        <p:spPr>
          <a:xfrm>
            <a:off x="2106613" y="1528763"/>
            <a:ext cx="3025775" cy="1863725"/>
          </a:xfrm>
          <a:custGeom>
            <a:avLst/>
            <a:gdLst>
              <a:gd name="connsiteX0" fmla="*/ 2058323 w 3276791"/>
              <a:gd name="connsiteY0" fmla="*/ 0 h 2019055"/>
              <a:gd name="connsiteX1" fmla="*/ 2368140 w 3276791"/>
              <a:gd name="connsiteY1" fmla="*/ 164728 h 2019055"/>
              <a:gd name="connsiteX2" fmla="*/ 2389024 w 3276791"/>
              <a:gd name="connsiteY2" fmla="*/ 203204 h 2019055"/>
              <a:gd name="connsiteX3" fmla="*/ 2431346 w 3276791"/>
              <a:gd name="connsiteY3" fmla="*/ 168285 h 2019055"/>
              <a:gd name="connsiteX4" fmla="*/ 2640244 w 3276791"/>
              <a:gd name="connsiteY4" fmla="*/ 104476 h 2019055"/>
              <a:gd name="connsiteX5" fmla="*/ 3013870 w 3276791"/>
              <a:gd name="connsiteY5" fmla="*/ 478102 h 2019055"/>
              <a:gd name="connsiteX6" fmla="*/ 3006279 w 3276791"/>
              <a:gd name="connsiteY6" fmla="*/ 553401 h 2019055"/>
              <a:gd name="connsiteX7" fmla="*/ 2993425 w 3276791"/>
              <a:gd name="connsiteY7" fmla="*/ 594812 h 2019055"/>
              <a:gd name="connsiteX8" fmla="*/ 3048597 w 3276791"/>
              <a:gd name="connsiteY8" fmla="*/ 611938 h 2019055"/>
              <a:gd name="connsiteX9" fmla="*/ 3276791 w 3276791"/>
              <a:gd name="connsiteY9" fmla="*/ 956203 h 2019055"/>
              <a:gd name="connsiteX10" fmla="*/ 2978464 w 3276791"/>
              <a:gd name="connsiteY10" fmla="*/ 1322238 h 2019055"/>
              <a:gd name="connsiteX11" fmla="*/ 2965652 w 3276791"/>
              <a:gd name="connsiteY11" fmla="*/ 1323530 h 2019055"/>
              <a:gd name="connsiteX12" fmla="*/ 2984509 w 3276791"/>
              <a:gd name="connsiteY12" fmla="*/ 1358271 h 2019055"/>
              <a:gd name="connsiteX13" fmla="*/ 3013870 w 3276791"/>
              <a:gd name="connsiteY13" fmla="*/ 1503703 h 2019055"/>
              <a:gd name="connsiteX14" fmla="*/ 2640244 w 3276791"/>
              <a:gd name="connsiteY14" fmla="*/ 1877329 h 2019055"/>
              <a:gd name="connsiteX15" fmla="*/ 2431346 w 3276791"/>
              <a:gd name="connsiteY15" fmla="*/ 1813520 h 2019055"/>
              <a:gd name="connsiteX16" fmla="*/ 2399276 w 3276791"/>
              <a:gd name="connsiteY16" fmla="*/ 1787059 h 2019055"/>
              <a:gd name="connsiteX17" fmla="*/ 2368140 w 3276791"/>
              <a:gd name="connsiteY17" fmla="*/ 1844424 h 2019055"/>
              <a:gd name="connsiteX18" fmla="*/ 2058323 w 3276791"/>
              <a:gd name="connsiteY18" fmla="*/ 2009152 h 2019055"/>
              <a:gd name="connsiteX19" fmla="*/ 1794130 w 3276791"/>
              <a:gd name="connsiteY19" fmla="*/ 1899720 h 2019055"/>
              <a:gd name="connsiteX20" fmla="*/ 1776882 w 3276791"/>
              <a:gd name="connsiteY20" fmla="*/ 1878815 h 2019055"/>
              <a:gd name="connsiteX21" fmla="*/ 1751464 w 3276791"/>
              <a:gd name="connsiteY21" fmla="*/ 1909623 h 2019055"/>
              <a:gd name="connsiteX22" fmla="*/ 1487270 w 3276791"/>
              <a:gd name="connsiteY22" fmla="*/ 2019055 h 2019055"/>
              <a:gd name="connsiteX23" fmla="*/ 1177454 w 3276791"/>
              <a:gd name="connsiteY23" fmla="*/ 1854327 h 2019055"/>
              <a:gd name="connsiteX24" fmla="*/ 1166400 w 3276791"/>
              <a:gd name="connsiteY24" fmla="*/ 1833962 h 2019055"/>
              <a:gd name="connsiteX25" fmla="*/ 1114247 w 3276791"/>
              <a:gd name="connsiteY25" fmla="*/ 1876993 h 2019055"/>
              <a:gd name="connsiteX26" fmla="*/ 905349 w 3276791"/>
              <a:gd name="connsiteY26" fmla="*/ 1940802 h 2019055"/>
              <a:gd name="connsiteX27" fmla="*/ 561085 w 3276791"/>
              <a:gd name="connsiteY27" fmla="*/ 1712608 h 2019055"/>
              <a:gd name="connsiteX28" fmla="*/ 549583 w 3276791"/>
              <a:gd name="connsiteY28" fmla="*/ 1675556 h 2019055"/>
              <a:gd name="connsiteX29" fmla="*/ 544023 w 3276791"/>
              <a:gd name="connsiteY29" fmla="*/ 1677282 h 2019055"/>
              <a:gd name="connsiteX30" fmla="*/ 468724 w 3276791"/>
              <a:gd name="connsiteY30" fmla="*/ 1684873 h 2019055"/>
              <a:gd name="connsiteX31" fmla="*/ 95098 w 3276791"/>
              <a:gd name="connsiteY31" fmla="*/ 1311247 h 2019055"/>
              <a:gd name="connsiteX32" fmla="*/ 158908 w 3276791"/>
              <a:gd name="connsiteY32" fmla="*/ 1102349 h 2019055"/>
              <a:gd name="connsiteX33" fmla="*/ 192465 w 3276791"/>
              <a:gd name="connsiteY33" fmla="*/ 1061678 h 2019055"/>
              <a:gd name="connsiteX34" fmla="*/ 164728 w 3276791"/>
              <a:gd name="connsiteY34" fmla="*/ 1046623 h 2019055"/>
              <a:gd name="connsiteX35" fmla="*/ 0 w 3276791"/>
              <a:gd name="connsiteY35" fmla="*/ 736806 h 2019055"/>
              <a:gd name="connsiteX36" fmla="*/ 373626 w 3276791"/>
              <a:gd name="connsiteY36" fmla="*/ 363180 h 2019055"/>
              <a:gd name="connsiteX37" fmla="*/ 448925 w 3276791"/>
              <a:gd name="connsiteY37" fmla="*/ 370771 h 2019055"/>
              <a:gd name="connsiteX38" fmla="*/ 509621 w 3276791"/>
              <a:gd name="connsiteY38" fmla="*/ 389612 h 2019055"/>
              <a:gd name="connsiteX39" fmla="*/ 512677 w 3276791"/>
              <a:gd name="connsiteY39" fmla="*/ 359297 h 2019055"/>
              <a:gd name="connsiteX40" fmla="*/ 878712 w 3276791"/>
              <a:gd name="connsiteY40" fmla="*/ 60970 h 2019055"/>
              <a:gd name="connsiteX41" fmla="*/ 1142906 w 3276791"/>
              <a:gd name="connsiteY41" fmla="*/ 170402 h 2019055"/>
              <a:gd name="connsiteX42" fmla="*/ 1165129 w 3276791"/>
              <a:gd name="connsiteY42" fmla="*/ 197337 h 2019055"/>
              <a:gd name="connsiteX43" fmla="*/ 1177454 w 3276791"/>
              <a:gd name="connsiteY43" fmla="*/ 174631 h 2019055"/>
              <a:gd name="connsiteX44" fmla="*/ 1487270 w 3276791"/>
              <a:gd name="connsiteY44" fmla="*/ 9903 h 2019055"/>
              <a:gd name="connsiteX45" fmla="*/ 1751464 w 3276791"/>
              <a:gd name="connsiteY45" fmla="*/ 119335 h 2019055"/>
              <a:gd name="connsiteX46" fmla="*/ 1768711 w 3276791"/>
              <a:gd name="connsiteY46" fmla="*/ 140240 h 2019055"/>
              <a:gd name="connsiteX47" fmla="*/ 1794130 w 3276791"/>
              <a:gd name="connsiteY47" fmla="*/ 109432 h 2019055"/>
              <a:gd name="connsiteX48" fmla="*/ 2058323 w 3276791"/>
              <a:gd name="connsiteY48" fmla="*/ 0 h 2019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3276791" h="2019055">
                <a:moveTo>
                  <a:pt x="2058323" y="0"/>
                </a:moveTo>
                <a:cubicBezTo>
                  <a:pt x="2187291" y="0"/>
                  <a:pt x="2300996" y="65343"/>
                  <a:pt x="2368140" y="164728"/>
                </a:cubicBezTo>
                <a:lnTo>
                  <a:pt x="2389024" y="203204"/>
                </a:lnTo>
                <a:lnTo>
                  <a:pt x="2431346" y="168285"/>
                </a:lnTo>
                <a:cubicBezTo>
                  <a:pt x="2490977" y="127999"/>
                  <a:pt x="2562864" y="104476"/>
                  <a:pt x="2640244" y="104476"/>
                </a:cubicBezTo>
                <a:cubicBezTo>
                  <a:pt x="2846592" y="104476"/>
                  <a:pt x="3013870" y="271754"/>
                  <a:pt x="3013870" y="478102"/>
                </a:cubicBezTo>
                <a:cubicBezTo>
                  <a:pt x="3013870" y="503895"/>
                  <a:pt x="3011257" y="529078"/>
                  <a:pt x="3006279" y="553401"/>
                </a:cubicBezTo>
                <a:lnTo>
                  <a:pt x="2993425" y="594812"/>
                </a:lnTo>
                <a:lnTo>
                  <a:pt x="3048597" y="611938"/>
                </a:lnTo>
                <a:cubicBezTo>
                  <a:pt x="3182697" y="668658"/>
                  <a:pt x="3276791" y="801442"/>
                  <a:pt x="3276791" y="956203"/>
                </a:cubicBezTo>
                <a:cubicBezTo>
                  <a:pt x="3276791" y="1136758"/>
                  <a:pt x="3148719" y="1287399"/>
                  <a:pt x="2978464" y="1322238"/>
                </a:cubicBezTo>
                <a:lnTo>
                  <a:pt x="2965652" y="1323530"/>
                </a:lnTo>
                <a:lnTo>
                  <a:pt x="2984509" y="1358271"/>
                </a:lnTo>
                <a:cubicBezTo>
                  <a:pt x="3003415" y="1402971"/>
                  <a:pt x="3013870" y="1452116"/>
                  <a:pt x="3013870" y="1503703"/>
                </a:cubicBezTo>
                <a:cubicBezTo>
                  <a:pt x="3013870" y="1710051"/>
                  <a:pt x="2846592" y="1877329"/>
                  <a:pt x="2640244" y="1877329"/>
                </a:cubicBezTo>
                <a:cubicBezTo>
                  <a:pt x="2562864" y="1877329"/>
                  <a:pt x="2490977" y="1853806"/>
                  <a:pt x="2431346" y="1813520"/>
                </a:cubicBezTo>
                <a:lnTo>
                  <a:pt x="2399276" y="1787059"/>
                </a:lnTo>
                <a:lnTo>
                  <a:pt x="2368140" y="1844424"/>
                </a:lnTo>
                <a:cubicBezTo>
                  <a:pt x="2300996" y="1943809"/>
                  <a:pt x="2187291" y="2009152"/>
                  <a:pt x="2058323" y="2009152"/>
                </a:cubicBezTo>
                <a:cubicBezTo>
                  <a:pt x="1955149" y="2009152"/>
                  <a:pt x="1861743" y="1967333"/>
                  <a:pt x="1794130" y="1899720"/>
                </a:cubicBezTo>
                <a:lnTo>
                  <a:pt x="1776882" y="1878815"/>
                </a:lnTo>
                <a:lnTo>
                  <a:pt x="1751464" y="1909623"/>
                </a:lnTo>
                <a:cubicBezTo>
                  <a:pt x="1683851" y="1977236"/>
                  <a:pt x="1590444" y="2019055"/>
                  <a:pt x="1487270" y="2019055"/>
                </a:cubicBezTo>
                <a:cubicBezTo>
                  <a:pt x="1358303" y="2019055"/>
                  <a:pt x="1244597" y="1953712"/>
                  <a:pt x="1177454" y="1854327"/>
                </a:cubicBezTo>
                <a:lnTo>
                  <a:pt x="1166400" y="1833962"/>
                </a:lnTo>
                <a:lnTo>
                  <a:pt x="1114247" y="1876993"/>
                </a:lnTo>
                <a:cubicBezTo>
                  <a:pt x="1054616" y="1917279"/>
                  <a:pt x="982730" y="1940802"/>
                  <a:pt x="905349" y="1940802"/>
                </a:cubicBezTo>
                <a:cubicBezTo>
                  <a:pt x="750588" y="1940802"/>
                  <a:pt x="617804" y="1846708"/>
                  <a:pt x="561085" y="1712608"/>
                </a:cubicBezTo>
                <a:lnTo>
                  <a:pt x="549583" y="1675556"/>
                </a:lnTo>
                <a:lnTo>
                  <a:pt x="544023" y="1677282"/>
                </a:lnTo>
                <a:cubicBezTo>
                  <a:pt x="519701" y="1682259"/>
                  <a:pt x="494518" y="1684873"/>
                  <a:pt x="468724" y="1684873"/>
                </a:cubicBezTo>
                <a:cubicBezTo>
                  <a:pt x="262376" y="1684873"/>
                  <a:pt x="95098" y="1517595"/>
                  <a:pt x="95098" y="1311247"/>
                </a:cubicBezTo>
                <a:cubicBezTo>
                  <a:pt x="95098" y="1233867"/>
                  <a:pt x="118622" y="1161980"/>
                  <a:pt x="158908" y="1102349"/>
                </a:cubicBezTo>
                <a:lnTo>
                  <a:pt x="192465" y="1061678"/>
                </a:lnTo>
                <a:lnTo>
                  <a:pt x="164728" y="1046623"/>
                </a:lnTo>
                <a:cubicBezTo>
                  <a:pt x="65343" y="979479"/>
                  <a:pt x="0" y="865773"/>
                  <a:pt x="0" y="736806"/>
                </a:cubicBezTo>
                <a:cubicBezTo>
                  <a:pt x="0" y="530458"/>
                  <a:pt x="167278" y="363180"/>
                  <a:pt x="373626" y="363180"/>
                </a:cubicBezTo>
                <a:cubicBezTo>
                  <a:pt x="399420" y="363180"/>
                  <a:pt x="424603" y="365794"/>
                  <a:pt x="448925" y="370771"/>
                </a:cubicBezTo>
                <a:lnTo>
                  <a:pt x="509621" y="389612"/>
                </a:lnTo>
                <a:lnTo>
                  <a:pt x="512677" y="359297"/>
                </a:lnTo>
                <a:cubicBezTo>
                  <a:pt x="547516" y="189042"/>
                  <a:pt x="698158" y="60970"/>
                  <a:pt x="878712" y="60970"/>
                </a:cubicBezTo>
                <a:cubicBezTo>
                  <a:pt x="981886" y="60970"/>
                  <a:pt x="1075293" y="102789"/>
                  <a:pt x="1142906" y="170402"/>
                </a:cubicBezTo>
                <a:lnTo>
                  <a:pt x="1165129" y="197337"/>
                </a:lnTo>
                <a:lnTo>
                  <a:pt x="1177454" y="174631"/>
                </a:lnTo>
                <a:cubicBezTo>
                  <a:pt x="1244597" y="75246"/>
                  <a:pt x="1358303" y="9903"/>
                  <a:pt x="1487270" y="9903"/>
                </a:cubicBezTo>
                <a:cubicBezTo>
                  <a:pt x="1590444" y="9903"/>
                  <a:pt x="1683851" y="51722"/>
                  <a:pt x="1751464" y="119335"/>
                </a:cubicBezTo>
                <a:lnTo>
                  <a:pt x="1768711" y="140240"/>
                </a:lnTo>
                <a:lnTo>
                  <a:pt x="1794130" y="109432"/>
                </a:lnTo>
                <a:cubicBezTo>
                  <a:pt x="1861743" y="41819"/>
                  <a:pt x="1955149" y="0"/>
                  <a:pt x="2058323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Work hard to practise these ‘gram’ word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family spellings.</a:t>
            </a:r>
          </a:p>
        </p:txBody>
      </p:sp>
      <p:pic>
        <p:nvPicPr>
          <p:cNvPr id="2150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32"/>
          <a:stretch>
            <a:fillRect/>
          </a:stretch>
        </p:blipFill>
        <p:spPr bwMode="auto">
          <a:xfrm>
            <a:off x="738188" y="3565525"/>
            <a:ext cx="5483225" cy="285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755650" y="698500"/>
            <a:ext cx="763270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400">
                <a:latin typeface="Twinkl SemiBold" pitchFamily="2" charset="0"/>
              </a:rPr>
              <a:t>Here are your spelling words for this week. </a:t>
            </a:r>
            <a:endParaRPr lang="en-GB" altLang="en-US" sz="3600">
              <a:latin typeface="Twinkl SemiBold" pitchFamily="2" charset="0"/>
            </a:endParaRPr>
          </a:p>
        </p:txBody>
      </p:sp>
      <p:sp>
        <p:nvSpPr>
          <p:cNvPr id="19" name="TextBox 3"/>
          <p:cNvSpPr txBox="1">
            <a:spLocks noChangeArrowheads="1"/>
          </p:cNvSpPr>
          <p:nvPr/>
        </p:nvSpPr>
        <p:spPr bwMode="auto">
          <a:xfrm>
            <a:off x="6261100" y="1206500"/>
            <a:ext cx="2047875" cy="509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 smtClean="0">
                <a:latin typeface="Twinkl SemiBold" pitchFamily="2" charset="0"/>
              </a:rPr>
              <a:t>tangram</a:t>
            </a:r>
            <a:endParaRPr lang="en-GB" altLang="en-US" sz="2000" dirty="0">
              <a:latin typeface="Twinkl SemiBold" pitchFamily="2" charset="0"/>
            </a:endParaRP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telegram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hologram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diagram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grammar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grammatical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parallelogram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monogram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>
                <a:latin typeface="Twinkl SemiBold" pitchFamily="2" charset="0"/>
              </a:rPr>
              <a:t>programmer</a:t>
            </a:r>
          </a:p>
          <a:p>
            <a:pPr algn="ctr">
              <a:lnSpc>
                <a:spcPts val="3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000" dirty="0" smtClean="0">
                <a:latin typeface="Twinkl SemiBold" pitchFamily="2" charset="0"/>
              </a:rPr>
              <a:t>kilogram</a:t>
            </a:r>
            <a:endParaRPr lang="en-GB" altLang="en-US" sz="3200" dirty="0">
              <a:latin typeface="Twinkl SemiBold" pitchFamily="2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044700" y="3386138"/>
            <a:ext cx="61913" cy="619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224088" y="3205163"/>
            <a:ext cx="88900" cy="889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5014913" y="3541713"/>
            <a:ext cx="87312" cy="873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176838" y="3800475"/>
            <a:ext cx="61912" cy="6191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852988" y="3287713"/>
            <a:ext cx="98425" cy="9842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173413" y="3444875"/>
            <a:ext cx="61912" cy="6191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232275" y="3495675"/>
            <a:ext cx="61913" cy="6191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5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19" grpId="0"/>
      <p:bldP spid="21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Write your spellings in to your book, including the title: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u="sng" dirty="0">
                <a:latin typeface="Comic Sans MS" pitchFamily="66" charset="0"/>
              </a:rPr>
              <a:t/>
            </a:r>
            <a:br>
              <a:rPr lang="en-GB" sz="3200" u="sng" dirty="0">
                <a:latin typeface="Comic Sans MS" pitchFamily="66" charset="0"/>
              </a:rPr>
            </a:br>
            <a:r>
              <a:rPr lang="en-GB" sz="3200" u="sng" dirty="0" smtClean="0">
                <a:latin typeface="Comic Sans MS" pitchFamily="66" charset="0"/>
              </a:rPr>
              <a:t>Word families – ‘gram’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27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3695</TotalTime>
  <Words>381</Words>
  <Application>Microsoft Office PowerPoint</Application>
  <PresentationFormat>On-screen Show (4:3)</PresentationFormat>
  <Paragraphs>81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The kodkod or Guina  is the smallest cat in the Americas. It is even smaller than a domestic house cat. </vt:lpstr>
      <vt:lpstr>Word of the week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Write your spellings in to your book, including the title:  Word families – ‘gram’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Cute fact:  Sea otters hold each other’s paws when they sleep so they don’t drift apart.</dc:title>
  <dc:creator>Emily Gooding</dc:creator>
  <cp:lastModifiedBy>Emily Gooding</cp:lastModifiedBy>
  <cp:revision>43</cp:revision>
  <dcterms:created xsi:type="dcterms:W3CDTF">2021-01-05T19:50:37Z</dcterms:created>
  <dcterms:modified xsi:type="dcterms:W3CDTF">2021-02-10T11:41:52Z</dcterms:modified>
</cp:coreProperties>
</file>