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2" r:id="rId2"/>
    <p:sldId id="3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48B3CE-F875-8EF4-182B-A611076D9C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3BFAAC-6994-166F-87F0-ADB6267DF5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CF73E-3774-124A-7CED-687EB70CC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35FA9-6D30-4FC0-956D-F6F3E7EF39F8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D659F8-451B-D54D-1516-B34AA4355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0A1755-AD4E-1786-5D05-83C790347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6B39-D986-4676-A7DE-6FC2B65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767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024F2-8FFF-96B9-717D-ECCF46D82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A41CCA-8795-1F43-DC9D-1D9C35D364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CE1B44-DBC7-BAFB-A882-9882227A7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35FA9-6D30-4FC0-956D-F6F3E7EF39F8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77BEEA-1312-ADF4-EC42-7E9A513E9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51CA22-3026-EBD1-79C3-8FC56658A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6B39-D986-4676-A7DE-6FC2B65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641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06731-C1A2-26BC-8F1A-32370BB77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96E23E-380E-592D-3B96-A7D9F02207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DE568-0BFB-D1A1-E876-53BA23BAC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35FA9-6D30-4FC0-956D-F6F3E7EF39F8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73DC0-F04A-20AB-6549-8AA42CBDF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9086B7-D6D3-751F-7DFB-5CB48CD36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6B39-D986-4676-A7DE-6FC2B65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090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6D049-DE15-65DB-79F6-9B155583A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8219D7-59D5-6F71-BA75-86050329FD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9D58C1-30AF-3F56-5851-F0C4D6325F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26088C-5993-1FA3-7AE2-1C53DEBF6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35FA9-6D30-4FC0-956D-F6F3E7EF39F8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789F60-BA34-7F43-EA66-74A5DCA19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4E3FDA-8322-DDC5-2328-F6CFAAC0C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6B39-D986-4676-A7DE-6FC2B65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165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6DA21-4F2F-CCBC-B877-F13B7A4A51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AFD83B-B1A4-9628-A9B2-6DD06118A5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4F1EB7-3447-60D8-A6F4-5C721410F3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2AD0B6-AE9C-940F-C023-B9F322C093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CD4C39-C52D-75D8-78BD-26FBFA6A1D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EAD6AA-A0B9-52A3-59B0-27696991F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35FA9-6D30-4FC0-956D-F6F3E7EF39F8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DEF963-1149-B624-8CEE-2448F5FB7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5F9D8B-241F-FBAD-4200-3ECA507F2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6B39-D986-4676-A7DE-6FC2B65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804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321A0-2E18-7089-B858-83CA04DD9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C39A70-B3A2-4138-7446-8D8004FB5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35FA9-6D30-4FC0-956D-F6F3E7EF39F8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E2181A-39AE-A533-C4D0-EEE73CAB4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0730BF-36AE-AB80-E4A2-F58A17BC1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6B39-D986-4676-A7DE-6FC2B65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428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583DA1-FD74-1079-FE5B-3317114CD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35FA9-6D30-4FC0-956D-F6F3E7EF39F8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736293-FA6D-01BC-297D-434B30C09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D37B3B-1250-2527-4D7E-57C750ABE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6B39-D986-4676-A7DE-6FC2B65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972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01471-59AA-9FAD-D962-483D48CB3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7779C-C211-E1F3-D4DE-A693510306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A0DA7F-8FB4-109C-90DC-4CF111E8BA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9775E4-DAFD-1F0E-D83C-94ABE6AA2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35FA9-6D30-4FC0-956D-F6F3E7EF39F8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FEED2E-4D4A-F811-B4D6-537478164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3E6BD-9641-FF9F-E1F9-B11E20E12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6B39-D986-4676-A7DE-6FC2B65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397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91340-74D6-7101-0AA3-F142C48CA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32E216-91AA-FE2A-8DD8-6A7B5CC3F9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E5DFA4-B795-471E-6336-FF4EB65022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2CD7C-D8F7-3299-0B0E-2CB5E1446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35FA9-6D30-4FC0-956D-F6F3E7EF39F8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C3AB6-7C80-29E9-63D5-CE48B1085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4DC7EA-01B8-E9BA-A1D6-86D07578D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6B39-D986-4676-A7DE-6FC2B65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065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47B04-1518-BE4B-346B-C1E14B0A9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575DBC-693B-2D5F-B5D2-A7CE91F5A0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4E15D5-C9BA-083C-B112-DE91B2050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35FA9-6D30-4FC0-956D-F6F3E7EF39F8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FC5A5E-DFC7-9C5F-3AB0-125C7C9AE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CC0BA-D6F5-3759-9D73-B7B918129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6B39-D986-4676-A7DE-6FC2B65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986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8F525B-6DA1-3DAC-DF7D-B18330CD16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4B0779-1F1C-2CA5-61D4-7214BF095F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952874-EDA4-876D-527B-1BE3FFDA4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35FA9-6D30-4FC0-956D-F6F3E7EF39F8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BD2DC3-4552-9D08-C6C4-4416FD81D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32EFE9-7655-4BE6-3553-4B5EEF787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36B39-D986-4676-A7DE-6FC2B65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803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B60DF9-4E92-2863-19DC-E9FF3D30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1C0A7F-60A4-C6CB-B17A-F3A0ED9FAF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448B33-E88C-BD74-49F1-ABF7BC924E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35FA9-6D30-4FC0-956D-F6F3E7EF39F8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E8E9A-B48C-4713-8AA9-06A9F98E51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7AD15-4E0F-3F42-4F3B-75D53E5EFC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36B39-D986-4676-A7DE-6FC2B65427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202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291426" y="120403"/>
            <a:ext cx="3009303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11" name="Rounded Rectangle 10"/>
          <p:cNvSpPr/>
          <p:nvPr/>
        </p:nvSpPr>
        <p:spPr>
          <a:xfrm>
            <a:off x="1358354" y="208894"/>
            <a:ext cx="2442927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Possessive pronouns</a:t>
            </a:r>
          </a:p>
        </p:txBody>
      </p:sp>
      <p:sp>
        <p:nvSpPr>
          <p:cNvPr id="12" name="Oval 11"/>
          <p:cNvSpPr/>
          <p:nvPr/>
        </p:nvSpPr>
        <p:spPr>
          <a:xfrm>
            <a:off x="3647015" y="156230"/>
            <a:ext cx="589005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21776" y="610489"/>
            <a:ext cx="29789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Complete each sentence with a possessive pronoun: 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my brother’s hat.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The coat belongs to her. It is _______.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me.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Emily’s.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Simon.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us.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my sisters’ room. It is _____. 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your gift.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Hayley and Sue. It is _______.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my brothers. It is _______.</a:t>
            </a:r>
          </a:p>
          <a:p>
            <a:pPr marL="278606" indent="-278606">
              <a:buAutoNum type="arabicParenR"/>
            </a:pPr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FontTx/>
              <a:buAutoNum type="arabicParenR"/>
            </a:pPr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FontTx/>
              <a:buAutoNum type="arabicParenR"/>
            </a:pPr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endParaRPr lang="en-GB" sz="1100" dirty="0">
              <a:latin typeface="Gill Sans MT" panose="020B0502020104020203" pitchFamily="34" charset="77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7F4033F-D95E-794C-849E-E644D94DE4F9}"/>
              </a:ext>
            </a:extLst>
          </p:cNvPr>
          <p:cNvSpPr/>
          <p:nvPr/>
        </p:nvSpPr>
        <p:spPr>
          <a:xfrm>
            <a:off x="4567099" y="120403"/>
            <a:ext cx="3009303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E92D84A-903F-ED4F-8C93-E8021C6E44A8}"/>
              </a:ext>
            </a:extLst>
          </p:cNvPr>
          <p:cNvSpPr txBox="1"/>
          <p:nvPr/>
        </p:nvSpPr>
        <p:spPr>
          <a:xfrm>
            <a:off x="4597449" y="610489"/>
            <a:ext cx="297895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Complete each sentence with a possessive pronoun: 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my brother’s hat.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The coat belongs to her. It is _______.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me.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Emily’s.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Simon.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us.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my sisters’ room. It is _____. 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your gift.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Hayley and Sue. It is _______.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my brothers. It is _______.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63C1288-4ECB-594F-A394-15B7B9851144}"/>
              </a:ext>
            </a:extLst>
          </p:cNvPr>
          <p:cNvSpPr/>
          <p:nvPr/>
        </p:nvSpPr>
        <p:spPr>
          <a:xfrm>
            <a:off x="7848997" y="120402"/>
            <a:ext cx="3009303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D8ED843-3579-554E-ACAD-EA693AC1C803}"/>
              </a:ext>
            </a:extLst>
          </p:cNvPr>
          <p:cNvSpPr txBox="1"/>
          <p:nvPr/>
        </p:nvSpPr>
        <p:spPr>
          <a:xfrm>
            <a:off x="7879347" y="610488"/>
            <a:ext cx="297895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Complete each sentence with a possessive pronoun: 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my brother’s hat.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The coat belongs to her. It is _______.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me.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Emily’s.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Simon.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us.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my sisters’ room. It is _____. 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your gift.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Hayley and Sue. It is _______.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my brothers. It is _______.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C72EE481-7E45-3A46-BE03-6CAC9418D02A}"/>
              </a:ext>
            </a:extLst>
          </p:cNvPr>
          <p:cNvSpPr/>
          <p:nvPr/>
        </p:nvSpPr>
        <p:spPr>
          <a:xfrm>
            <a:off x="1291426" y="3481366"/>
            <a:ext cx="3009303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A97DFBD-447A-0241-AC74-A0A45BB7587F}"/>
              </a:ext>
            </a:extLst>
          </p:cNvPr>
          <p:cNvSpPr txBox="1"/>
          <p:nvPr/>
        </p:nvSpPr>
        <p:spPr>
          <a:xfrm>
            <a:off x="1321776" y="3971452"/>
            <a:ext cx="297895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Complete each sentence with a possessive pronoun: 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my brother’s hat.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The coat belongs to her. It is _______.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me.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Emily’s.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Simon.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us.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my sisters’ room. It is _____. 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your gift.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Hayley and Sue. It is _______.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my brothers. It is _______.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1B3D460-A6CF-BB4A-8098-E0E3EC4FC228}"/>
              </a:ext>
            </a:extLst>
          </p:cNvPr>
          <p:cNvSpPr/>
          <p:nvPr/>
        </p:nvSpPr>
        <p:spPr>
          <a:xfrm>
            <a:off x="4567099" y="3481366"/>
            <a:ext cx="3009303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C090344-7B19-9448-93A6-10F6F49D5F6F}"/>
              </a:ext>
            </a:extLst>
          </p:cNvPr>
          <p:cNvSpPr txBox="1"/>
          <p:nvPr/>
        </p:nvSpPr>
        <p:spPr>
          <a:xfrm>
            <a:off x="4597449" y="3971452"/>
            <a:ext cx="297895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Complete each sentence with a possessive pronoun: 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my brother’s hat.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The coat belongs to her. It is _______.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me.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Emily’s.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Simon.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us.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my sisters’ room. It is _____. 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your gift.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Hayley and Sue. It is _______.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my brothers. It is _______.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970E7AE0-222B-AA42-9BC0-D88E522FB18D}"/>
              </a:ext>
            </a:extLst>
          </p:cNvPr>
          <p:cNvSpPr/>
          <p:nvPr/>
        </p:nvSpPr>
        <p:spPr>
          <a:xfrm>
            <a:off x="7848997" y="3481365"/>
            <a:ext cx="3009303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893F4E1-8FFC-B749-AEDE-6D59C398D363}"/>
              </a:ext>
            </a:extLst>
          </p:cNvPr>
          <p:cNvSpPr txBox="1"/>
          <p:nvPr/>
        </p:nvSpPr>
        <p:spPr>
          <a:xfrm>
            <a:off x="7879347" y="3971451"/>
            <a:ext cx="297895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Complete each sentence with a possessive pronoun: 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my brother’s hat.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The coat belongs to her. It is _______.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me.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Emily’s.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Simon.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us. It is 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my sisters’ room. It is _____. 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your gift. It is 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Hayley and Sue. It is _______.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my brothers. It is _______.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4636030" y="206996"/>
            <a:ext cx="2442927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Possessive pronouns</a:t>
            </a:r>
          </a:p>
        </p:txBody>
      </p:sp>
      <p:sp>
        <p:nvSpPr>
          <p:cNvPr id="33" name="Oval 32"/>
          <p:cNvSpPr/>
          <p:nvPr/>
        </p:nvSpPr>
        <p:spPr>
          <a:xfrm>
            <a:off x="6924691" y="154332"/>
            <a:ext cx="589005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7915925" y="216469"/>
            <a:ext cx="2442927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Possessive pronouns</a:t>
            </a:r>
          </a:p>
        </p:txBody>
      </p:sp>
      <p:sp>
        <p:nvSpPr>
          <p:cNvPr id="35" name="Oval 34"/>
          <p:cNvSpPr/>
          <p:nvPr/>
        </p:nvSpPr>
        <p:spPr>
          <a:xfrm>
            <a:off x="10204586" y="163805"/>
            <a:ext cx="589005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1358354" y="3601358"/>
            <a:ext cx="2442927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Possessive pronouns</a:t>
            </a:r>
          </a:p>
        </p:txBody>
      </p:sp>
      <p:sp>
        <p:nvSpPr>
          <p:cNvPr id="43" name="Oval 42"/>
          <p:cNvSpPr/>
          <p:nvPr/>
        </p:nvSpPr>
        <p:spPr>
          <a:xfrm>
            <a:off x="3647015" y="3548694"/>
            <a:ext cx="589005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69" name="Rounded Rectangle 68"/>
          <p:cNvSpPr/>
          <p:nvPr/>
        </p:nvSpPr>
        <p:spPr>
          <a:xfrm>
            <a:off x="4636030" y="3599460"/>
            <a:ext cx="2442927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Possessive pronouns</a:t>
            </a:r>
          </a:p>
        </p:txBody>
      </p:sp>
      <p:sp>
        <p:nvSpPr>
          <p:cNvPr id="70" name="Oval 69"/>
          <p:cNvSpPr/>
          <p:nvPr/>
        </p:nvSpPr>
        <p:spPr>
          <a:xfrm>
            <a:off x="6924691" y="3546796"/>
            <a:ext cx="589005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7915925" y="3608933"/>
            <a:ext cx="2442927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Possessive pronouns</a:t>
            </a:r>
          </a:p>
        </p:txBody>
      </p:sp>
      <p:sp>
        <p:nvSpPr>
          <p:cNvPr id="72" name="Oval 71"/>
          <p:cNvSpPr/>
          <p:nvPr/>
        </p:nvSpPr>
        <p:spPr>
          <a:xfrm>
            <a:off x="10204586" y="3556269"/>
            <a:ext cx="589005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910" y="2734962"/>
            <a:ext cx="384944" cy="55318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9956" y="2733802"/>
            <a:ext cx="384944" cy="55318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808" y="2743872"/>
            <a:ext cx="384944" cy="55318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143" y="6095925"/>
            <a:ext cx="384944" cy="55318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7189" y="6094765"/>
            <a:ext cx="384944" cy="55318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041" y="6104835"/>
            <a:ext cx="384944" cy="55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855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291426" y="120403"/>
            <a:ext cx="3009303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11" name="Rounded Rectangle 10"/>
          <p:cNvSpPr/>
          <p:nvPr/>
        </p:nvSpPr>
        <p:spPr>
          <a:xfrm>
            <a:off x="1358354" y="208894"/>
            <a:ext cx="2442927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Possessive pronouns</a:t>
            </a:r>
          </a:p>
        </p:txBody>
      </p:sp>
      <p:sp>
        <p:nvSpPr>
          <p:cNvPr id="12" name="Oval 11"/>
          <p:cNvSpPr/>
          <p:nvPr/>
        </p:nvSpPr>
        <p:spPr>
          <a:xfrm>
            <a:off x="3647015" y="156230"/>
            <a:ext cx="589005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321776" y="610489"/>
            <a:ext cx="2978952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Gill Sans MT" panose="020B0502020104020203" pitchFamily="34" charset="77"/>
              </a:rPr>
              <a:t>Complete each sentence with a possessive pronoun: </a:t>
            </a:r>
          </a:p>
          <a:p>
            <a:endParaRPr lang="en-GB" sz="105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The book belongs to me. It is mine.</a:t>
            </a: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That belongs to you. It is yours.</a:t>
            </a: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This belongs to my sister. It is hers.</a:t>
            </a: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The coat is my dad’s. It is his.</a:t>
            </a: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This belongs to my family. It is ours.</a:t>
            </a: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That ball belongs to those boys. It is theirs.</a:t>
            </a: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That bow belongs to that girl. It is hers.</a:t>
            </a: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That cat belongs to that family. It is theirs.</a:t>
            </a: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This bag belongs to you. It is yours.</a:t>
            </a: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This tape belongs to me. It is mine.</a:t>
            </a:r>
          </a:p>
          <a:p>
            <a:pPr marL="278606" indent="-278606">
              <a:buAutoNum type="arabicParenR"/>
            </a:pPr>
            <a:endParaRPr lang="en-GB" sz="1050" dirty="0">
              <a:latin typeface="Gill Sans MT" panose="020B0502020104020203" pitchFamily="34" charset="7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910" y="2734962"/>
            <a:ext cx="384944" cy="55318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8103086" y="4068870"/>
            <a:ext cx="992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Gill Sans MT" panose="020B0502020104020203"/>
              </a:rPr>
              <a:t>Answers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7F4033F-D95E-794C-849E-E644D94DE4F9}"/>
              </a:ext>
            </a:extLst>
          </p:cNvPr>
          <p:cNvSpPr/>
          <p:nvPr/>
        </p:nvSpPr>
        <p:spPr>
          <a:xfrm>
            <a:off x="4567099" y="120403"/>
            <a:ext cx="3009303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E92D84A-903F-ED4F-8C93-E8021C6E44A8}"/>
              </a:ext>
            </a:extLst>
          </p:cNvPr>
          <p:cNvSpPr txBox="1"/>
          <p:nvPr/>
        </p:nvSpPr>
        <p:spPr>
          <a:xfrm>
            <a:off x="4597449" y="610488"/>
            <a:ext cx="2978952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latin typeface="Gill Sans MT" panose="020B0502020104020203" pitchFamily="34" charset="77"/>
              </a:rPr>
              <a:t>Complete each sentence with a possessive pronoun: </a:t>
            </a:r>
          </a:p>
          <a:p>
            <a:endParaRPr lang="en-GB" sz="105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That hat belongs the girl. It is hers.</a:t>
            </a: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The house belongs to them. It is theirs.</a:t>
            </a:r>
          </a:p>
          <a:p>
            <a:pPr marL="278606" indent="-278606"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The cow belongs to him. It is his.</a:t>
            </a:r>
          </a:p>
          <a:p>
            <a:pPr marL="278606" indent="-278606">
              <a:buFontTx/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This books belongs to you. It is yours.</a:t>
            </a:r>
          </a:p>
          <a:p>
            <a:pPr marL="278606" indent="-278606">
              <a:buFontTx/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That is my belongs to my brother. It is his.</a:t>
            </a:r>
          </a:p>
          <a:p>
            <a:pPr marL="278606" indent="-278606">
              <a:buFontTx/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That cake belongs to me. It is mine.</a:t>
            </a:r>
          </a:p>
          <a:p>
            <a:pPr marL="278606" indent="-278606">
              <a:buFontTx/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That belongs to the teachers. It is theirs.</a:t>
            </a:r>
          </a:p>
          <a:p>
            <a:pPr marL="278606" indent="-278606">
              <a:buFontTx/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That belongs to you. It is yours.</a:t>
            </a:r>
          </a:p>
          <a:p>
            <a:pPr marL="278606" indent="-278606">
              <a:buFontTx/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This belongs to me. It is mine.</a:t>
            </a:r>
          </a:p>
          <a:p>
            <a:pPr marL="278606" indent="-278606">
              <a:buFontTx/>
              <a:buAutoNum type="arabicParenR"/>
            </a:pPr>
            <a:r>
              <a:rPr lang="en-GB" sz="1050" dirty="0">
                <a:latin typeface="Gill Sans MT" panose="020B0502020104020203" pitchFamily="34" charset="77"/>
              </a:rPr>
              <a:t> It belongs to us. It is ours.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4636030" y="206996"/>
            <a:ext cx="2442927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Possessive pronouns</a:t>
            </a:r>
          </a:p>
        </p:txBody>
      </p:sp>
      <p:sp>
        <p:nvSpPr>
          <p:cNvPr id="51" name="Oval 50"/>
          <p:cNvSpPr/>
          <p:nvPr/>
        </p:nvSpPr>
        <p:spPr>
          <a:xfrm>
            <a:off x="6924691" y="154332"/>
            <a:ext cx="589005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2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808" y="2743872"/>
            <a:ext cx="384944" cy="553180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B63C1288-4ECB-594F-A394-15B7B9851144}"/>
              </a:ext>
            </a:extLst>
          </p:cNvPr>
          <p:cNvSpPr/>
          <p:nvPr/>
        </p:nvSpPr>
        <p:spPr>
          <a:xfrm>
            <a:off x="7848997" y="120402"/>
            <a:ext cx="3009303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D8ED843-3579-554E-ACAD-EA693AC1C803}"/>
              </a:ext>
            </a:extLst>
          </p:cNvPr>
          <p:cNvSpPr txBox="1"/>
          <p:nvPr/>
        </p:nvSpPr>
        <p:spPr>
          <a:xfrm>
            <a:off x="7879347" y="610488"/>
            <a:ext cx="2978952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Complete each sentence with a possessive pronoun: 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The laptop belongs to me. It is mine.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The car belongs to Gail. It is hers.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hat is Mark’s. It is his.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us. It is ours.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Hannah and Lou. It is theirs.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you. It is yours.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The bag belongs to me. It is mine.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my mum’s. It is hers.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my parents. It is theirs.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her. It is hers.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7915925" y="216469"/>
            <a:ext cx="2442927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Possessive pronouns</a:t>
            </a:r>
          </a:p>
        </p:txBody>
      </p:sp>
      <p:sp>
        <p:nvSpPr>
          <p:cNvPr id="60" name="Oval 59"/>
          <p:cNvSpPr/>
          <p:nvPr/>
        </p:nvSpPr>
        <p:spPr>
          <a:xfrm>
            <a:off x="10204586" y="163805"/>
            <a:ext cx="589005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9956" y="2733802"/>
            <a:ext cx="384944" cy="553180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C72EE481-7E45-3A46-BE03-6CAC9418D02A}"/>
              </a:ext>
            </a:extLst>
          </p:cNvPr>
          <p:cNvSpPr/>
          <p:nvPr/>
        </p:nvSpPr>
        <p:spPr>
          <a:xfrm>
            <a:off x="1291426" y="3481366"/>
            <a:ext cx="3009303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4A97DFBD-447A-0241-AC74-A0A45BB7587F}"/>
              </a:ext>
            </a:extLst>
          </p:cNvPr>
          <p:cNvSpPr txBox="1"/>
          <p:nvPr/>
        </p:nvSpPr>
        <p:spPr>
          <a:xfrm>
            <a:off x="1321776" y="3971452"/>
            <a:ext cx="297895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Complete each sentence with a possessive pronoun: 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my sisters. It is hers.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us. It is ours.</a:t>
            </a:r>
          </a:p>
          <a:p>
            <a:pPr marL="278606" indent="-278606">
              <a:buFontTx/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The house belongs to my parents. It is theirs.</a:t>
            </a:r>
          </a:p>
          <a:p>
            <a:pPr marL="278606" indent="-278606">
              <a:buFontTx/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Justin’s. It is his.</a:t>
            </a:r>
          </a:p>
          <a:p>
            <a:pPr marL="278606" indent="-278606">
              <a:buFontTx/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you. It is yours.</a:t>
            </a:r>
          </a:p>
          <a:p>
            <a:pPr marL="278606" indent="-278606">
              <a:buFontTx/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Tommy’s. It is his.</a:t>
            </a:r>
          </a:p>
          <a:p>
            <a:pPr marL="278606" indent="-278606">
              <a:buFontTx/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the team. It is theirs.</a:t>
            </a:r>
          </a:p>
          <a:p>
            <a:pPr marL="278606" indent="-278606">
              <a:buFontTx/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my mum. It is hers.</a:t>
            </a:r>
          </a:p>
          <a:p>
            <a:pPr marL="278606" indent="-278606">
              <a:buFontTx/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The pear is Sue’s. It is hers.</a:t>
            </a:r>
          </a:p>
          <a:p>
            <a:pPr marL="278606" indent="-278606">
              <a:buFontTx/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them. It is theirs.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1358354" y="3601358"/>
            <a:ext cx="2442927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Possessive pronouns</a:t>
            </a:r>
          </a:p>
        </p:txBody>
      </p:sp>
      <p:sp>
        <p:nvSpPr>
          <p:cNvPr id="68" name="Oval 67"/>
          <p:cNvSpPr/>
          <p:nvPr/>
        </p:nvSpPr>
        <p:spPr>
          <a:xfrm>
            <a:off x="3647015" y="3548694"/>
            <a:ext cx="589005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143" y="6095925"/>
            <a:ext cx="384944" cy="553180"/>
          </a:xfrm>
          <a:prstGeom prst="rect">
            <a:avLst/>
          </a:prstGeom>
        </p:spPr>
      </p:pic>
      <p:sp>
        <p:nvSpPr>
          <p:cNvPr id="74" name="Rectangle 73">
            <a:extLst>
              <a:ext uri="{FF2B5EF4-FFF2-40B4-BE49-F238E27FC236}">
                <a16:creationId xmlns:a16="http://schemas.microsoft.com/office/drawing/2014/main" id="{A1B3D460-A6CF-BB4A-8098-E0E3EC4FC228}"/>
              </a:ext>
            </a:extLst>
          </p:cNvPr>
          <p:cNvSpPr/>
          <p:nvPr/>
        </p:nvSpPr>
        <p:spPr>
          <a:xfrm>
            <a:off x="4567099" y="3481366"/>
            <a:ext cx="3009303" cy="31677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63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4C090344-7B19-9448-93A6-10F6F49D5F6F}"/>
              </a:ext>
            </a:extLst>
          </p:cNvPr>
          <p:cNvSpPr txBox="1"/>
          <p:nvPr/>
        </p:nvSpPr>
        <p:spPr>
          <a:xfrm>
            <a:off x="4597449" y="3971452"/>
            <a:ext cx="2978952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Gill Sans MT" panose="020B0502020104020203" pitchFamily="34" charset="77"/>
              </a:rPr>
              <a:t>Complete each sentence with a possessive pronoun: </a:t>
            </a:r>
          </a:p>
          <a:p>
            <a:endParaRPr lang="en-GB" sz="1100" dirty="0">
              <a:latin typeface="Gill Sans MT" panose="020B0502020104020203" pitchFamily="34" charset="77"/>
            </a:endParaRP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my brother’s hat. It is his.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The coat belongs to her. It is hers.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me. It is mine.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Emily’s. It is hers.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Simon. It is his.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belongs to us. It is ours.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is my sisters’ room. It is theirs.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This is your gift. It is yours.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Hayley and Sue. It is theirs.</a:t>
            </a:r>
          </a:p>
          <a:p>
            <a:pPr marL="278606" indent="-278606">
              <a:buAutoNum type="arabicParenR"/>
            </a:pPr>
            <a:r>
              <a:rPr lang="en-GB" sz="1100" dirty="0">
                <a:latin typeface="Gill Sans MT" panose="020B0502020104020203" pitchFamily="34" charset="77"/>
              </a:rPr>
              <a:t>That belongs to my brothers. It is theirs.</a:t>
            </a:r>
          </a:p>
        </p:txBody>
      </p:sp>
      <p:sp>
        <p:nvSpPr>
          <p:cNvPr id="76" name="Rounded Rectangle 75"/>
          <p:cNvSpPr/>
          <p:nvPr/>
        </p:nvSpPr>
        <p:spPr>
          <a:xfrm>
            <a:off x="4636030" y="3599460"/>
            <a:ext cx="2442927" cy="401595"/>
          </a:xfrm>
          <a:prstGeom prst="roundRect">
            <a:avLst/>
          </a:prstGeom>
          <a:solidFill>
            <a:srgbClr val="FFE4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63" dirty="0">
                <a:solidFill>
                  <a:schemeClr val="tx1"/>
                </a:solidFill>
                <a:latin typeface="Gill Sans MT" panose="020B0502020104020203" pitchFamily="34" charset="77"/>
              </a:rPr>
              <a:t>Possessive pronouns</a:t>
            </a:r>
          </a:p>
        </p:txBody>
      </p:sp>
      <p:sp>
        <p:nvSpPr>
          <p:cNvPr id="77" name="Oval 76"/>
          <p:cNvSpPr/>
          <p:nvPr/>
        </p:nvSpPr>
        <p:spPr>
          <a:xfrm>
            <a:off x="6924691" y="3546796"/>
            <a:ext cx="589005" cy="522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63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041" y="6104835"/>
            <a:ext cx="384944" cy="553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011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1125</Words>
  <Application>Microsoft Office PowerPoint</Application>
  <PresentationFormat>Widescreen</PresentationFormat>
  <Paragraphs>159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Evans</dc:creator>
  <cp:lastModifiedBy>Clare Evans</cp:lastModifiedBy>
  <cp:revision>1</cp:revision>
  <dcterms:created xsi:type="dcterms:W3CDTF">2024-04-15T12:07:57Z</dcterms:created>
  <dcterms:modified xsi:type="dcterms:W3CDTF">2024-04-15T12:08:12Z</dcterms:modified>
</cp:coreProperties>
</file>