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notesMasterIdLst>
    <p:notesMasterId r:id="rId13"/>
  </p:notesMasterIdLst>
  <p:handoutMasterIdLst>
    <p:handoutMasterId r:id="rId14"/>
  </p:handoutMasterIdLst>
  <p:sldIdLst>
    <p:sldId id="275" r:id="rId2"/>
    <p:sldId id="276" r:id="rId3"/>
    <p:sldId id="278" r:id="rId4"/>
    <p:sldId id="279" r:id="rId5"/>
    <p:sldId id="289" r:id="rId6"/>
    <p:sldId id="290" r:id="rId7"/>
    <p:sldId id="282" r:id="rId8"/>
    <p:sldId id="284" r:id="rId9"/>
    <p:sldId id="288" r:id="rId10"/>
    <p:sldId id="277" r:id="rId11"/>
    <p:sldId id="286" r:id="rId12"/>
  </p:sldIdLst>
  <p:sldSz cx="9144000" cy="6858000" type="screen4x3"/>
  <p:notesSz cx="6858000" cy="9144000"/>
  <p:embeddedFontLst>
    <p:embeddedFont>
      <p:font typeface="Tuffy-TTF" panose="020B0603060100000000" pitchFamily="34" charset="0"/>
      <p:regular r:id="rId15"/>
      <p:bold r:id="rId16"/>
      <p:italic r:id="rId17"/>
      <p:boldItalic r:id="rId18"/>
    </p:embeddedFont>
    <p:embeddedFont>
      <p:font typeface="Tuffy" panose="020B0603060100000000" pitchFamily="34" charset="0"/>
      <p:regular r:id="rId19"/>
      <p:bold r:id="rId20"/>
      <p:italic r:id="rId21"/>
      <p:boldItalic r:id="rId22"/>
    </p:embeddedFont>
    <p:embeddedFont>
      <p:font typeface="Cambria Math" panose="02040503050406030204" pitchFamily="18" charset="0"/>
      <p:regular r:id="rId23"/>
    </p:embeddedFont>
    <p:embeddedFont>
      <p:font typeface="Calibri" panose="020F0502020204030204" pitchFamily="34" charset="0"/>
      <p:regular r:id="rId24"/>
      <p:bold r:id="rId25"/>
      <p:italic r:id="rId26"/>
      <p:boldItalic r:id="rId27"/>
    </p:embeddedFont>
    <p:embeddedFont>
      <p:font typeface="Twinkl" pitchFamily="2" charset="0"/>
      <p:regular r:id="rId28"/>
      <p:bold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EB2E5"/>
    <a:srgbClr val="87BD31"/>
    <a:srgbClr val="007AC3"/>
    <a:srgbClr val="0079C3"/>
    <a:srgbClr val="FFE76D"/>
    <a:srgbClr val="072F54"/>
    <a:srgbClr val="003464"/>
    <a:srgbClr val="004382"/>
    <a:srgbClr val="00529C"/>
    <a:srgbClr val="92D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5" autoAdjust="0"/>
    <p:restoredTop sz="94660"/>
  </p:normalViewPr>
  <p:slideViewPr>
    <p:cSldViewPr snapToGrid="0" showGuides="1">
      <p:cViewPr varScale="1">
        <p:scale>
          <a:sx n="115" d="100"/>
          <a:sy n="115" d="100"/>
        </p:scale>
        <p:origin x="1314" y="114"/>
      </p:cViewPr>
      <p:guideLst>
        <p:guide orient="horz" pos="2160"/>
        <p:guide pos="2880"/>
        <p:guide pos="340"/>
        <p:guide orient="horz" pos="3952"/>
        <p:guide pos="5420"/>
        <p:guide orient="horz" pos="332"/>
        <p:guide pos="476"/>
        <p:guide orient="horz" pos="472"/>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font" Target="fonts/font12.fntdata"/><Relationship Id="rId3" Type="http://schemas.openxmlformats.org/officeDocument/2006/relationships/slide" Target="slides/slide2.xml"/><Relationship Id="rId21" Type="http://schemas.openxmlformats.org/officeDocument/2006/relationships/font" Target="fonts/font7.fntdata"/><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font" Target="fonts/font11.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29"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font" Target="fonts/font14.fntdata"/><Relationship Id="rId10" Type="http://schemas.openxmlformats.org/officeDocument/2006/relationships/slide" Target="slides/slide9.xml"/><Relationship Id="rId19" Type="http://schemas.openxmlformats.org/officeDocument/2006/relationships/font" Target="fonts/font5.fntdata"/><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font" Target="fonts/font13.fntdata"/><Relationship Id="rId30" Type="http://schemas.openxmlformats.org/officeDocument/2006/relationships/presProps" Target="pres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2.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13.xlsx"/><Relationship Id="rId2" Type="http://schemas.microsoft.com/office/2011/relationships/chartColorStyle" Target="colors13.xml"/><Relationship Id="rId1" Type="http://schemas.microsoft.com/office/2011/relationships/chartStyle" Target="style13.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spPr>
            <a:ln w="6350">
              <a:solidFill>
                <a:schemeClr val="tx1"/>
              </a:solidFill>
            </a:ln>
          </c:spPr>
          <c:dPt>
            <c:idx val="0"/>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1-6A82-47EC-A453-C9478E760151}"/>
              </c:ext>
            </c:extLst>
          </c:dPt>
          <c:dPt>
            <c:idx val="1"/>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2-6A82-47EC-A453-C9478E760151}"/>
              </c:ext>
            </c:extLst>
          </c:dPt>
          <c:dPt>
            <c:idx val="2"/>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3-6A82-47EC-A453-C9478E760151}"/>
              </c:ext>
            </c:extLst>
          </c:dPt>
          <c:dPt>
            <c:idx val="3"/>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4-6A82-47EC-A453-C9478E760151}"/>
              </c:ext>
            </c:extLst>
          </c:dPt>
          <c:dPt>
            <c:idx val="4"/>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5-6A82-47EC-A453-C9478E760151}"/>
              </c:ext>
            </c:extLst>
          </c:dPt>
          <c:dPt>
            <c:idx val="5"/>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B-6C83-449E-8EFF-EF5527483305}"/>
              </c:ext>
            </c:extLst>
          </c:dPt>
          <c:dPt>
            <c:idx val="6"/>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D-6C83-449E-8EFF-EF5527483305}"/>
              </c:ext>
            </c:extLst>
          </c:dPt>
          <c:dPt>
            <c:idx val="7"/>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F-6C83-449E-8EFF-EF5527483305}"/>
              </c:ext>
            </c:extLst>
          </c:dPt>
          <c:dPt>
            <c:idx val="8"/>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11-6C83-449E-8EFF-EF5527483305}"/>
              </c:ext>
            </c:extLst>
          </c:dPt>
          <c:cat>
            <c:strRef>
              <c:f>Sheet1!$A$2:$A$10</c:f>
              <c:strCache>
                <c:ptCount val="4"/>
                <c:pt idx="0">
                  <c:v>1st Qtr</c:v>
                </c:pt>
                <c:pt idx="1">
                  <c:v>2nd Qtr</c:v>
                </c:pt>
                <c:pt idx="2">
                  <c:v>3rd Qtr</c:v>
                </c:pt>
                <c:pt idx="3">
                  <c:v>4th Qtr</c:v>
                </c:pt>
              </c:strCache>
            </c:strRef>
          </c:cat>
          <c:val>
            <c:numRef>
              <c:f>Sheet1!$B$2:$B$10</c:f>
              <c:numCache>
                <c:formatCode>General</c:formatCode>
                <c:ptCount val="9"/>
                <c:pt idx="0">
                  <c:v>1</c:v>
                </c:pt>
                <c:pt idx="1">
                  <c:v>1</c:v>
                </c:pt>
                <c:pt idx="2">
                  <c:v>1</c:v>
                </c:pt>
                <c:pt idx="3">
                  <c:v>1</c:v>
                </c:pt>
                <c:pt idx="4">
                  <c:v>1</c:v>
                </c:pt>
                <c:pt idx="5">
                  <c:v>1</c:v>
                </c:pt>
                <c:pt idx="6">
                  <c:v>1</c:v>
                </c:pt>
                <c:pt idx="7">
                  <c:v>1</c:v>
                </c:pt>
                <c:pt idx="8">
                  <c:v>1</c:v>
                </c:pt>
              </c:numCache>
            </c:numRef>
          </c:val>
          <c:extLst xmlns:c16r2="http://schemas.microsoft.com/office/drawing/2015/06/chart">
            <c:ext xmlns:c16="http://schemas.microsoft.com/office/drawing/2014/chart" uri="{C3380CC4-5D6E-409C-BE32-E72D297353CC}">
              <c16:uniqueId val="{00000000-6A82-47EC-A453-C9478E76015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spPr>
            <a:ln w="6350">
              <a:solidFill>
                <a:schemeClr val="tx1"/>
              </a:solidFill>
            </a:ln>
          </c:spPr>
          <c:dPt>
            <c:idx val="0"/>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1-DD54-441C-AD7F-0C671BB60CFC}"/>
              </c:ext>
            </c:extLst>
          </c:dPt>
          <c:dPt>
            <c:idx val="1"/>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3-DD54-441C-AD7F-0C671BB60CFC}"/>
              </c:ext>
            </c:extLst>
          </c:dPt>
          <c:dPt>
            <c:idx val="2"/>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5-DD54-441C-AD7F-0C671BB60CFC}"/>
              </c:ext>
            </c:extLst>
          </c:dPt>
          <c:dPt>
            <c:idx val="3"/>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7-DD54-441C-AD7F-0C671BB60CFC}"/>
              </c:ext>
            </c:extLst>
          </c:dPt>
          <c:dPt>
            <c:idx val="4"/>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9-DD54-441C-AD7F-0C671BB60CFC}"/>
              </c:ext>
            </c:extLst>
          </c:dPt>
          <c:dPt>
            <c:idx val="5"/>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B-DD54-441C-AD7F-0C671BB60CFC}"/>
              </c:ext>
            </c:extLst>
          </c:dPt>
          <c:dPt>
            <c:idx val="6"/>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D-DD54-441C-AD7F-0C671BB60CFC}"/>
              </c:ext>
            </c:extLst>
          </c:dPt>
          <c:dPt>
            <c:idx val="7"/>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F-DD54-441C-AD7F-0C671BB60CFC}"/>
              </c:ext>
            </c:extLst>
          </c:dPt>
          <c:dPt>
            <c:idx val="8"/>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11-DD54-441C-AD7F-0C671BB60CFC}"/>
              </c:ext>
            </c:extLst>
          </c:dPt>
          <c:cat>
            <c:strRef>
              <c:f>Sheet1!$A$2:$A$10</c:f>
              <c:strCache>
                <c:ptCount val="4"/>
                <c:pt idx="0">
                  <c:v>1st Qtr</c:v>
                </c:pt>
                <c:pt idx="1">
                  <c:v>2nd Qtr</c:v>
                </c:pt>
                <c:pt idx="2">
                  <c:v>3rd Qtr</c:v>
                </c:pt>
                <c:pt idx="3">
                  <c:v>4th Qtr</c:v>
                </c:pt>
              </c:strCache>
            </c:strRef>
          </c:cat>
          <c:val>
            <c:numRef>
              <c:f>Sheet1!$B$2:$B$10</c:f>
              <c:numCache>
                <c:formatCode>General</c:formatCode>
                <c:ptCount val="9"/>
                <c:pt idx="0">
                  <c:v>1</c:v>
                </c:pt>
                <c:pt idx="1">
                  <c:v>1</c:v>
                </c:pt>
                <c:pt idx="2">
                  <c:v>1</c:v>
                </c:pt>
                <c:pt idx="3">
                  <c:v>1</c:v>
                </c:pt>
                <c:pt idx="4">
                  <c:v>1</c:v>
                </c:pt>
                <c:pt idx="5">
                  <c:v>1</c:v>
                </c:pt>
                <c:pt idx="6">
                  <c:v>1</c:v>
                </c:pt>
                <c:pt idx="7">
                  <c:v>1</c:v>
                </c:pt>
                <c:pt idx="8">
                  <c:v>1</c:v>
                </c:pt>
              </c:numCache>
            </c:numRef>
          </c:val>
          <c:extLst xmlns:c16r2="http://schemas.microsoft.com/office/drawing/2015/06/chart">
            <c:ext xmlns:c16="http://schemas.microsoft.com/office/drawing/2014/chart" uri="{C3380CC4-5D6E-409C-BE32-E72D297353CC}">
              <c16:uniqueId val="{00000012-DD54-441C-AD7F-0C671BB60CFC}"/>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spPr>
            <a:ln w="6350">
              <a:solidFill>
                <a:schemeClr val="tx1"/>
              </a:solidFill>
            </a:ln>
          </c:spPr>
          <c:dPt>
            <c:idx val="0"/>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1-4E21-45FF-951D-8332E5B3FDD0}"/>
              </c:ext>
            </c:extLst>
          </c:dPt>
          <c:dPt>
            <c:idx val="1"/>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3-4E21-45FF-951D-8332E5B3FDD0}"/>
              </c:ext>
            </c:extLst>
          </c:dPt>
          <c:dPt>
            <c:idx val="2"/>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5-4E21-45FF-951D-8332E5B3FDD0}"/>
              </c:ext>
            </c:extLst>
          </c:dPt>
          <c:dPt>
            <c:idx val="3"/>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7-4E21-45FF-951D-8332E5B3FDD0}"/>
              </c:ext>
            </c:extLst>
          </c:dPt>
          <c:dPt>
            <c:idx val="4"/>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9-4E21-45FF-951D-8332E5B3FDD0}"/>
              </c:ext>
            </c:extLst>
          </c:dPt>
          <c:dPt>
            <c:idx val="5"/>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B-4E21-45FF-951D-8332E5B3FDD0}"/>
              </c:ext>
            </c:extLst>
          </c:dPt>
          <c:dPt>
            <c:idx val="6"/>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D-4E21-45FF-951D-8332E5B3FDD0}"/>
              </c:ext>
            </c:extLst>
          </c:dPt>
          <c:dPt>
            <c:idx val="7"/>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F-4E21-45FF-951D-8332E5B3FDD0}"/>
              </c:ext>
            </c:extLst>
          </c:dPt>
          <c:dPt>
            <c:idx val="8"/>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11-4E21-45FF-951D-8332E5B3FDD0}"/>
              </c:ext>
            </c:extLst>
          </c:dPt>
          <c:cat>
            <c:strRef>
              <c:f>Sheet1!$A$2:$A$10</c:f>
              <c:strCache>
                <c:ptCount val="4"/>
                <c:pt idx="0">
                  <c:v>1st Qtr</c:v>
                </c:pt>
                <c:pt idx="1">
                  <c:v>2nd Qtr</c:v>
                </c:pt>
                <c:pt idx="2">
                  <c:v>3rd Qtr</c:v>
                </c:pt>
                <c:pt idx="3">
                  <c:v>4th Qtr</c:v>
                </c:pt>
              </c:strCache>
            </c:strRef>
          </c:cat>
          <c:val>
            <c:numRef>
              <c:f>Sheet1!$B$2:$B$10</c:f>
              <c:numCache>
                <c:formatCode>General</c:formatCode>
                <c:ptCount val="9"/>
                <c:pt idx="0">
                  <c:v>1</c:v>
                </c:pt>
                <c:pt idx="1">
                  <c:v>1</c:v>
                </c:pt>
                <c:pt idx="2">
                  <c:v>1</c:v>
                </c:pt>
                <c:pt idx="3">
                  <c:v>1</c:v>
                </c:pt>
                <c:pt idx="4">
                  <c:v>1</c:v>
                </c:pt>
                <c:pt idx="5">
                  <c:v>1</c:v>
                </c:pt>
                <c:pt idx="6">
                  <c:v>1</c:v>
                </c:pt>
                <c:pt idx="7">
                  <c:v>1</c:v>
                </c:pt>
                <c:pt idx="8">
                  <c:v>1</c:v>
                </c:pt>
              </c:numCache>
            </c:numRef>
          </c:val>
          <c:extLst xmlns:c16r2="http://schemas.microsoft.com/office/drawing/2015/06/chart">
            <c:ext xmlns:c16="http://schemas.microsoft.com/office/drawing/2014/chart" uri="{C3380CC4-5D6E-409C-BE32-E72D297353CC}">
              <c16:uniqueId val="{00000012-4E21-45FF-951D-8332E5B3FDD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dLbls>
          <c:showLegendKey val="0"/>
          <c:showVal val="0"/>
          <c:showCatName val="0"/>
          <c:showSerName val="0"/>
          <c:showPercent val="0"/>
          <c:showBubbleSize val="0"/>
          <c:showLeaderLines val="0"/>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spPr>
            <a:ln w="6350">
              <a:solidFill>
                <a:schemeClr val="tx1"/>
              </a:solidFill>
            </a:ln>
          </c:spPr>
          <c:dPt>
            <c:idx val="0"/>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1-6A82-47EC-A453-C9478E760151}"/>
              </c:ext>
            </c:extLst>
          </c:dPt>
          <c:dPt>
            <c:idx val="1"/>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2-6A82-47EC-A453-C9478E760151}"/>
              </c:ext>
            </c:extLst>
          </c:dPt>
          <c:dPt>
            <c:idx val="2"/>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3-6A82-47EC-A453-C9478E760151}"/>
              </c:ext>
            </c:extLst>
          </c:dPt>
          <c:dPt>
            <c:idx val="3"/>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4-6A82-47EC-A453-C9478E760151}"/>
              </c:ext>
            </c:extLst>
          </c:dPt>
          <c:dPt>
            <c:idx val="4"/>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5-6A82-47EC-A453-C9478E760151}"/>
              </c:ext>
            </c:extLst>
          </c:dPt>
          <c:dPt>
            <c:idx val="5"/>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B-6C83-449E-8EFF-EF5527483305}"/>
              </c:ext>
            </c:extLst>
          </c:dPt>
          <c:dPt>
            <c:idx val="6"/>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D-6C83-449E-8EFF-EF5527483305}"/>
              </c:ext>
            </c:extLst>
          </c:dPt>
          <c:dPt>
            <c:idx val="7"/>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F-6C83-449E-8EFF-EF5527483305}"/>
              </c:ext>
            </c:extLst>
          </c:dPt>
          <c:dPt>
            <c:idx val="8"/>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11-6C83-449E-8EFF-EF5527483305}"/>
              </c:ext>
            </c:extLst>
          </c:dPt>
          <c:cat>
            <c:strRef>
              <c:f>Sheet1!$A$2:$A$10</c:f>
              <c:strCache>
                <c:ptCount val="4"/>
                <c:pt idx="0">
                  <c:v>1st Qtr</c:v>
                </c:pt>
                <c:pt idx="1">
                  <c:v>2nd Qtr</c:v>
                </c:pt>
                <c:pt idx="2">
                  <c:v>3rd Qtr</c:v>
                </c:pt>
                <c:pt idx="3">
                  <c:v>4th Qtr</c:v>
                </c:pt>
              </c:strCache>
            </c:strRef>
          </c:cat>
          <c:val>
            <c:numRef>
              <c:f>Sheet1!$B$2:$B$10</c:f>
              <c:numCache>
                <c:formatCode>General</c:formatCode>
                <c:ptCount val="9"/>
                <c:pt idx="0">
                  <c:v>1</c:v>
                </c:pt>
                <c:pt idx="1">
                  <c:v>1</c:v>
                </c:pt>
                <c:pt idx="2">
                  <c:v>1</c:v>
                </c:pt>
                <c:pt idx="3">
                  <c:v>1</c:v>
                </c:pt>
                <c:pt idx="4">
                  <c:v>1</c:v>
                </c:pt>
                <c:pt idx="5">
                  <c:v>1</c:v>
                </c:pt>
                <c:pt idx="6">
                  <c:v>1</c:v>
                </c:pt>
                <c:pt idx="7">
                  <c:v>1</c:v>
                </c:pt>
                <c:pt idx="8">
                  <c:v>1</c:v>
                </c:pt>
              </c:numCache>
            </c:numRef>
          </c:val>
          <c:extLst xmlns:c16r2="http://schemas.microsoft.com/office/drawing/2015/06/chart">
            <c:ext xmlns:c16="http://schemas.microsoft.com/office/drawing/2014/chart" uri="{C3380CC4-5D6E-409C-BE32-E72D297353CC}">
              <c16:uniqueId val="{00000000-6A82-47EC-A453-C9478E760151}"/>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spPr>
            <a:ln w="6350">
              <a:solidFill>
                <a:schemeClr val="tx1"/>
              </a:solidFill>
            </a:ln>
          </c:spPr>
          <c:dPt>
            <c:idx val="0"/>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1-DD54-441C-AD7F-0C671BB60CFC}"/>
              </c:ext>
            </c:extLst>
          </c:dPt>
          <c:dPt>
            <c:idx val="1"/>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3-DD54-441C-AD7F-0C671BB60CFC}"/>
              </c:ext>
            </c:extLst>
          </c:dPt>
          <c:dPt>
            <c:idx val="2"/>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5-DD54-441C-AD7F-0C671BB60CFC}"/>
              </c:ext>
            </c:extLst>
          </c:dPt>
          <c:dPt>
            <c:idx val="3"/>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7-DD54-441C-AD7F-0C671BB60CFC}"/>
              </c:ext>
            </c:extLst>
          </c:dPt>
          <c:dPt>
            <c:idx val="4"/>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9-DD54-441C-AD7F-0C671BB60CFC}"/>
              </c:ext>
            </c:extLst>
          </c:dPt>
          <c:dPt>
            <c:idx val="5"/>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B-DD54-441C-AD7F-0C671BB60CFC}"/>
              </c:ext>
            </c:extLst>
          </c:dPt>
          <c:dPt>
            <c:idx val="6"/>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D-DD54-441C-AD7F-0C671BB60CFC}"/>
              </c:ext>
            </c:extLst>
          </c:dPt>
          <c:dPt>
            <c:idx val="7"/>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F-DD54-441C-AD7F-0C671BB60CFC}"/>
              </c:ext>
            </c:extLst>
          </c:dPt>
          <c:dPt>
            <c:idx val="8"/>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11-DD54-441C-AD7F-0C671BB60CFC}"/>
              </c:ext>
            </c:extLst>
          </c:dPt>
          <c:cat>
            <c:strRef>
              <c:f>Sheet1!$A$2:$A$10</c:f>
              <c:strCache>
                <c:ptCount val="4"/>
                <c:pt idx="0">
                  <c:v>1st Qtr</c:v>
                </c:pt>
                <c:pt idx="1">
                  <c:v>2nd Qtr</c:v>
                </c:pt>
                <c:pt idx="2">
                  <c:v>3rd Qtr</c:v>
                </c:pt>
                <c:pt idx="3">
                  <c:v>4th Qtr</c:v>
                </c:pt>
              </c:strCache>
            </c:strRef>
          </c:cat>
          <c:val>
            <c:numRef>
              <c:f>Sheet1!$B$2:$B$10</c:f>
              <c:numCache>
                <c:formatCode>General</c:formatCode>
                <c:ptCount val="9"/>
                <c:pt idx="0">
                  <c:v>1</c:v>
                </c:pt>
                <c:pt idx="1">
                  <c:v>1</c:v>
                </c:pt>
                <c:pt idx="2">
                  <c:v>1</c:v>
                </c:pt>
                <c:pt idx="3">
                  <c:v>1</c:v>
                </c:pt>
                <c:pt idx="4">
                  <c:v>1</c:v>
                </c:pt>
                <c:pt idx="5">
                  <c:v>1</c:v>
                </c:pt>
                <c:pt idx="6">
                  <c:v>1</c:v>
                </c:pt>
                <c:pt idx="7">
                  <c:v>1</c:v>
                </c:pt>
                <c:pt idx="8">
                  <c:v>1</c:v>
                </c:pt>
              </c:numCache>
            </c:numRef>
          </c:val>
          <c:extLst xmlns:c16r2="http://schemas.microsoft.com/office/drawing/2015/06/chart">
            <c:ext xmlns:c16="http://schemas.microsoft.com/office/drawing/2014/chart" uri="{C3380CC4-5D6E-409C-BE32-E72D297353CC}">
              <c16:uniqueId val="{00000012-DD54-441C-AD7F-0C671BB60CFC}"/>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plotArea>
      <c:layout/>
      <c:pieChart>
        <c:varyColors val="1"/>
        <c:ser>
          <c:idx val="0"/>
          <c:order val="0"/>
          <c:tx>
            <c:strRef>
              <c:f>Sheet1!$B$1</c:f>
              <c:strCache>
                <c:ptCount val="1"/>
                <c:pt idx="0">
                  <c:v>Sales</c:v>
                </c:pt>
              </c:strCache>
            </c:strRef>
          </c:tx>
          <c:spPr>
            <a:ln w="6350">
              <a:solidFill>
                <a:schemeClr val="tx1"/>
              </a:solidFill>
            </a:ln>
          </c:spPr>
          <c:dPt>
            <c:idx val="0"/>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1-4E21-45FF-951D-8332E5B3FDD0}"/>
              </c:ext>
            </c:extLst>
          </c:dPt>
          <c:dPt>
            <c:idx val="1"/>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3-4E21-45FF-951D-8332E5B3FDD0}"/>
              </c:ext>
            </c:extLst>
          </c:dPt>
          <c:dPt>
            <c:idx val="2"/>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5-4E21-45FF-951D-8332E5B3FDD0}"/>
              </c:ext>
            </c:extLst>
          </c:dPt>
          <c:dPt>
            <c:idx val="3"/>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7-4E21-45FF-951D-8332E5B3FDD0}"/>
              </c:ext>
            </c:extLst>
          </c:dPt>
          <c:dPt>
            <c:idx val="4"/>
            <c:bubble3D val="0"/>
            <c:spPr>
              <a:solidFill>
                <a:schemeClr val="bg1"/>
              </a:solidFill>
              <a:ln w="6350">
                <a:solidFill>
                  <a:schemeClr val="tx1"/>
                </a:solidFill>
              </a:ln>
              <a:effectLst/>
            </c:spPr>
            <c:extLst xmlns:c16r2="http://schemas.microsoft.com/office/drawing/2015/06/chart">
              <c:ext xmlns:c16="http://schemas.microsoft.com/office/drawing/2014/chart" uri="{C3380CC4-5D6E-409C-BE32-E72D297353CC}">
                <c16:uniqueId val="{00000009-4E21-45FF-951D-8332E5B3FDD0}"/>
              </c:ext>
            </c:extLst>
          </c:dPt>
          <c:dPt>
            <c:idx val="5"/>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B-4E21-45FF-951D-8332E5B3FDD0}"/>
              </c:ext>
            </c:extLst>
          </c:dPt>
          <c:dPt>
            <c:idx val="6"/>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D-4E21-45FF-951D-8332E5B3FDD0}"/>
              </c:ext>
            </c:extLst>
          </c:dPt>
          <c:dPt>
            <c:idx val="7"/>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0F-4E21-45FF-951D-8332E5B3FDD0}"/>
              </c:ext>
            </c:extLst>
          </c:dPt>
          <c:dPt>
            <c:idx val="8"/>
            <c:bubble3D val="0"/>
            <c:spPr>
              <a:solidFill>
                <a:srgbClr val="4EB2E5"/>
              </a:solidFill>
              <a:ln w="6350">
                <a:solidFill>
                  <a:schemeClr val="tx1"/>
                </a:solidFill>
              </a:ln>
              <a:effectLst/>
            </c:spPr>
            <c:extLst xmlns:c16r2="http://schemas.microsoft.com/office/drawing/2015/06/chart">
              <c:ext xmlns:c16="http://schemas.microsoft.com/office/drawing/2014/chart" uri="{C3380CC4-5D6E-409C-BE32-E72D297353CC}">
                <c16:uniqueId val="{00000011-4E21-45FF-951D-8332E5B3FDD0}"/>
              </c:ext>
            </c:extLst>
          </c:dPt>
          <c:cat>
            <c:strRef>
              <c:f>Sheet1!$A$2:$A$10</c:f>
              <c:strCache>
                <c:ptCount val="4"/>
                <c:pt idx="0">
                  <c:v>1st Qtr</c:v>
                </c:pt>
                <c:pt idx="1">
                  <c:v>2nd Qtr</c:v>
                </c:pt>
                <c:pt idx="2">
                  <c:v>3rd Qtr</c:v>
                </c:pt>
                <c:pt idx="3">
                  <c:v>4th Qtr</c:v>
                </c:pt>
              </c:strCache>
            </c:strRef>
          </c:cat>
          <c:val>
            <c:numRef>
              <c:f>Sheet1!$B$2:$B$10</c:f>
              <c:numCache>
                <c:formatCode>General</c:formatCode>
                <c:ptCount val="9"/>
                <c:pt idx="0">
                  <c:v>1</c:v>
                </c:pt>
                <c:pt idx="1">
                  <c:v>1</c:v>
                </c:pt>
                <c:pt idx="2">
                  <c:v>1</c:v>
                </c:pt>
                <c:pt idx="3">
                  <c:v>1</c:v>
                </c:pt>
                <c:pt idx="4">
                  <c:v>1</c:v>
                </c:pt>
                <c:pt idx="5">
                  <c:v>1</c:v>
                </c:pt>
                <c:pt idx="6">
                  <c:v>1</c:v>
                </c:pt>
                <c:pt idx="7">
                  <c:v>1</c:v>
                </c:pt>
                <c:pt idx="8">
                  <c:v>1</c:v>
                </c:pt>
              </c:numCache>
            </c:numRef>
          </c:val>
          <c:extLst xmlns:c16r2="http://schemas.microsoft.com/office/drawing/2015/06/chart">
            <c:ext xmlns:c16="http://schemas.microsoft.com/office/drawing/2014/chart" uri="{C3380CC4-5D6E-409C-BE32-E72D297353CC}">
              <c16:uniqueId val="{00000012-4E21-45FF-951D-8332E5B3FDD0}"/>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chemeClr val="bg1"/>
            </a:solidFill>
            <a:ln w="9525">
              <a:solidFill>
                <a:schemeClr val="tx1"/>
              </a:solidFill>
            </a:ln>
          </c:spPr>
          <c:dPt>
            <c:idx val="0"/>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1-68B8-4FFB-A3E7-B5207D989E88}"/>
              </c:ext>
            </c:extLst>
          </c:dPt>
          <c:dPt>
            <c:idx val="1"/>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3-68B8-4FFB-A3E7-B5207D989E88}"/>
              </c:ext>
            </c:extLst>
          </c:dPt>
          <c:dPt>
            <c:idx val="2"/>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2-EDD9-4660-9056-D48B21614408}"/>
              </c:ext>
            </c:extLst>
          </c:dPt>
          <c:dPt>
            <c:idx val="3"/>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3-EDD9-4660-9056-D48B21614408}"/>
              </c:ext>
            </c:extLst>
          </c:dPt>
          <c:dPt>
            <c:idx val="4"/>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1-EDD9-4660-9056-D48B21614408}"/>
              </c:ext>
            </c:extLst>
          </c:dPt>
          <c:cat>
            <c:strRef>
              <c:f>Sheet1!$A$2:$A$6</c:f>
              <c:strCache>
                <c:ptCount val="4"/>
                <c:pt idx="0">
                  <c:v>1st Qtr</c:v>
                </c:pt>
                <c:pt idx="1">
                  <c:v>2nd Qtr</c:v>
                </c:pt>
                <c:pt idx="2">
                  <c:v>3rd Qtr</c:v>
                </c:pt>
                <c:pt idx="3">
                  <c:v>4th Qtr</c:v>
                </c:pt>
              </c:strCache>
            </c:strRef>
          </c:cat>
          <c:val>
            <c:numRef>
              <c:f>Sheet1!$B$2:$B$6</c:f>
              <c:numCache>
                <c:formatCode>General</c:formatCode>
                <c:ptCount val="5"/>
                <c:pt idx="0">
                  <c:v>1</c:v>
                </c:pt>
                <c:pt idx="1">
                  <c:v>1</c:v>
                </c:pt>
                <c:pt idx="2">
                  <c:v>1</c:v>
                </c:pt>
                <c:pt idx="3">
                  <c:v>1</c:v>
                </c:pt>
                <c:pt idx="4">
                  <c:v>1</c:v>
                </c:pt>
              </c:numCache>
            </c:numRef>
          </c:val>
          <c:extLst xmlns:c16r2="http://schemas.microsoft.com/office/drawing/2015/06/chart">
            <c:ext xmlns:c16="http://schemas.microsoft.com/office/drawing/2014/chart" uri="{C3380CC4-5D6E-409C-BE32-E72D297353CC}">
              <c16:uniqueId val="{00000000-EDD9-4660-9056-D48B21614408}"/>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chemeClr val="bg1"/>
            </a:solidFill>
            <a:ln w="9525">
              <a:solidFill>
                <a:schemeClr val="tx1"/>
              </a:solidFill>
            </a:ln>
          </c:spPr>
          <c:dPt>
            <c:idx val="0"/>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1-E8A1-4187-9035-2D54920F6D93}"/>
              </c:ext>
            </c:extLst>
          </c:dPt>
          <c:dPt>
            <c:idx val="1"/>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3-E8A1-4187-9035-2D54920F6D93}"/>
              </c:ext>
            </c:extLst>
          </c:dPt>
          <c:dPt>
            <c:idx val="2"/>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5-E8A1-4187-9035-2D54920F6D93}"/>
              </c:ext>
            </c:extLst>
          </c:dPt>
          <c:dPt>
            <c:idx val="3"/>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7-E8A1-4187-9035-2D54920F6D93}"/>
              </c:ext>
            </c:extLst>
          </c:dPt>
          <c:dPt>
            <c:idx val="4"/>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9-E8A1-4187-9035-2D54920F6D93}"/>
              </c:ext>
            </c:extLst>
          </c:dPt>
          <c:cat>
            <c:strRef>
              <c:f>Sheet1!$A$2:$A$6</c:f>
              <c:strCache>
                <c:ptCount val="4"/>
                <c:pt idx="0">
                  <c:v>1st Qtr</c:v>
                </c:pt>
                <c:pt idx="1">
                  <c:v>2nd Qtr</c:v>
                </c:pt>
                <c:pt idx="2">
                  <c:v>3rd Qtr</c:v>
                </c:pt>
                <c:pt idx="3">
                  <c:v>4th Qtr</c:v>
                </c:pt>
              </c:strCache>
            </c:strRef>
          </c:cat>
          <c:val>
            <c:numRef>
              <c:f>Sheet1!$B$2:$B$6</c:f>
              <c:numCache>
                <c:formatCode>General</c:formatCode>
                <c:ptCount val="5"/>
                <c:pt idx="0">
                  <c:v>1</c:v>
                </c:pt>
                <c:pt idx="1">
                  <c:v>1</c:v>
                </c:pt>
                <c:pt idx="2">
                  <c:v>1</c:v>
                </c:pt>
                <c:pt idx="3">
                  <c:v>1</c:v>
                </c:pt>
                <c:pt idx="4">
                  <c:v>1</c:v>
                </c:pt>
              </c:numCache>
            </c:numRef>
          </c:val>
          <c:extLst xmlns:c16r2="http://schemas.microsoft.com/office/drawing/2015/06/chart">
            <c:ext xmlns:c16="http://schemas.microsoft.com/office/drawing/2014/chart" uri="{C3380CC4-5D6E-409C-BE32-E72D297353CC}">
              <c16:uniqueId val="{0000000A-E8A1-4187-9035-2D54920F6D9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chemeClr val="bg1"/>
            </a:solidFill>
            <a:ln w="9525">
              <a:solidFill>
                <a:schemeClr val="tx1"/>
              </a:solidFill>
            </a:ln>
          </c:spPr>
          <c:dPt>
            <c:idx val="0"/>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1-7CFC-4B22-8F8E-853152EC6D69}"/>
              </c:ext>
            </c:extLst>
          </c:dPt>
          <c:dPt>
            <c:idx val="1"/>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3-7CFC-4B22-8F8E-853152EC6D69}"/>
              </c:ext>
            </c:extLst>
          </c:dPt>
          <c:dPt>
            <c:idx val="2"/>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5-7CFC-4B22-8F8E-853152EC6D69}"/>
              </c:ext>
            </c:extLst>
          </c:dPt>
          <c:dPt>
            <c:idx val="3"/>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7-7CFC-4B22-8F8E-853152EC6D69}"/>
              </c:ext>
            </c:extLst>
          </c:dPt>
          <c:dPt>
            <c:idx val="4"/>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9-7CFC-4B22-8F8E-853152EC6D69}"/>
              </c:ext>
            </c:extLst>
          </c:dPt>
          <c:cat>
            <c:strRef>
              <c:f>Sheet1!$A$2:$A$6</c:f>
              <c:strCache>
                <c:ptCount val="4"/>
                <c:pt idx="0">
                  <c:v>1st Qtr</c:v>
                </c:pt>
                <c:pt idx="1">
                  <c:v>2nd Qtr</c:v>
                </c:pt>
                <c:pt idx="2">
                  <c:v>3rd Qtr</c:v>
                </c:pt>
                <c:pt idx="3">
                  <c:v>4th Qtr</c:v>
                </c:pt>
              </c:strCache>
            </c:strRef>
          </c:cat>
          <c:val>
            <c:numRef>
              <c:f>Sheet1!$B$2:$B$6</c:f>
              <c:numCache>
                <c:formatCode>General</c:formatCode>
                <c:ptCount val="5"/>
                <c:pt idx="0">
                  <c:v>1</c:v>
                </c:pt>
                <c:pt idx="1">
                  <c:v>1</c:v>
                </c:pt>
                <c:pt idx="2">
                  <c:v>1</c:v>
                </c:pt>
                <c:pt idx="3">
                  <c:v>1</c:v>
                </c:pt>
                <c:pt idx="4">
                  <c:v>1</c:v>
                </c:pt>
              </c:numCache>
            </c:numRef>
          </c:val>
          <c:extLst xmlns:c16r2="http://schemas.microsoft.com/office/drawing/2015/06/chart">
            <c:ext xmlns:c16="http://schemas.microsoft.com/office/drawing/2014/chart" uri="{C3380CC4-5D6E-409C-BE32-E72D297353CC}">
              <c16:uniqueId val="{0000000A-7CFC-4B22-8F8E-853152EC6D69}"/>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spPr>
            <a:solidFill>
              <a:schemeClr val="bg1"/>
            </a:solidFill>
            <a:ln w="9525">
              <a:solidFill>
                <a:schemeClr val="tx1"/>
              </a:solidFill>
            </a:ln>
          </c:spPr>
          <c:dPt>
            <c:idx val="0"/>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1-79A7-4D2C-A8FF-1EDAEE6CC724}"/>
              </c:ext>
            </c:extLst>
          </c:dPt>
          <c:dPt>
            <c:idx val="1"/>
            <c:bubble3D val="0"/>
            <c:spPr>
              <a:solidFill>
                <a:schemeClr val="bg1"/>
              </a:solidFill>
              <a:ln w="9525">
                <a:solidFill>
                  <a:schemeClr val="tx1"/>
                </a:solidFill>
              </a:ln>
              <a:effectLst/>
            </c:spPr>
            <c:extLst xmlns:c16r2="http://schemas.microsoft.com/office/drawing/2015/06/chart">
              <c:ext xmlns:c16="http://schemas.microsoft.com/office/drawing/2014/chart" uri="{C3380CC4-5D6E-409C-BE32-E72D297353CC}">
                <c16:uniqueId val="{00000003-79A7-4D2C-A8FF-1EDAEE6CC724}"/>
              </c:ext>
            </c:extLst>
          </c:dPt>
          <c:dPt>
            <c:idx val="2"/>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5-79A7-4D2C-A8FF-1EDAEE6CC724}"/>
              </c:ext>
            </c:extLst>
          </c:dPt>
          <c:dPt>
            <c:idx val="3"/>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7-79A7-4D2C-A8FF-1EDAEE6CC724}"/>
              </c:ext>
            </c:extLst>
          </c:dPt>
          <c:dPt>
            <c:idx val="4"/>
            <c:bubble3D val="0"/>
            <c:spPr>
              <a:solidFill>
                <a:schemeClr val="accent2"/>
              </a:solidFill>
              <a:ln w="9525">
                <a:solidFill>
                  <a:schemeClr val="tx1"/>
                </a:solidFill>
              </a:ln>
              <a:effectLst/>
            </c:spPr>
            <c:extLst xmlns:c16r2="http://schemas.microsoft.com/office/drawing/2015/06/chart">
              <c:ext xmlns:c16="http://schemas.microsoft.com/office/drawing/2014/chart" uri="{C3380CC4-5D6E-409C-BE32-E72D297353CC}">
                <c16:uniqueId val="{00000009-79A7-4D2C-A8FF-1EDAEE6CC724}"/>
              </c:ext>
            </c:extLst>
          </c:dPt>
          <c:cat>
            <c:strRef>
              <c:f>Sheet1!$A$2:$A$6</c:f>
              <c:strCache>
                <c:ptCount val="4"/>
                <c:pt idx="0">
                  <c:v>1st Qtr</c:v>
                </c:pt>
                <c:pt idx="1">
                  <c:v>2nd Qtr</c:v>
                </c:pt>
                <c:pt idx="2">
                  <c:v>3rd Qtr</c:v>
                </c:pt>
                <c:pt idx="3">
                  <c:v>4th Qtr</c:v>
                </c:pt>
              </c:strCache>
            </c:strRef>
          </c:cat>
          <c:val>
            <c:numRef>
              <c:f>Sheet1!$B$2:$B$6</c:f>
              <c:numCache>
                <c:formatCode>General</c:formatCode>
                <c:ptCount val="5"/>
                <c:pt idx="0">
                  <c:v>1</c:v>
                </c:pt>
                <c:pt idx="1">
                  <c:v>1</c:v>
                </c:pt>
                <c:pt idx="2">
                  <c:v>1</c:v>
                </c:pt>
                <c:pt idx="3">
                  <c:v>1</c:v>
                </c:pt>
                <c:pt idx="4">
                  <c:v>1</c:v>
                </c:pt>
              </c:numCache>
            </c:numRef>
          </c:val>
          <c:extLst xmlns:c16r2="http://schemas.microsoft.com/office/drawing/2015/06/chart">
            <c:ext xmlns:c16="http://schemas.microsoft.com/office/drawing/2014/chart" uri="{C3380CC4-5D6E-409C-BE32-E72D297353CC}">
              <c16:uniqueId val="{0000000A-79A7-4D2C-A8FF-1EDAEE6CC724}"/>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 id="18">
  <a:schemeClr val="accent5"/>
</cs:colorStyle>
</file>

<file path=ppt/charts/colors2.xml><?xml version="1.0" encoding="utf-8"?>
<cs:colorStyle xmlns:cs="http://schemas.microsoft.com/office/drawing/2012/chartStyle" xmlns:a="http://schemas.openxmlformats.org/drawingml/2006/main" meth="withinLinear" id="18">
  <a:schemeClr val="accent5"/>
</cs:colorStyle>
</file>

<file path=ppt/charts/colors3.xml><?xml version="1.0" encoding="utf-8"?>
<cs:colorStyle xmlns:cs="http://schemas.microsoft.com/office/drawing/2012/chartStyle" xmlns:a="http://schemas.openxmlformats.org/drawingml/2006/main" meth="withinLinear" id="18">
  <a:schemeClr val="accent5"/>
</cs:colorStyle>
</file>

<file path=ppt/charts/colors4.xml><?xml version="1.0" encoding="utf-8"?>
<cs:colorStyle xmlns:cs="http://schemas.microsoft.com/office/drawing/2012/chartStyle" xmlns:a="http://schemas.openxmlformats.org/drawingml/2006/main" meth="withinLinear" id="18">
  <a:schemeClr val="accent5"/>
</cs:colorStyle>
</file>

<file path=ppt/charts/colors5.xml><?xml version="1.0" encoding="utf-8"?>
<cs:colorStyle xmlns:cs="http://schemas.microsoft.com/office/drawing/2012/chartStyle" xmlns:a="http://schemas.openxmlformats.org/drawingml/2006/main" meth="withinLinear" id="18">
  <a:schemeClr val="accent5"/>
</cs:colorStyle>
</file>

<file path=ppt/charts/colors6.xml><?xml version="1.0" encoding="utf-8"?>
<cs:colorStyle xmlns:cs="http://schemas.microsoft.com/office/drawing/2012/chartStyle" xmlns:a="http://schemas.openxmlformats.org/drawingml/2006/main" meth="withinLinear" id="18">
  <a:schemeClr val="accent5"/>
</cs:colorStyle>
</file>

<file path=ppt/charts/colors7.xml><?xml version="1.0" encoding="utf-8"?>
<cs:colorStyle xmlns:cs="http://schemas.microsoft.com/office/drawing/2012/chartStyle" xmlns:a="http://schemas.openxmlformats.org/drawingml/2006/main" meth="withinLinear" id="18">
  <a:schemeClr val="accent5"/>
</cs:colorStyle>
</file>

<file path=ppt/charts/colors8.xml><?xml version="1.0" encoding="utf-8"?>
<cs:colorStyle xmlns:cs="http://schemas.microsoft.com/office/drawing/2012/chartStyle" xmlns:a="http://schemas.openxmlformats.org/drawingml/2006/main" meth="withinLinear" id="18">
  <a:schemeClr val="accent5"/>
</cs:colorStyle>
</file>

<file path=ppt/charts/colors9.xml><?xml version="1.0" encoding="utf-8"?>
<cs:colorStyle xmlns:cs="http://schemas.microsoft.com/office/drawing/2012/chartStyle" xmlns:a="http://schemas.openxmlformats.org/drawingml/2006/main" meth="withinLinear" id="18">
  <a:schemeClr val="accent5"/>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3.xml"/><Relationship Id="rId5" Type="http://schemas.openxmlformats.org/officeDocument/2006/relationships/image" Target="../media/image9.png"/><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image" Target="../media/image7.png"/><Relationship Id="rId7" Type="http://schemas.openxmlformats.org/officeDocument/2006/relationships/chart" Target="../charts/chart4.xml"/><Relationship Id="rId12" Type="http://schemas.openxmlformats.org/officeDocument/2006/relationships/chart" Target="../charts/chart9.xml"/><Relationship Id="rId2" Type="http://schemas.openxmlformats.org/officeDocument/2006/relationships/image" Target="../media/image6.jpg"/><Relationship Id="rId1" Type="http://schemas.openxmlformats.org/officeDocument/2006/relationships/slideLayout" Target="../slideLayouts/slideLayout3.xml"/><Relationship Id="rId6" Type="http://schemas.openxmlformats.org/officeDocument/2006/relationships/chart" Target="../charts/chart3.xml"/><Relationship Id="rId11" Type="http://schemas.openxmlformats.org/officeDocument/2006/relationships/chart" Target="../charts/chart8.xml"/><Relationship Id="rId5" Type="http://schemas.openxmlformats.org/officeDocument/2006/relationships/chart" Target="../charts/chart2.xml"/><Relationship Id="rId10" Type="http://schemas.openxmlformats.org/officeDocument/2006/relationships/chart" Target="../charts/chart7.xml"/><Relationship Id="rId4" Type="http://schemas.openxmlformats.org/officeDocument/2006/relationships/chart" Target="../charts/chart1.xml"/><Relationship Id="rId9" Type="http://schemas.openxmlformats.org/officeDocument/2006/relationships/chart" Target="../charts/chart6.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chart" Target="../charts/chart13.xml"/><Relationship Id="rId2" Type="http://schemas.openxmlformats.org/officeDocument/2006/relationships/image" Target="../media/image6.jpg"/><Relationship Id="rId1" Type="http://schemas.openxmlformats.org/officeDocument/2006/relationships/slideLayout" Target="../slideLayouts/slideLayout3.xml"/><Relationship Id="rId6" Type="http://schemas.openxmlformats.org/officeDocument/2006/relationships/chart" Target="../charts/chart12.xml"/><Relationship Id="rId5" Type="http://schemas.openxmlformats.org/officeDocument/2006/relationships/chart" Target="../charts/chart11.xml"/><Relationship Id="rId4" Type="http://schemas.openxmlformats.org/officeDocument/2006/relationships/chart" Target="../charts/chart10.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jp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jpg"/><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13.png"/><Relationship Id="rId7" Type="http://schemas.openxmlformats.org/officeDocument/2006/relationships/image" Target="../media/image17.jpeg"/><Relationship Id="rId2" Type="http://schemas.openxmlformats.org/officeDocument/2006/relationships/image" Target="../media/image6.jpg"/><Relationship Id="rId1" Type="http://schemas.openxmlformats.org/officeDocument/2006/relationships/slideLayout" Target="../slideLayouts/slideLayout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0.xml.rels><?xml version="1.0" encoding="UTF-8" standalone="yes"?>
<Relationships xmlns="http://schemas.openxmlformats.org/package/2006/relationships"><Relationship Id="rId3" Type="http://schemas.openxmlformats.org/officeDocument/2006/relationships/hyperlink" Target="https://www.twinkl.co.uk/resources/planit-maths-primary-teaching-resources-year-6/planit-maths-primary-teaching-resources-year-6-number---fractions/planit-maths-primary-teaching-resources-year-6-number---fractions-multiply-simple-pairs-of-proper-fractions-writing-the-answer-in-its-simplest-form" TargetMode="External"/><Relationship Id="rId2" Type="http://schemas.openxmlformats.org/officeDocument/2006/relationships/image" Target="../media/image6.jpg"/><Relationship Id="rId1" Type="http://schemas.openxmlformats.org/officeDocument/2006/relationships/slideLayout" Target="../slideLayouts/slideLayout4.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a16="http://schemas.microsoft.com/office/drawing/2014/main" xmlns=""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diving, deeper and deepest, which are represented by the following icons:</a:t>
            </a:r>
          </a:p>
        </p:txBody>
      </p:sp>
      <p:sp>
        <p:nvSpPr>
          <p:cNvPr id="6" name="Rectangle 5">
            <a:extLst>
              <a:ext uri="{FF2B5EF4-FFF2-40B4-BE49-F238E27FC236}">
                <a16:creationId xmlns:a16="http://schemas.microsoft.com/office/drawing/2014/main" xmlns=""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a16="http://schemas.microsoft.com/office/drawing/2014/main" xmlns="" id="{82F8BBE3-D3F3-4DE6-A818-2D773F20B1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a16="http://schemas.microsoft.com/office/drawing/2014/main" xmlns="" id="{164A8FE3-B06C-4E40-977F-4F3E0ACC2AD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a16="http://schemas.microsoft.com/office/drawing/2014/main" xmlns="" id="{788CE03C-10B4-46B1-849A-0D1B9CBCCE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a16="http://schemas.microsoft.com/office/drawing/2014/main" xmlns=""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a16="http://schemas.microsoft.com/office/drawing/2014/main" xmlns=""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a16="http://schemas.microsoft.com/office/drawing/2014/main" xmlns=""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mn-lt"/>
              </a:rPr>
              <a:t>Aim</a:t>
            </a:r>
          </a:p>
        </p:txBody>
      </p:sp>
      <p:sp>
        <p:nvSpPr>
          <p:cNvPr id="14" name="Content Placeholder 15"/>
          <p:cNvSpPr txBox="1">
            <a:spLocks/>
          </p:cNvSpPr>
          <p:nvPr/>
        </p:nvSpPr>
        <p:spPr>
          <a:xfrm>
            <a:off x="628650" y="1127760"/>
            <a:ext cx="7886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600"/>
              </a:spcBef>
              <a:spcAft>
                <a:spcPts val="1200"/>
              </a:spcAft>
            </a:pPr>
            <a:r>
              <a:rPr lang="en-GB" dirty="0">
                <a:solidFill>
                  <a:srgbClr val="000000"/>
                </a:solidFill>
                <a:latin typeface="+mn-lt"/>
                <a:ea typeface="Calibri" panose="020F0502020204030204" pitchFamily="34" charset="0"/>
              </a:rPr>
              <a:t>Multiply simple pairs of proper fractions, writing the answer in its simplest form.</a:t>
            </a:r>
            <a:endParaRPr lang="en-GB" sz="4000" b="1" dirty="0">
              <a:latin typeface="+mn-lt"/>
              <a:ea typeface="Times New Roman" panose="02020603050405020304" pitchFamily="18" charset="0"/>
            </a:endParaRPr>
          </a:p>
        </p:txBody>
      </p:sp>
    </p:spTree>
    <p:extLst>
      <p:ext uri="{BB962C8B-B14F-4D97-AF65-F5344CB8AC3E}">
        <p14:creationId xmlns:p14="http://schemas.microsoft.com/office/powerpoint/2010/main" val="3643935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322065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Fractions by Integers</a:t>
            </a:r>
            <a:endParaRPr lang="en-GB" sz="1600" b="1" dirty="0">
              <a:solidFill>
                <a:schemeClr val="bg1"/>
              </a:solidFill>
            </a:endParaRPr>
          </a:p>
        </p:txBody>
      </p:sp>
      <p:sp>
        <p:nvSpPr>
          <p:cNvPr id="2" name="TextBox 1"/>
          <p:cNvSpPr txBox="1"/>
          <p:nvPr/>
        </p:nvSpPr>
        <p:spPr>
          <a:xfrm>
            <a:off x="755650" y="1232955"/>
            <a:ext cx="7632700" cy="579582"/>
          </a:xfrm>
          <a:prstGeom prst="rect">
            <a:avLst/>
          </a:prstGeom>
          <a:noFill/>
        </p:spPr>
        <p:txBody>
          <a:bodyPr wrap="square" lIns="0" tIns="0" rIns="0" bIns="0" rtlCol="0">
            <a:spAutoFit/>
          </a:bodyPr>
          <a:lstStyle/>
          <a:p>
            <a:pPr marL="342900" lvl="0" indent="-342900">
              <a:lnSpc>
                <a:spcPct val="107000"/>
              </a:lnSpc>
              <a:spcAft>
                <a:spcPts val="0"/>
              </a:spcAft>
              <a:buFont typeface="+mj-lt"/>
              <a:buAutoNum type="arabicParenR"/>
            </a:pPr>
            <a:r>
              <a:rPr lang="en-GB" dirty="0">
                <a:solidFill>
                  <a:srgbClr val="000000"/>
                </a:solidFill>
                <a:ea typeface="Calibri" panose="020F0502020204030204" pitchFamily="34" charset="0"/>
                <a:cs typeface="Calibri" panose="020F0502020204030204" pitchFamily="34" charset="0"/>
              </a:rPr>
              <a:t>This diagram represents an integer being multiplied by a fraction. Give the calculation being represented and solve it.</a:t>
            </a:r>
            <a:endParaRPr lang="en-GB" sz="1100" dirty="0">
              <a:ea typeface="Calibri" panose="020F0502020204030204" pitchFamily="34" charset="0"/>
              <a:cs typeface="Calibri" panose="020F0502020204030204" pitchFamily="34" charset="0"/>
            </a:endParaRPr>
          </a:p>
        </p:txBody>
      </p:sp>
      <p:sp>
        <p:nvSpPr>
          <p:cNvPr id="97" name="Rectangle 96"/>
          <p:cNvSpPr/>
          <p:nvPr/>
        </p:nvSpPr>
        <p:spPr>
          <a:xfrm>
            <a:off x="366622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66622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7" name="Chart 6">
            <a:extLst>
              <a:ext uri="{FF2B5EF4-FFF2-40B4-BE49-F238E27FC236}">
                <a16:creationId xmlns:a16="http://schemas.microsoft.com/office/drawing/2014/main" xmlns="" id="{B7704567-3F9E-471B-85E6-711A3CFEC42B}"/>
              </a:ext>
            </a:extLst>
          </p:cNvPr>
          <p:cNvGraphicFramePr/>
          <p:nvPr>
            <p:extLst>
              <p:ext uri="{D42A27DB-BD31-4B8C-83A1-F6EECF244321}">
                <p14:modId xmlns:p14="http://schemas.microsoft.com/office/powerpoint/2010/main" val="697713731"/>
              </p:ext>
            </p:extLst>
          </p:nvPr>
        </p:nvGraphicFramePr>
        <p:xfrm>
          <a:off x="680720" y="2294340"/>
          <a:ext cx="1767840" cy="163576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2" name="Chart 11">
            <a:extLst>
              <a:ext uri="{FF2B5EF4-FFF2-40B4-BE49-F238E27FC236}">
                <a16:creationId xmlns:a16="http://schemas.microsoft.com/office/drawing/2014/main" xmlns="" id="{088F7A1D-C1F5-4D07-917A-FB615D42CB59}"/>
              </a:ext>
            </a:extLst>
          </p:cNvPr>
          <p:cNvGraphicFramePr/>
          <p:nvPr>
            <p:extLst>
              <p:ext uri="{D42A27DB-BD31-4B8C-83A1-F6EECF244321}">
                <p14:modId xmlns:p14="http://schemas.microsoft.com/office/powerpoint/2010/main" val="412480323"/>
              </p:ext>
            </p:extLst>
          </p:nvPr>
        </p:nvGraphicFramePr>
        <p:xfrm>
          <a:off x="2289820" y="2294340"/>
          <a:ext cx="1767840" cy="163576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3" name="Chart 12">
            <a:extLst>
              <a:ext uri="{FF2B5EF4-FFF2-40B4-BE49-F238E27FC236}">
                <a16:creationId xmlns:a16="http://schemas.microsoft.com/office/drawing/2014/main" xmlns="" id="{7E830D87-7CE9-498C-BD60-862A5D04FF04}"/>
              </a:ext>
            </a:extLst>
          </p:cNvPr>
          <p:cNvGraphicFramePr/>
          <p:nvPr>
            <p:extLst>
              <p:ext uri="{D42A27DB-BD31-4B8C-83A1-F6EECF244321}">
                <p14:modId xmlns:p14="http://schemas.microsoft.com/office/powerpoint/2010/main" val="494227010"/>
              </p:ext>
            </p:extLst>
          </p:nvPr>
        </p:nvGraphicFramePr>
        <p:xfrm>
          <a:off x="3898920" y="2294340"/>
          <a:ext cx="1767840" cy="163576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4" name="Chart 13">
            <a:extLst>
              <a:ext uri="{FF2B5EF4-FFF2-40B4-BE49-F238E27FC236}">
                <a16:creationId xmlns:a16="http://schemas.microsoft.com/office/drawing/2014/main" xmlns="" id="{2E3ED55B-BF84-470B-B366-BA810809DA91}"/>
              </a:ext>
            </a:extLst>
          </p:cNvPr>
          <p:cNvGraphicFramePr/>
          <p:nvPr>
            <p:extLst>
              <p:ext uri="{D42A27DB-BD31-4B8C-83A1-F6EECF244321}">
                <p14:modId xmlns:p14="http://schemas.microsoft.com/office/powerpoint/2010/main" val="1719304293"/>
              </p:ext>
            </p:extLst>
          </p:nvPr>
        </p:nvGraphicFramePr>
        <p:xfrm>
          <a:off x="680720" y="4041860"/>
          <a:ext cx="1767840" cy="163576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15" name="Chart 14">
            <a:extLst>
              <a:ext uri="{FF2B5EF4-FFF2-40B4-BE49-F238E27FC236}">
                <a16:creationId xmlns:a16="http://schemas.microsoft.com/office/drawing/2014/main" xmlns="" id="{9DA3E72E-E4D4-419D-AB42-B27390B2FCB2}"/>
              </a:ext>
            </a:extLst>
          </p:cNvPr>
          <p:cNvGraphicFramePr/>
          <p:nvPr>
            <p:extLst>
              <p:ext uri="{D42A27DB-BD31-4B8C-83A1-F6EECF244321}">
                <p14:modId xmlns:p14="http://schemas.microsoft.com/office/powerpoint/2010/main" val="88135994"/>
              </p:ext>
            </p:extLst>
          </p:nvPr>
        </p:nvGraphicFramePr>
        <p:xfrm>
          <a:off x="2289820" y="4041860"/>
          <a:ext cx="1767840" cy="1635760"/>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16" name="Chart 15">
            <a:extLst>
              <a:ext uri="{FF2B5EF4-FFF2-40B4-BE49-F238E27FC236}">
                <a16:creationId xmlns:a16="http://schemas.microsoft.com/office/drawing/2014/main" xmlns="" id="{F3122163-1D01-4269-9991-BBAB87E91619}"/>
              </a:ext>
            </a:extLst>
          </p:cNvPr>
          <p:cNvGraphicFramePr/>
          <p:nvPr>
            <p:extLst>
              <p:ext uri="{D42A27DB-BD31-4B8C-83A1-F6EECF244321}">
                <p14:modId xmlns:p14="http://schemas.microsoft.com/office/powerpoint/2010/main" val="140300920"/>
              </p:ext>
            </p:extLst>
          </p:nvPr>
        </p:nvGraphicFramePr>
        <p:xfrm>
          <a:off x="3898920" y="4041860"/>
          <a:ext cx="1767840" cy="1635760"/>
        </p:xfrm>
        <a:graphic>
          <a:graphicData uri="http://schemas.openxmlformats.org/drawingml/2006/chart">
            <c:chart xmlns:c="http://schemas.openxmlformats.org/drawingml/2006/chart" xmlns:r="http://schemas.openxmlformats.org/officeDocument/2006/relationships" r:id="rId9"/>
          </a:graphicData>
        </a:graphic>
      </p:graphicFrame>
      <p:grpSp>
        <p:nvGrpSpPr>
          <p:cNvPr id="35" name="Group 34">
            <a:extLst>
              <a:ext uri="{FF2B5EF4-FFF2-40B4-BE49-F238E27FC236}">
                <a16:creationId xmlns:a16="http://schemas.microsoft.com/office/drawing/2014/main" xmlns="" id="{1BC9BB5B-BE20-44FE-8B80-DE9EC144D7FC}"/>
              </a:ext>
            </a:extLst>
          </p:cNvPr>
          <p:cNvGrpSpPr/>
          <p:nvPr/>
        </p:nvGrpSpPr>
        <p:grpSpPr>
          <a:xfrm>
            <a:off x="5666760" y="2456925"/>
            <a:ext cx="2721590" cy="3058111"/>
            <a:chOff x="5666760" y="1987353"/>
            <a:chExt cx="2721590" cy="3058111"/>
          </a:xfrm>
        </p:grpSpPr>
        <p:sp>
          <p:nvSpPr>
            <p:cNvPr id="9" name="Rectangle 8">
              <a:extLst>
                <a:ext uri="{FF2B5EF4-FFF2-40B4-BE49-F238E27FC236}">
                  <a16:creationId xmlns:a16="http://schemas.microsoft.com/office/drawing/2014/main" xmlns="" id="{13496E3F-FC4B-44B5-8318-45C0990EF0BA}"/>
                </a:ext>
              </a:extLst>
            </p:cNvPr>
            <p:cNvSpPr/>
            <p:nvPr/>
          </p:nvSpPr>
          <p:spPr>
            <a:xfrm>
              <a:off x="5666760" y="1987353"/>
              <a:ext cx="2721590" cy="3058111"/>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11" name="Group 10">
              <a:extLst>
                <a:ext uri="{FF2B5EF4-FFF2-40B4-BE49-F238E27FC236}">
                  <a16:creationId xmlns:a16="http://schemas.microsoft.com/office/drawing/2014/main" xmlns="" id="{0884125F-C893-4595-975D-56A8AB65D08F}"/>
                </a:ext>
              </a:extLst>
            </p:cNvPr>
            <p:cNvGrpSpPr/>
            <p:nvPr/>
          </p:nvGrpSpPr>
          <p:grpSpPr>
            <a:xfrm>
              <a:off x="5952170" y="2709298"/>
              <a:ext cx="2094535" cy="915194"/>
              <a:chOff x="5887366" y="2164939"/>
              <a:chExt cx="2094535" cy="947297"/>
            </a:xfrm>
          </p:grpSpPr>
          <p:sp>
            <p:nvSpPr>
              <p:cNvPr id="8" name="TextBox 7"/>
              <p:cNvSpPr txBox="1"/>
              <p:nvPr/>
            </p:nvSpPr>
            <p:spPr>
              <a:xfrm>
                <a:off x="5887366" y="2339757"/>
                <a:ext cx="706474" cy="608047"/>
              </a:xfrm>
              <a:prstGeom prst="rect">
                <a:avLst/>
              </a:prstGeom>
              <a:noFill/>
              <a:ln w="28575">
                <a:noFill/>
              </a:ln>
            </p:spPr>
            <p:txBody>
              <a:bodyPr wrap="square" lIns="108000" tIns="108000" rIns="108000" bIns="108000" rtlCol="0">
                <a:spAutoFit/>
              </a:bodyPr>
              <a:lstStyle/>
              <a:p>
                <a:r>
                  <a:rPr lang="en-GB" sz="2400" b="1" dirty="0">
                    <a:solidFill>
                      <a:srgbClr val="87BD31"/>
                    </a:solidFill>
                  </a:rPr>
                  <a:t>6 × </a:t>
                </a:r>
              </a:p>
            </p:txBody>
          </p:sp>
          <p:sp>
            <p:nvSpPr>
              <p:cNvPr id="18" name="TextBox 17">
                <a:extLst>
                  <a:ext uri="{FF2B5EF4-FFF2-40B4-BE49-F238E27FC236}">
                    <a16:creationId xmlns:a16="http://schemas.microsoft.com/office/drawing/2014/main" xmlns="" id="{C2B214A3-EFC4-4ED4-9E45-C72C6142607D}"/>
                  </a:ext>
                </a:extLst>
              </p:cNvPr>
              <p:cNvSpPr txBox="1"/>
              <p:nvPr/>
            </p:nvSpPr>
            <p:spPr>
              <a:xfrm>
                <a:off x="6500807" y="2164940"/>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4 </a:t>
                </a:r>
              </a:p>
            </p:txBody>
          </p:sp>
          <p:sp>
            <p:nvSpPr>
              <p:cNvPr id="19" name="TextBox 18">
                <a:extLst>
                  <a:ext uri="{FF2B5EF4-FFF2-40B4-BE49-F238E27FC236}">
                    <a16:creationId xmlns:a16="http://schemas.microsoft.com/office/drawing/2014/main" xmlns="" id="{C3161B34-DECF-46BC-A357-E73225336164}"/>
                  </a:ext>
                </a:extLst>
              </p:cNvPr>
              <p:cNvSpPr txBox="1"/>
              <p:nvPr/>
            </p:nvSpPr>
            <p:spPr>
              <a:xfrm>
                <a:off x="6500807" y="2524795"/>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9 </a:t>
                </a:r>
              </a:p>
            </p:txBody>
          </p:sp>
          <p:sp>
            <p:nvSpPr>
              <p:cNvPr id="20" name="TextBox 19">
                <a:extLst>
                  <a:ext uri="{FF2B5EF4-FFF2-40B4-BE49-F238E27FC236}">
                    <a16:creationId xmlns:a16="http://schemas.microsoft.com/office/drawing/2014/main" xmlns="" id="{3AD74F31-B45C-4298-ADCA-5E97A52ACE43}"/>
                  </a:ext>
                </a:extLst>
              </p:cNvPr>
              <p:cNvSpPr txBox="1"/>
              <p:nvPr/>
            </p:nvSpPr>
            <p:spPr>
              <a:xfrm>
                <a:off x="6840855" y="2339757"/>
                <a:ext cx="587032"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a:t>
                </a:r>
              </a:p>
            </p:txBody>
          </p:sp>
          <p:sp>
            <p:nvSpPr>
              <p:cNvPr id="21" name="TextBox 20">
                <a:extLst>
                  <a:ext uri="{FF2B5EF4-FFF2-40B4-BE49-F238E27FC236}">
                    <a16:creationId xmlns:a16="http://schemas.microsoft.com/office/drawing/2014/main" xmlns="" id="{1E963503-0F00-43E3-A4B1-F4A7D6B68824}"/>
                  </a:ext>
                </a:extLst>
              </p:cNvPr>
              <p:cNvSpPr txBox="1"/>
              <p:nvPr/>
            </p:nvSpPr>
            <p:spPr>
              <a:xfrm>
                <a:off x="7351120" y="2164939"/>
                <a:ext cx="630781"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24 </a:t>
                </a:r>
              </a:p>
            </p:txBody>
          </p:sp>
          <p:sp>
            <p:nvSpPr>
              <p:cNvPr id="22" name="TextBox 21">
                <a:extLst>
                  <a:ext uri="{FF2B5EF4-FFF2-40B4-BE49-F238E27FC236}">
                    <a16:creationId xmlns:a16="http://schemas.microsoft.com/office/drawing/2014/main" xmlns="" id="{D4A3AC56-E137-4BFA-88FA-648A0D8AE751}"/>
                  </a:ext>
                </a:extLst>
              </p:cNvPr>
              <p:cNvSpPr txBox="1"/>
              <p:nvPr/>
            </p:nvSpPr>
            <p:spPr>
              <a:xfrm>
                <a:off x="7434600" y="2524795"/>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9 </a:t>
                </a:r>
              </a:p>
            </p:txBody>
          </p:sp>
          <p:sp>
            <p:nvSpPr>
              <p:cNvPr id="10" name="Rectangle 9">
                <a:extLst>
                  <a:ext uri="{FF2B5EF4-FFF2-40B4-BE49-F238E27FC236}">
                    <a16:creationId xmlns:a16="http://schemas.microsoft.com/office/drawing/2014/main" xmlns="" id="{6C3204B9-5A71-46CD-A709-78DF3D2792FF}"/>
                  </a:ext>
                </a:extLst>
              </p:cNvPr>
              <p:cNvSpPr/>
              <p:nvPr/>
            </p:nvSpPr>
            <p:spPr>
              <a:xfrm>
                <a:off x="7495858" y="2616304"/>
                <a:ext cx="293337" cy="45719"/>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Rectangle 24">
                <a:extLst>
                  <a:ext uri="{FF2B5EF4-FFF2-40B4-BE49-F238E27FC236}">
                    <a16:creationId xmlns:a16="http://schemas.microsoft.com/office/drawing/2014/main" xmlns="" id="{291B2639-D53F-4DAF-B865-FE252587E1DF}"/>
                  </a:ext>
                </a:extLst>
              </p:cNvPr>
              <p:cNvSpPr/>
              <p:nvPr/>
            </p:nvSpPr>
            <p:spPr>
              <a:xfrm>
                <a:off x="6555445" y="2616304"/>
                <a:ext cx="293337" cy="45719"/>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7" name="Group 16">
              <a:extLst>
                <a:ext uri="{FF2B5EF4-FFF2-40B4-BE49-F238E27FC236}">
                  <a16:creationId xmlns:a16="http://schemas.microsoft.com/office/drawing/2014/main" xmlns="" id="{FB6F190F-98CB-4D9C-B6F5-7608484226B9}"/>
                </a:ext>
              </a:extLst>
            </p:cNvPr>
            <p:cNvGrpSpPr/>
            <p:nvPr/>
          </p:nvGrpSpPr>
          <p:grpSpPr>
            <a:xfrm>
              <a:off x="6422444" y="3787929"/>
              <a:ext cx="1227309" cy="935101"/>
              <a:chOff x="6325123" y="2615560"/>
              <a:chExt cx="1227309" cy="967902"/>
            </a:xfrm>
          </p:grpSpPr>
          <p:sp>
            <p:nvSpPr>
              <p:cNvPr id="30" name="TextBox 29">
                <a:extLst>
                  <a:ext uri="{FF2B5EF4-FFF2-40B4-BE49-F238E27FC236}">
                    <a16:creationId xmlns:a16="http://schemas.microsoft.com/office/drawing/2014/main" xmlns="" id="{CDC3E453-EB43-4D75-A655-9DC58B04A0A7}"/>
                  </a:ext>
                </a:extLst>
              </p:cNvPr>
              <p:cNvSpPr txBox="1"/>
              <p:nvPr/>
            </p:nvSpPr>
            <p:spPr>
              <a:xfrm>
                <a:off x="7108567" y="2615560"/>
                <a:ext cx="443865" cy="608047"/>
              </a:xfrm>
              <a:prstGeom prst="rect">
                <a:avLst/>
              </a:prstGeom>
              <a:noFill/>
              <a:ln w="28575">
                <a:noFill/>
              </a:ln>
            </p:spPr>
            <p:txBody>
              <a:bodyPr wrap="square" lIns="108000" tIns="108000" rIns="108000" bIns="108000" rtlCol="0">
                <a:spAutoFit/>
              </a:bodyPr>
              <a:lstStyle/>
              <a:p>
                <a:r>
                  <a:rPr lang="en-GB" sz="2400" b="1" dirty="0">
                    <a:solidFill>
                      <a:srgbClr val="87BD31"/>
                    </a:solidFill>
                  </a:rPr>
                  <a:t>2 </a:t>
                </a:r>
              </a:p>
            </p:txBody>
          </p:sp>
          <p:sp>
            <p:nvSpPr>
              <p:cNvPr id="31" name="TextBox 30">
                <a:extLst>
                  <a:ext uri="{FF2B5EF4-FFF2-40B4-BE49-F238E27FC236}">
                    <a16:creationId xmlns:a16="http://schemas.microsoft.com/office/drawing/2014/main" xmlns="" id="{28BEFAB1-40D2-4A80-AC7E-4372FC684136}"/>
                  </a:ext>
                </a:extLst>
              </p:cNvPr>
              <p:cNvSpPr txBox="1"/>
              <p:nvPr/>
            </p:nvSpPr>
            <p:spPr>
              <a:xfrm>
                <a:off x="7108567" y="2975415"/>
                <a:ext cx="443865" cy="608047"/>
              </a:xfrm>
              <a:prstGeom prst="rect">
                <a:avLst/>
              </a:prstGeom>
              <a:noFill/>
              <a:ln w="28575">
                <a:noFill/>
              </a:ln>
            </p:spPr>
            <p:txBody>
              <a:bodyPr wrap="square" lIns="108000" tIns="108000" rIns="108000" bIns="108000" rtlCol="0">
                <a:spAutoFit/>
              </a:bodyPr>
              <a:lstStyle/>
              <a:p>
                <a:r>
                  <a:rPr lang="en-GB" sz="2400" b="1" dirty="0">
                    <a:solidFill>
                      <a:srgbClr val="87BD31"/>
                    </a:solidFill>
                  </a:rPr>
                  <a:t>3 </a:t>
                </a:r>
              </a:p>
            </p:txBody>
          </p:sp>
          <p:sp>
            <p:nvSpPr>
              <p:cNvPr id="32" name="TextBox 31">
                <a:extLst>
                  <a:ext uri="{FF2B5EF4-FFF2-40B4-BE49-F238E27FC236}">
                    <a16:creationId xmlns:a16="http://schemas.microsoft.com/office/drawing/2014/main" xmlns="" id="{831621C0-ECF6-41AD-BA10-86DFF6BC0315}"/>
                  </a:ext>
                </a:extLst>
              </p:cNvPr>
              <p:cNvSpPr txBox="1"/>
              <p:nvPr/>
            </p:nvSpPr>
            <p:spPr>
              <a:xfrm>
                <a:off x="6811695" y="2790375"/>
                <a:ext cx="325120"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2</a:t>
                </a:r>
              </a:p>
            </p:txBody>
          </p:sp>
          <p:sp>
            <p:nvSpPr>
              <p:cNvPr id="33" name="Rectangle 32">
                <a:extLst>
                  <a:ext uri="{FF2B5EF4-FFF2-40B4-BE49-F238E27FC236}">
                    <a16:creationId xmlns:a16="http://schemas.microsoft.com/office/drawing/2014/main" xmlns="" id="{2E929A92-BB06-4C5E-B8A9-E9E080FAE60A}"/>
                  </a:ext>
                </a:extLst>
              </p:cNvPr>
              <p:cNvSpPr/>
              <p:nvPr/>
            </p:nvSpPr>
            <p:spPr>
              <a:xfrm>
                <a:off x="7169825" y="3066922"/>
                <a:ext cx="293337" cy="47323"/>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TextBox 33">
                <a:extLst>
                  <a:ext uri="{FF2B5EF4-FFF2-40B4-BE49-F238E27FC236}">
                    <a16:creationId xmlns:a16="http://schemas.microsoft.com/office/drawing/2014/main" xmlns="" id="{3C1A5736-C8AF-43D2-9919-BD36A99D9E7A}"/>
                  </a:ext>
                </a:extLst>
              </p:cNvPr>
              <p:cNvSpPr txBox="1"/>
              <p:nvPr/>
            </p:nvSpPr>
            <p:spPr>
              <a:xfrm>
                <a:off x="6325123" y="2806246"/>
                <a:ext cx="587032"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or</a:t>
                </a:r>
              </a:p>
            </p:txBody>
          </p:sp>
        </p:grpSp>
        <p:sp>
          <p:nvSpPr>
            <p:cNvPr id="37" name="TextBox 36">
              <a:extLst>
                <a:ext uri="{FF2B5EF4-FFF2-40B4-BE49-F238E27FC236}">
                  <a16:creationId xmlns:a16="http://schemas.microsoft.com/office/drawing/2014/main" xmlns="" id="{396ED595-2035-4158-9599-B8A6611167DE}"/>
                </a:ext>
              </a:extLst>
            </p:cNvPr>
            <p:cNvSpPr txBox="1"/>
            <p:nvPr/>
          </p:nvSpPr>
          <p:spPr>
            <a:xfrm>
              <a:off x="5859150" y="2194668"/>
              <a:ext cx="2336810" cy="270524"/>
            </a:xfrm>
            <a:prstGeom prst="rect">
              <a:avLst/>
            </a:prstGeom>
            <a:noFill/>
          </p:spPr>
          <p:txBody>
            <a:bodyPr wrap="square" lIns="0" tIns="0" rIns="0" bIns="0" rtlCol="0">
              <a:spAutoFit/>
            </a:bodyPr>
            <a:lstStyle/>
            <a:p>
              <a:pPr lvl="0" algn="ctr">
                <a:lnSpc>
                  <a:spcPct val="107000"/>
                </a:lnSpc>
                <a:spcAft>
                  <a:spcPts val="0"/>
                </a:spcAft>
              </a:pPr>
              <a:r>
                <a:rPr lang="en-GB" b="1" dirty="0">
                  <a:solidFill>
                    <a:srgbClr val="87BD31"/>
                  </a:solidFill>
                  <a:ea typeface="Calibri" panose="020F0502020204030204" pitchFamily="34" charset="0"/>
                  <a:cs typeface="Calibri" panose="020F0502020204030204" pitchFamily="34" charset="0"/>
                </a:rPr>
                <a:t>Answers</a:t>
              </a:r>
            </a:p>
          </p:txBody>
        </p:sp>
      </p:grpSp>
      <p:graphicFrame>
        <p:nvGraphicFramePr>
          <p:cNvPr id="36" name="Chart 35">
            <a:extLst>
              <a:ext uri="{FF2B5EF4-FFF2-40B4-BE49-F238E27FC236}">
                <a16:creationId xmlns:a16="http://schemas.microsoft.com/office/drawing/2014/main" xmlns="" id="{01E0C979-D933-458F-B14C-E31345E3C138}"/>
              </a:ext>
            </a:extLst>
          </p:cNvPr>
          <p:cNvGraphicFramePr/>
          <p:nvPr>
            <p:extLst>
              <p:ext uri="{D42A27DB-BD31-4B8C-83A1-F6EECF244321}">
                <p14:modId xmlns:p14="http://schemas.microsoft.com/office/powerpoint/2010/main" val="697713731"/>
              </p:ext>
            </p:extLst>
          </p:nvPr>
        </p:nvGraphicFramePr>
        <p:xfrm>
          <a:off x="680720" y="4153620"/>
          <a:ext cx="1767840" cy="1635760"/>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38" name="Chart 37">
            <a:extLst>
              <a:ext uri="{FF2B5EF4-FFF2-40B4-BE49-F238E27FC236}">
                <a16:creationId xmlns:a16="http://schemas.microsoft.com/office/drawing/2014/main" xmlns="" id="{1879DD00-C9A8-49B8-A0E6-6C50FC3F1B27}"/>
              </a:ext>
            </a:extLst>
          </p:cNvPr>
          <p:cNvGraphicFramePr/>
          <p:nvPr>
            <p:extLst>
              <p:ext uri="{D42A27DB-BD31-4B8C-83A1-F6EECF244321}">
                <p14:modId xmlns:p14="http://schemas.microsoft.com/office/powerpoint/2010/main" val="412480323"/>
              </p:ext>
            </p:extLst>
          </p:nvPr>
        </p:nvGraphicFramePr>
        <p:xfrm>
          <a:off x="2289820" y="4153620"/>
          <a:ext cx="1767840" cy="1635760"/>
        </p:xfrm>
        <a:graphic>
          <a:graphicData uri="http://schemas.openxmlformats.org/drawingml/2006/chart">
            <c:chart xmlns:c="http://schemas.openxmlformats.org/drawingml/2006/chart" xmlns:r="http://schemas.openxmlformats.org/officeDocument/2006/relationships" r:id="rId11"/>
          </a:graphicData>
        </a:graphic>
      </p:graphicFrame>
      <p:graphicFrame>
        <p:nvGraphicFramePr>
          <p:cNvPr id="39" name="Chart 38">
            <a:extLst>
              <a:ext uri="{FF2B5EF4-FFF2-40B4-BE49-F238E27FC236}">
                <a16:creationId xmlns:a16="http://schemas.microsoft.com/office/drawing/2014/main" xmlns="" id="{6D1090EE-C169-4487-B7FA-C4DDB0113E4E}"/>
              </a:ext>
            </a:extLst>
          </p:cNvPr>
          <p:cNvGraphicFramePr/>
          <p:nvPr>
            <p:extLst>
              <p:ext uri="{D42A27DB-BD31-4B8C-83A1-F6EECF244321}">
                <p14:modId xmlns:p14="http://schemas.microsoft.com/office/powerpoint/2010/main" val="494227010"/>
              </p:ext>
            </p:extLst>
          </p:nvPr>
        </p:nvGraphicFramePr>
        <p:xfrm>
          <a:off x="3898920" y="4153620"/>
          <a:ext cx="1767840" cy="1635760"/>
        </p:xfrm>
        <a:graphic>
          <a:graphicData uri="http://schemas.openxmlformats.org/drawingml/2006/chart">
            <c:chart xmlns:c="http://schemas.openxmlformats.org/drawingml/2006/chart" xmlns:r="http://schemas.openxmlformats.org/officeDocument/2006/relationships" r:id="rId12"/>
          </a:graphicData>
        </a:graphic>
      </p:graphicFrame>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2" name="Rectangle 41">
            <a:extLst>
              <a:ext uri="{FF2B5EF4-FFF2-40B4-BE49-F238E27FC236}">
                <a16:creationId xmlns:a16="http://schemas.microsoft.com/office/drawing/2014/main" xmlns="" id="{D2D9245C-3963-4C6D-A333-595C8EC26DFE}"/>
              </a:ext>
            </a:extLst>
          </p:cNvPr>
          <p:cNvSpPr/>
          <p:nvPr/>
        </p:nvSpPr>
        <p:spPr>
          <a:xfrm>
            <a:off x="445574" y="702863"/>
            <a:ext cx="322065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Fractions by Integers</a:t>
            </a:r>
            <a:endParaRPr lang="en-GB" sz="1600" b="1" dirty="0">
              <a:solidFill>
                <a:schemeClr val="bg1"/>
              </a:solidFill>
            </a:endParaRPr>
          </a:p>
        </p:txBody>
      </p:sp>
      <p:sp>
        <p:nvSpPr>
          <p:cNvPr id="8" name="TextBox 7"/>
          <p:cNvSpPr txBox="1"/>
          <p:nvPr/>
        </p:nvSpPr>
        <p:spPr>
          <a:xfrm>
            <a:off x="1119452" y="4371413"/>
            <a:ext cx="1651410" cy="587441"/>
          </a:xfrm>
          <a:prstGeom prst="rect">
            <a:avLst/>
          </a:prstGeom>
          <a:noFill/>
          <a:ln w="28575">
            <a:noFill/>
          </a:ln>
        </p:spPr>
        <p:txBody>
          <a:bodyPr wrap="square" lIns="108000" tIns="108000" rIns="108000" bIns="108000" rtlCol="0">
            <a:spAutoFit/>
          </a:bodyPr>
          <a:lstStyle/>
          <a:p>
            <a:r>
              <a:rPr lang="en-GB" sz="2400" b="1" dirty="0"/>
              <a:t>4 </a:t>
            </a:r>
            <a:r>
              <a:rPr lang="en-GB" altLang="ko-KR" sz="2400" b="1" dirty="0"/>
              <a:t>×</a:t>
            </a:r>
            <a:r>
              <a:rPr lang="en-GB" sz="2400" b="1" dirty="0"/>
              <a:t> 2      = </a:t>
            </a:r>
          </a:p>
        </p:txBody>
      </p:sp>
      <p:sp>
        <p:nvSpPr>
          <p:cNvPr id="21" name="TextBox 20">
            <a:extLst>
              <a:ext uri="{FF2B5EF4-FFF2-40B4-BE49-F238E27FC236}">
                <a16:creationId xmlns:a16="http://schemas.microsoft.com/office/drawing/2014/main" xmlns="" id="{1E963503-0F00-43E3-A4B1-F4A7D6B68824}"/>
              </a:ext>
            </a:extLst>
          </p:cNvPr>
          <p:cNvSpPr txBox="1"/>
          <p:nvPr/>
        </p:nvSpPr>
        <p:spPr>
          <a:xfrm>
            <a:off x="1866854" y="4206329"/>
            <a:ext cx="584179" cy="587441"/>
          </a:xfrm>
          <a:prstGeom prst="rect">
            <a:avLst/>
          </a:prstGeom>
          <a:noFill/>
          <a:ln w="28575">
            <a:noFill/>
          </a:ln>
        </p:spPr>
        <p:txBody>
          <a:bodyPr wrap="square" lIns="108000" tIns="108000" rIns="108000" bIns="108000" rtlCol="0">
            <a:spAutoFit/>
          </a:bodyPr>
          <a:lstStyle/>
          <a:p>
            <a:pPr algn="ctr"/>
            <a:r>
              <a:rPr lang="en-GB" sz="2400" b="1" dirty="0"/>
              <a:t>3 </a:t>
            </a:r>
          </a:p>
        </p:txBody>
      </p:sp>
      <p:sp>
        <p:nvSpPr>
          <p:cNvPr id="22" name="TextBox 21">
            <a:extLst>
              <a:ext uri="{FF2B5EF4-FFF2-40B4-BE49-F238E27FC236}">
                <a16:creationId xmlns:a16="http://schemas.microsoft.com/office/drawing/2014/main" xmlns="" id="{D4A3AC56-E137-4BFA-88FA-648A0D8AE751}"/>
              </a:ext>
            </a:extLst>
          </p:cNvPr>
          <p:cNvSpPr txBox="1"/>
          <p:nvPr/>
        </p:nvSpPr>
        <p:spPr>
          <a:xfrm>
            <a:off x="1950334" y="4553990"/>
            <a:ext cx="443865" cy="587441"/>
          </a:xfrm>
          <a:prstGeom prst="rect">
            <a:avLst/>
          </a:prstGeom>
          <a:noFill/>
          <a:ln w="28575">
            <a:noFill/>
          </a:ln>
        </p:spPr>
        <p:txBody>
          <a:bodyPr wrap="square" lIns="108000" tIns="108000" rIns="108000" bIns="108000" rtlCol="0">
            <a:spAutoFit/>
          </a:bodyPr>
          <a:lstStyle/>
          <a:p>
            <a:r>
              <a:rPr lang="en-GB" sz="2400" b="1" dirty="0"/>
              <a:t>5 </a:t>
            </a:r>
          </a:p>
        </p:txBody>
      </p:sp>
      <p:sp>
        <p:nvSpPr>
          <p:cNvPr id="10" name="Rectangle 9">
            <a:extLst>
              <a:ext uri="{FF2B5EF4-FFF2-40B4-BE49-F238E27FC236}">
                <a16:creationId xmlns:a16="http://schemas.microsoft.com/office/drawing/2014/main" xmlns="" id="{6C3204B9-5A71-46CD-A709-78DF3D2792FF}"/>
              </a:ext>
            </a:extLst>
          </p:cNvPr>
          <p:cNvSpPr/>
          <p:nvPr/>
        </p:nvSpPr>
        <p:spPr>
          <a:xfrm>
            <a:off x="2011592" y="4652337"/>
            <a:ext cx="293337" cy="441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nvGrpSpPr>
          <p:cNvPr id="7" name="Group 6">
            <a:extLst>
              <a:ext uri="{FF2B5EF4-FFF2-40B4-BE49-F238E27FC236}">
                <a16:creationId xmlns:a16="http://schemas.microsoft.com/office/drawing/2014/main" xmlns="" id="{46BEB95A-7B88-4F99-BDF0-743DFE5F4217}"/>
              </a:ext>
            </a:extLst>
          </p:cNvPr>
          <p:cNvGrpSpPr/>
          <p:nvPr/>
        </p:nvGrpSpPr>
        <p:grpSpPr>
          <a:xfrm>
            <a:off x="2799698" y="4184785"/>
            <a:ext cx="1339397" cy="961479"/>
            <a:chOff x="4341921" y="4870823"/>
            <a:chExt cx="1339397" cy="961479"/>
          </a:xfrm>
        </p:grpSpPr>
        <p:sp>
          <p:nvSpPr>
            <p:cNvPr id="9" name="Rectangle 8">
              <a:extLst>
                <a:ext uri="{FF2B5EF4-FFF2-40B4-BE49-F238E27FC236}">
                  <a16:creationId xmlns:a16="http://schemas.microsoft.com/office/drawing/2014/main" xmlns="" id="{13496E3F-FC4B-44B5-8318-45C0990EF0BA}"/>
                </a:ext>
              </a:extLst>
            </p:cNvPr>
            <p:cNvSpPr/>
            <p:nvPr/>
          </p:nvSpPr>
          <p:spPr>
            <a:xfrm>
              <a:off x="4341921" y="4870823"/>
              <a:ext cx="1339397" cy="961479"/>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 name="Group 2">
              <a:extLst>
                <a:ext uri="{FF2B5EF4-FFF2-40B4-BE49-F238E27FC236}">
                  <a16:creationId xmlns:a16="http://schemas.microsoft.com/office/drawing/2014/main" xmlns="" id="{DEA07D61-7FEC-4DB0-A2E7-6EBD6929D974}"/>
                </a:ext>
              </a:extLst>
            </p:cNvPr>
            <p:cNvGrpSpPr/>
            <p:nvPr/>
          </p:nvGrpSpPr>
          <p:grpSpPr>
            <a:xfrm>
              <a:off x="4536265" y="4870823"/>
              <a:ext cx="897708" cy="935103"/>
              <a:chOff x="5226332" y="4993760"/>
              <a:chExt cx="897708" cy="935103"/>
            </a:xfrm>
          </p:grpSpPr>
          <p:sp>
            <p:nvSpPr>
              <p:cNvPr id="30" name="TextBox 29">
                <a:extLst>
                  <a:ext uri="{FF2B5EF4-FFF2-40B4-BE49-F238E27FC236}">
                    <a16:creationId xmlns:a16="http://schemas.microsoft.com/office/drawing/2014/main" xmlns="" id="{CDC3E453-EB43-4D75-A655-9DC58B04A0A7}"/>
                  </a:ext>
                </a:extLst>
              </p:cNvPr>
              <p:cNvSpPr txBox="1"/>
              <p:nvPr/>
            </p:nvSpPr>
            <p:spPr>
              <a:xfrm>
                <a:off x="5680175" y="4993760"/>
                <a:ext cx="443865" cy="587440"/>
              </a:xfrm>
              <a:prstGeom prst="rect">
                <a:avLst/>
              </a:prstGeom>
              <a:noFill/>
              <a:ln w="28575">
                <a:noFill/>
              </a:ln>
            </p:spPr>
            <p:txBody>
              <a:bodyPr wrap="square" lIns="108000" tIns="108000" rIns="108000" bIns="108000" rtlCol="0">
                <a:spAutoFit/>
              </a:bodyPr>
              <a:lstStyle/>
              <a:p>
                <a:r>
                  <a:rPr lang="en-GB" sz="2400" b="1" dirty="0">
                    <a:solidFill>
                      <a:srgbClr val="87BD31"/>
                    </a:solidFill>
                  </a:rPr>
                  <a:t>2 </a:t>
                </a:r>
              </a:p>
            </p:txBody>
          </p:sp>
          <p:sp>
            <p:nvSpPr>
              <p:cNvPr id="31" name="TextBox 30">
                <a:extLst>
                  <a:ext uri="{FF2B5EF4-FFF2-40B4-BE49-F238E27FC236}">
                    <a16:creationId xmlns:a16="http://schemas.microsoft.com/office/drawing/2014/main" xmlns="" id="{28BEFAB1-40D2-4A80-AC7E-4372FC684136}"/>
                  </a:ext>
                </a:extLst>
              </p:cNvPr>
              <p:cNvSpPr txBox="1"/>
              <p:nvPr/>
            </p:nvSpPr>
            <p:spPr>
              <a:xfrm>
                <a:off x="5680175" y="5341423"/>
                <a:ext cx="443865" cy="587440"/>
              </a:xfrm>
              <a:prstGeom prst="rect">
                <a:avLst/>
              </a:prstGeom>
              <a:noFill/>
              <a:ln w="28575">
                <a:noFill/>
              </a:ln>
            </p:spPr>
            <p:txBody>
              <a:bodyPr wrap="square" lIns="108000" tIns="108000" rIns="108000" bIns="108000" rtlCol="0">
                <a:spAutoFit/>
              </a:bodyPr>
              <a:lstStyle/>
              <a:p>
                <a:r>
                  <a:rPr lang="en-GB" sz="2400" b="1" dirty="0">
                    <a:solidFill>
                      <a:srgbClr val="87BD31"/>
                    </a:solidFill>
                  </a:rPr>
                  <a:t>5 </a:t>
                </a:r>
              </a:p>
            </p:txBody>
          </p:sp>
          <p:sp>
            <p:nvSpPr>
              <p:cNvPr id="32" name="TextBox 31">
                <a:extLst>
                  <a:ext uri="{FF2B5EF4-FFF2-40B4-BE49-F238E27FC236}">
                    <a16:creationId xmlns:a16="http://schemas.microsoft.com/office/drawing/2014/main" xmlns="" id="{831621C0-ECF6-41AD-BA10-86DFF6BC0315}"/>
                  </a:ext>
                </a:extLst>
              </p:cNvPr>
              <p:cNvSpPr txBox="1"/>
              <p:nvPr/>
            </p:nvSpPr>
            <p:spPr>
              <a:xfrm>
                <a:off x="5226332" y="5151649"/>
                <a:ext cx="549642" cy="587440"/>
              </a:xfrm>
              <a:prstGeom prst="rect">
                <a:avLst/>
              </a:prstGeom>
              <a:noFill/>
              <a:ln w="28575">
                <a:noFill/>
              </a:ln>
            </p:spPr>
            <p:txBody>
              <a:bodyPr wrap="square" lIns="108000" tIns="108000" rIns="108000" bIns="108000" rtlCol="0">
                <a:spAutoFit/>
              </a:bodyPr>
              <a:lstStyle/>
              <a:p>
                <a:r>
                  <a:rPr lang="en-GB" sz="2400" b="1" dirty="0">
                    <a:solidFill>
                      <a:srgbClr val="87BD31"/>
                    </a:solidFill>
                  </a:rPr>
                  <a:t>10</a:t>
                </a:r>
              </a:p>
            </p:txBody>
          </p:sp>
          <p:sp>
            <p:nvSpPr>
              <p:cNvPr id="33" name="Rectangle 32">
                <a:extLst>
                  <a:ext uri="{FF2B5EF4-FFF2-40B4-BE49-F238E27FC236}">
                    <a16:creationId xmlns:a16="http://schemas.microsoft.com/office/drawing/2014/main" xmlns="" id="{2E929A92-BB06-4C5E-B8A9-E9E080FAE60A}"/>
                  </a:ext>
                </a:extLst>
              </p:cNvPr>
              <p:cNvSpPr/>
              <p:nvPr/>
            </p:nvSpPr>
            <p:spPr>
              <a:xfrm>
                <a:off x="5732807" y="5447081"/>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2" name="TextBox 1"/>
          <p:cNvSpPr txBox="1"/>
          <p:nvPr/>
        </p:nvSpPr>
        <p:spPr>
          <a:xfrm>
            <a:off x="914400" y="1524265"/>
            <a:ext cx="3657590" cy="1778179"/>
          </a:xfrm>
          <a:prstGeom prst="rect">
            <a:avLst/>
          </a:prstGeom>
          <a:noFill/>
        </p:spPr>
        <p:txBody>
          <a:bodyPr wrap="square" lIns="0" tIns="0" rIns="0" bIns="0" rtlCol="0">
            <a:spAutoFit/>
          </a:bodyPr>
          <a:lstStyle/>
          <a:p>
            <a:pPr lvl="0">
              <a:lnSpc>
                <a:spcPct val="107000"/>
              </a:lnSpc>
              <a:spcAft>
                <a:spcPts val="0"/>
              </a:spcAft>
            </a:pPr>
            <a:r>
              <a:rPr lang="en-GB" dirty="0">
                <a:solidFill>
                  <a:srgbClr val="000000"/>
                </a:solidFill>
                <a:ea typeface="Calibri" panose="020F0502020204030204" pitchFamily="34" charset="0"/>
              </a:rPr>
              <a:t>This diagram shows the partitioning method of multiplying an integer by a mixed number.</a:t>
            </a:r>
            <a:br>
              <a:rPr lang="en-GB" dirty="0">
                <a:solidFill>
                  <a:srgbClr val="000000"/>
                </a:solidFill>
                <a:ea typeface="Calibri" panose="020F0502020204030204" pitchFamily="34" charset="0"/>
              </a:rPr>
            </a:br>
            <a:r>
              <a:rPr lang="en-GB" dirty="0">
                <a:solidFill>
                  <a:srgbClr val="000000"/>
                </a:solidFill>
                <a:ea typeface="Calibri" panose="020F0502020204030204" pitchFamily="34" charset="0"/>
              </a:rPr>
              <a:t>Use the diagram to show the correct answer and write it down as a simplified mixed number.</a:t>
            </a:r>
            <a:endParaRPr lang="en-GB" sz="1100" dirty="0">
              <a:ea typeface="Calibri" panose="020F0502020204030204" pitchFamily="34" charset="0"/>
              <a:cs typeface="Calibri" panose="020F0502020204030204" pitchFamily="34" charset="0"/>
            </a:endParaRPr>
          </a:p>
        </p:txBody>
      </p:sp>
      <p:sp>
        <p:nvSpPr>
          <p:cNvPr id="97" name="Rectangle 96"/>
          <p:cNvSpPr/>
          <p:nvPr/>
        </p:nvSpPr>
        <p:spPr>
          <a:xfrm>
            <a:off x="3664982"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66498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1" name="Group 10">
            <a:extLst>
              <a:ext uri="{FF2B5EF4-FFF2-40B4-BE49-F238E27FC236}">
                <a16:creationId xmlns:a16="http://schemas.microsoft.com/office/drawing/2014/main" xmlns="" id="{568F178B-FE98-4E72-9319-FD0445056E72}"/>
              </a:ext>
            </a:extLst>
          </p:cNvPr>
          <p:cNvGrpSpPr/>
          <p:nvPr/>
        </p:nvGrpSpPr>
        <p:grpSpPr>
          <a:xfrm>
            <a:off x="5045774" y="1741201"/>
            <a:ext cx="2858320" cy="3833542"/>
            <a:chOff x="4624622" y="2260732"/>
            <a:chExt cx="2829248" cy="3794552"/>
          </a:xfrm>
        </p:grpSpPr>
        <p:graphicFrame>
          <p:nvGraphicFramePr>
            <p:cNvPr id="23" name="Chart 22">
              <a:extLst>
                <a:ext uri="{FF2B5EF4-FFF2-40B4-BE49-F238E27FC236}">
                  <a16:creationId xmlns:a16="http://schemas.microsoft.com/office/drawing/2014/main" xmlns="" id="{EFF3A81B-9DD7-45EE-B07E-501D4A5FD102}"/>
                </a:ext>
              </a:extLst>
            </p:cNvPr>
            <p:cNvGraphicFramePr/>
            <p:nvPr>
              <p:extLst>
                <p:ext uri="{D42A27DB-BD31-4B8C-83A1-F6EECF244321}">
                  <p14:modId xmlns:p14="http://schemas.microsoft.com/office/powerpoint/2010/main" val="2217474"/>
                </p:ext>
              </p:extLst>
            </p:nvPr>
          </p:nvGraphicFramePr>
          <p:xfrm>
            <a:off x="6336157" y="3201113"/>
            <a:ext cx="1117713" cy="973408"/>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9" name="Chart 38">
              <a:extLst>
                <a:ext uri="{FF2B5EF4-FFF2-40B4-BE49-F238E27FC236}">
                  <a16:creationId xmlns:a16="http://schemas.microsoft.com/office/drawing/2014/main" xmlns="" id="{2121543C-443C-4433-B8DE-786D66EB7EA2}"/>
                </a:ext>
              </a:extLst>
            </p:cNvPr>
            <p:cNvGraphicFramePr/>
            <p:nvPr>
              <p:extLst>
                <p:ext uri="{D42A27DB-BD31-4B8C-83A1-F6EECF244321}">
                  <p14:modId xmlns:p14="http://schemas.microsoft.com/office/powerpoint/2010/main" val="2906686714"/>
                </p:ext>
              </p:extLst>
            </p:nvPr>
          </p:nvGraphicFramePr>
          <p:xfrm>
            <a:off x="6336157" y="4141495"/>
            <a:ext cx="1117713" cy="97340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0" name="Chart 39">
              <a:extLst>
                <a:ext uri="{FF2B5EF4-FFF2-40B4-BE49-F238E27FC236}">
                  <a16:creationId xmlns:a16="http://schemas.microsoft.com/office/drawing/2014/main" xmlns="" id="{E859A86C-4835-4BD7-BD68-D51E4694331A}"/>
                </a:ext>
              </a:extLst>
            </p:cNvPr>
            <p:cNvGraphicFramePr/>
            <p:nvPr>
              <p:extLst>
                <p:ext uri="{D42A27DB-BD31-4B8C-83A1-F6EECF244321}">
                  <p14:modId xmlns:p14="http://schemas.microsoft.com/office/powerpoint/2010/main" val="1004962898"/>
                </p:ext>
              </p:extLst>
            </p:nvPr>
          </p:nvGraphicFramePr>
          <p:xfrm>
            <a:off x="6336157" y="2260732"/>
            <a:ext cx="1117713" cy="973408"/>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1" name="Chart 40">
              <a:extLst>
                <a:ext uri="{FF2B5EF4-FFF2-40B4-BE49-F238E27FC236}">
                  <a16:creationId xmlns:a16="http://schemas.microsoft.com/office/drawing/2014/main" xmlns="" id="{EB6C5508-371C-4951-ACB7-CAF2C53893AE}"/>
                </a:ext>
              </a:extLst>
            </p:cNvPr>
            <p:cNvGraphicFramePr/>
            <p:nvPr>
              <p:extLst>
                <p:ext uri="{D42A27DB-BD31-4B8C-83A1-F6EECF244321}">
                  <p14:modId xmlns:p14="http://schemas.microsoft.com/office/powerpoint/2010/main" val="647466620"/>
                </p:ext>
              </p:extLst>
            </p:nvPr>
          </p:nvGraphicFramePr>
          <p:xfrm>
            <a:off x="6336157" y="5081876"/>
            <a:ext cx="1117713" cy="973408"/>
          </p:xfrm>
          <a:graphic>
            <a:graphicData uri="http://schemas.openxmlformats.org/drawingml/2006/chart">
              <c:chart xmlns:c="http://schemas.openxmlformats.org/drawingml/2006/chart" xmlns:r="http://schemas.openxmlformats.org/officeDocument/2006/relationships" r:id="rId7"/>
            </a:graphicData>
          </a:graphic>
        </p:graphicFrame>
        <p:sp>
          <p:nvSpPr>
            <p:cNvPr id="24" name="Oval 23">
              <a:extLst>
                <a:ext uri="{FF2B5EF4-FFF2-40B4-BE49-F238E27FC236}">
                  <a16:creationId xmlns:a16="http://schemas.microsoft.com/office/drawing/2014/main" xmlns="" id="{1CE5F66B-C82F-4524-80C7-570C422149C0}"/>
                </a:ext>
              </a:extLst>
            </p:cNvPr>
            <p:cNvSpPr/>
            <p:nvPr/>
          </p:nvSpPr>
          <p:spPr>
            <a:xfrm>
              <a:off x="4624622" y="4256993"/>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a:extLst>
                <a:ext uri="{FF2B5EF4-FFF2-40B4-BE49-F238E27FC236}">
                  <a16:creationId xmlns:a16="http://schemas.microsoft.com/office/drawing/2014/main" xmlns="" id="{44A0BC0E-DD6A-48B7-BF68-1B71865B6062}"/>
                </a:ext>
              </a:extLst>
            </p:cNvPr>
            <p:cNvSpPr/>
            <p:nvPr/>
          </p:nvSpPr>
          <p:spPr>
            <a:xfrm>
              <a:off x="5577295" y="2376230"/>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a:extLst>
                <a:ext uri="{FF2B5EF4-FFF2-40B4-BE49-F238E27FC236}">
                  <a16:creationId xmlns:a16="http://schemas.microsoft.com/office/drawing/2014/main" xmlns="" id="{4C71CFA8-6E7A-4D75-B99D-7701FA3A6898}"/>
                </a:ext>
              </a:extLst>
            </p:cNvPr>
            <p:cNvSpPr/>
            <p:nvPr/>
          </p:nvSpPr>
          <p:spPr>
            <a:xfrm>
              <a:off x="4647856" y="2376230"/>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a:extLst>
                <a:ext uri="{FF2B5EF4-FFF2-40B4-BE49-F238E27FC236}">
                  <a16:creationId xmlns:a16="http://schemas.microsoft.com/office/drawing/2014/main" xmlns="" id="{C08E6CF4-D764-4DC0-B41F-7DC173E060E5}"/>
                </a:ext>
              </a:extLst>
            </p:cNvPr>
            <p:cNvSpPr/>
            <p:nvPr/>
          </p:nvSpPr>
          <p:spPr>
            <a:xfrm>
              <a:off x="4624622" y="5197374"/>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a:extLst>
                <a:ext uri="{FF2B5EF4-FFF2-40B4-BE49-F238E27FC236}">
                  <a16:creationId xmlns:a16="http://schemas.microsoft.com/office/drawing/2014/main" xmlns="" id="{347B76E1-729D-4ECF-9EF0-27413077F645}"/>
                </a:ext>
              </a:extLst>
            </p:cNvPr>
            <p:cNvSpPr/>
            <p:nvPr/>
          </p:nvSpPr>
          <p:spPr>
            <a:xfrm>
              <a:off x="5577295" y="3316611"/>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a:extLst>
                <a:ext uri="{FF2B5EF4-FFF2-40B4-BE49-F238E27FC236}">
                  <a16:creationId xmlns:a16="http://schemas.microsoft.com/office/drawing/2014/main" xmlns="" id="{F20484CF-DA69-4AC4-9765-9E50DD190639}"/>
                </a:ext>
              </a:extLst>
            </p:cNvPr>
            <p:cNvSpPr/>
            <p:nvPr/>
          </p:nvSpPr>
          <p:spPr>
            <a:xfrm>
              <a:off x="4647856" y="3316611"/>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a:extLst>
                <a:ext uri="{FF2B5EF4-FFF2-40B4-BE49-F238E27FC236}">
                  <a16:creationId xmlns:a16="http://schemas.microsoft.com/office/drawing/2014/main" xmlns="" id="{818E0F56-D42B-4A75-8D82-8D17A0251B76}"/>
                </a:ext>
              </a:extLst>
            </p:cNvPr>
            <p:cNvSpPr/>
            <p:nvPr/>
          </p:nvSpPr>
          <p:spPr>
            <a:xfrm>
              <a:off x="5553683" y="4256993"/>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1" name="Oval 50">
              <a:extLst>
                <a:ext uri="{FF2B5EF4-FFF2-40B4-BE49-F238E27FC236}">
                  <a16:creationId xmlns:a16="http://schemas.microsoft.com/office/drawing/2014/main" xmlns="" id="{E1A7FD64-43B1-4625-8337-E267D21BCD3C}"/>
                </a:ext>
              </a:extLst>
            </p:cNvPr>
            <p:cNvSpPr/>
            <p:nvPr/>
          </p:nvSpPr>
          <p:spPr>
            <a:xfrm>
              <a:off x="5553683" y="5197374"/>
              <a:ext cx="742412" cy="742412"/>
            </a:xfrm>
            <a:prstGeom prst="ellipse">
              <a:avLst/>
            </a:prstGeom>
            <a:solidFill>
              <a:schemeClr val="accent2"/>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54" name="TextBox 53">
            <a:extLst>
              <a:ext uri="{FF2B5EF4-FFF2-40B4-BE49-F238E27FC236}">
                <a16:creationId xmlns:a16="http://schemas.microsoft.com/office/drawing/2014/main" xmlns="" id="{91522BDE-D408-48B1-86B5-D91427F47EE3}"/>
              </a:ext>
            </a:extLst>
          </p:cNvPr>
          <p:cNvSpPr txBox="1"/>
          <p:nvPr/>
        </p:nvSpPr>
        <p:spPr>
          <a:xfrm>
            <a:off x="619619" y="1529157"/>
            <a:ext cx="294782" cy="296363"/>
          </a:xfrm>
          <a:prstGeom prst="rect">
            <a:avLst/>
          </a:prstGeom>
          <a:noFill/>
        </p:spPr>
        <p:txBody>
          <a:bodyPr wrap="square" lIns="0" tIns="0" rIns="0" bIns="0" rtlCol="0">
            <a:spAutoFit/>
          </a:bodyPr>
          <a:lstStyle/>
          <a:p>
            <a:pPr lvl="0">
              <a:lnSpc>
                <a:spcPct val="107000"/>
              </a:lnSpc>
              <a:spcAft>
                <a:spcPts val="0"/>
              </a:spcAft>
            </a:pPr>
            <a:r>
              <a:rPr lang="en-GB" dirty="0">
                <a:solidFill>
                  <a:srgbClr val="000000"/>
                </a:solidFill>
                <a:ea typeface="Calibri" panose="020F0502020204030204" pitchFamily="34" charset="0"/>
              </a:rPr>
              <a:t>2)</a:t>
            </a:r>
            <a:endParaRPr lang="en-GB" sz="1100" dirty="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0193796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xmlns="" id="{59A477B4-58C7-4198-A46F-BAE387B0CB0A}"/>
              </a:ext>
            </a:extLst>
          </p:cNvPr>
          <p:cNvGrpSpPr/>
          <p:nvPr/>
        </p:nvGrpSpPr>
        <p:grpSpPr>
          <a:xfrm>
            <a:off x="1380230" y="2773834"/>
            <a:ext cx="1651410" cy="935102"/>
            <a:chOff x="1827491" y="2773834"/>
            <a:chExt cx="1651410" cy="935102"/>
          </a:xfrm>
        </p:grpSpPr>
        <p:sp>
          <p:nvSpPr>
            <p:cNvPr id="8" name="TextBox 7"/>
            <p:cNvSpPr txBox="1"/>
            <p:nvPr/>
          </p:nvSpPr>
          <p:spPr>
            <a:xfrm>
              <a:off x="1827491" y="2938918"/>
              <a:ext cx="1651410" cy="587441"/>
            </a:xfrm>
            <a:prstGeom prst="rect">
              <a:avLst/>
            </a:prstGeom>
            <a:noFill/>
            <a:ln w="28575">
              <a:noFill/>
            </a:ln>
          </p:spPr>
          <p:txBody>
            <a:bodyPr wrap="square" lIns="108000" tIns="108000" rIns="108000" bIns="108000" rtlCol="0">
              <a:spAutoFit/>
            </a:bodyPr>
            <a:lstStyle/>
            <a:p>
              <a:r>
                <a:rPr lang="en-GB" sz="2400" b="1" dirty="0"/>
                <a:t>2 × 5      = </a:t>
              </a:r>
            </a:p>
          </p:txBody>
        </p:sp>
        <p:sp>
          <p:nvSpPr>
            <p:cNvPr id="21" name="TextBox 20">
              <a:extLst>
                <a:ext uri="{FF2B5EF4-FFF2-40B4-BE49-F238E27FC236}">
                  <a16:creationId xmlns:a16="http://schemas.microsoft.com/office/drawing/2014/main" xmlns="" id="{1E963503-0F00-43E3-A4B1-F4A7D6B68824}"/>
                </a:ext>
              </a:extLst>
            </p:cNvPr>
            <p:cNvSpPr txBox="1"/>
            <p:nvPr/>
          </p:nvSpPr>
          <p:spPr>
            <a:xfrm>
              <a:off x="2574893" y="2773834"/>
              <a:ext cx="584179" cy="587441"/>
            </a:xfrm>
            <a:prstGeom prst="rect">
              <a:avLst/>
            </a:prstGeom>
            <a:noFill/>
            <a:ln w="28575">
              <a:noFill/>
            </a:ln>
          </p:spPr>
          <p:txBody>
            <a:bodyPr wrap="square" lIns="108000" tIns="108000" rIns="108000" bIns="108000" rtlCol="0">
              <a:spAutoFit/>
            </a:bodyPr>
            <a:lstStyle/>
            <a:p>
              <a:pPr algn="ctr"/>
              <a:r>
                <a:rPr lang="en-GB" sz="2400" b="1" dirty="0"/>
                <a:t>2 </a:t>
              </a:r>
            </a:p>
          </p:txBody>
        </p:sp>
        <p:sp>
          <p:nvSpPr>
            <p:cNvPr id="22" name="TextBox 21">
              <a:extLst>
                <a:ext uri="{FF2B5EF4-FFF2-40B4-BE49-F238E27FC236}">
                  <a16:creationId xmlns:a16="http://schemas.microsoft.com/office/drawing/2014/main" xmlns="" id="{D4A3AC56-E137-4BFA-88FA-648A0D8AE751}"/>
                </a:ext>
              </a:extLst>
            </p:cNvPr>
            <p:cNvSpPr txBox="1"/>
            <p:nvPr/>
          </p:nvSpPr>
          <p:spPr>
            <a:xfrm>
              <a:off x="2658373" y="3121495"/>
              <a:ext cx="443865" cy="587441"/>
            </a:xfrm>
            <a:prstGeom prst="rect">
              <a:avLst/>
            </a:prstGeom>
            <a:noFill/>
            <a:ln w="28575">
              <a:noFill/>
            </a:ln>
          </p:spPr>
          <p:txBody>
            <a:bodyPr wrap="square" lIns="108000" tIns="108000" rIns="108000" bIns="108000" rtlCol="0">
              <a:spAutoFit/>
            </a:bodyPr>
            <a:lstStyle/>
            <a:p>
              <a:r>
                <a:rPr lang="en-GB" sz="2400" b="1" dirty="0"/>
                <a:t>8 </a:t>
              </a:r>
            </a:p>
          </p:txBody>
        </p:sp>
        <p:sp>
          <p:nvSpPr>
            <p:cNvPr id="10" name="Rectangle 9">
              <a:extLst>
                <a:ext uri="{FF2B5EF4-FFF2-40B4-BE49-F238E27FC236}">
                  <a16:creationId xmlns:a16="http://schemas.microsoft.com/office/drawing/2014/main" xmlns="" id="{6C3204B9-5A71-46CD-A709-78DF3D2792FF}"/>
                </a:ext>
              </a:extLst>
            </p:cNvPr>
            <p:cNvSpPr/>
            <p:nvPr/>
          </p:nvSpPr>
          <p:spPr>
            <a:xfrm>
              <a:off x="2719631" y="3219842"/>
              <a:ext cx="293337" cy="4417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grpSp>
      <p:pic>
        <p:nvPicPr>
          <p:cNvPr id="5" name="Picture 4">
            <a:extLst>
              <a:ext uri="{FF2B5EF4-FFF2-40B4-BE49-F238E27FC236}">
                <a16:creationId xmlns:a16="http://schemas.microsoft.com/office/drawing/2014/main" xmlns="" id="{2830866F-58AA-4213-AFD1-4A7F919ABC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2" name="TextBox 1"/>
          <p:cNvSpPr txBox="1"/>
          <p:nvPr/>
        </p:nvSpPr>
        <p:spPr>
          <a:xfrm>
            <a:off x="755650" y="1232955"/>
            <a:ext cx="7632700" cy="592726"/>
          </a:xfrm>
          <a:prstGeom prst="rect">
            <a:avLst/>
          </a:prstGeom>
          <a:noFill/>
        </p:spPr>
        <p:txBody>
          <a:bodyPr wrap="square" lIns="0" tIns="0" rIns="0" bIns="0" rtlCol="0">
            <a:spAutoFit/>
          </a:bodyPr>
          <a:lstStyle/>
          <a:p>
            <a:pPr marL="342900" lvl="0" indent="-342900">
              <a:lnSpc>
                <a:spcPct val="107000"/>
              </a:lnSpc>
              <a:spcAft>
                <a:spcPts val="0"/>
              </a:spcAft>
              <a:buFont typeface="+mj-lt"/>
              <a:buAutoNum type="arabicParenR" startAt="3"/>
            </a:pPr>
            <a:r>
              <a:rPr lang="en-GB" dirty="0">
                <a:solidFill>
                  <a:srgbClr val="000000"/>
                </a:solidFill>
                <a:ea typeface="Calibri" panose="020F0502020204030204" pitchFamily="34" charset="0"/>
                <a:cs typeface="Calibri" panose="020F0502020204030204" pitchFamily="34" charset="0"/>
              </a:rPr>
              <a:t>Solve this calculation by converting the mixed number to an improper fraction then multiplying:</a:t>
            </a:r>
          </a:p>
        </p:txBody>
      </p:sp>
      <p:sp>
        <p:nvSpPr>
          <p:cNvPr id="97" name="Rectangle 96"/>
          <p:cNvSpPr/>
          <p:nvPr/>
        </p:nvSpPr>
        <p:spPr>
          <a:xfrm>
            <a:off x="3673083"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a:solidFill>
                  <a:schemeClr val="bg1"/>
                </a:solidFill>
              </a:rPr>
              <a:t>Diving</a:t>
            </a:r>
            <a:endParaRPr lang="en-GB" sz="1600" b="1" dirty="0">
              <a:solidFill>
                <a:schemeClr val="bg1"/>
              </a:solidFill>
            </a:endParaRPr>
          </a:p>
        </p:txBody>
      </p:sp>
      <p:cxnSp>
        <p:nvCxnSpPr>
          <p:cNvPr id="103" name="Straight Connector 102"/>
          <p:cNvCxnSpPr/>
          <p:nvPr/>
        </p:nvCxnSpPr>
        <p:spPr>
          <a:xfrm>
            <a:off x="3673083"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pSp>
        <p:nvGrpSpPr>
          <p:cNvPr id="4" name="Group 3">
            <a:extLst>
              <a:ext uri="{FF2B5EF4-FFF2-40B4-BE49-F238E27FC236}">
                <a16:creationId xmlns:a16="http://schemas.microsoft.com/office/drawing/2014/main" xmlns="" id="{826477E5-160E-4271-9E23-5DB9048793D6}"/>
              </a:ext>
            </a:extLst>
          </p:cNvPr>
          <p:cNvGrpSpPr/>
          <p:nvPr/>
        </p:nvGrpSpPr>
        <p:grpSpPr>
          <a:xfrm>
            <a:off x="2977631" y="2751898"/>
            <a:ext cx="4665559" cy="961479"/>
            <a:chOff x="3017387" y="2751898"/>
            <a:chExt cx="4665559" cy="961479"/>
          </a:xfrm>
        </p:grpSpPr>
        <p:sp>
          <p:nvSpPr>
            <p:cNvPr id="9" name="Rectangle 8">
              <a:extLst>
                <a:ext uri="{FF2B5EF4-FFF2-40B4-BE49-F238E27FC236}">
                  <a16:creationId xmlns:a16="http://schemas.microsoft.com/office/drawing/2014/main" xmlns="" id="{13496E3F-FC4B-44B5-8318-45C0990EF0BA}"/>
                </a:ext>
              </a:extLst>
            </p:cNvPr>
            <p:cNvSpPr/>
            <p:nvPr/>
          </p:nvSpPr>
          <p:spPr>
            <a:xfrm>
              <a:off x="3017387" y="2751898"/>
              <a:ext cx="4665559" cy="961479"/>
            </a:xfrm>
            <a:prstGeom prst="rect">
              <a:avLst/>
            </a:prstGeom>
            <a:solidFill>
              <a:schemeClr val="bg1"/>
            </a:solidFill>
            <a:ln w="28575">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xmlns="" id="{3AD74F31-B45C-4298-ADCA-5E97A52ACE43}"/>
                </a:ext>
              </a:extLst>
            </p:cNvPr>
            <p:cNvSpPr txBox="1"/>
            <p:nvPr/>
          </p:nvSpPr>
          <p:spPr>
            <a:xfrm>
              <a:off x="3916291" y="2932787"/>
              <a:ext cx="587032" cy="567533"/>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a:t>
              </a:r>
            </a:p>
          </p:txBody>
        </p:sp>
        <p:sp>
          <p:nvSpPr>
            <p:cNvPr id="26" name="TextBox 25">
              <a:extLst>
                <a:ext uri="{FF2B5EF4-FFF2-40B4-BE49-F238E27FC236}">
                  <a16:creationId xmlns:a16="http://schemas.microsoft.com/office/drawing/2014/main" xmlns="" id="{2D1FD0B6-BADC-4CE5-883D-B2C189CA5150}"/>
                </a:ext>
              </a:extLst>
            </p:cNvPr>
            <p:cNvSpPr txBox="1"/>
            <p:nvPr/>
          </p:nvSpPr>
          <p:spPr>
            <a:xfrm>
              <a:off x="3551182" y="2773836"/>
              <a:ext cx="65862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42 </a:t>
              </a:r>
            </a:p>
          </p:txBody>
        </p:sp>
        <p:sp>
          <p:nvSpPr>
            <p:cNvPr id="27" name="TextBox 26">
              <a:extLst>
                <a:ext uri="{FF2B5EF4-FFF2-40B4-BE49-F238E27FC236}">
                  <a16:creationId xmlns:a16="http://schemas.microsoft.com/office/drawing/2014/main" xmlns="" id="{614C10E6-F876-46E5-9ED7-F6957E081562}"/>
                </a:ext>
              </a:extLst>
            </p:cNvPr>
            <p:cNvSpPr txBox="1"/>
            <p:nvPr/>
          </p:nvSpPr>
          <p:spPr>
            <a:xfrm>
              <a:off x="3640634" y="3121495"/>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8 </a:t>
              </a:r>
            </a:p>
          </p:txBody>
        </p:sp>
        <p:sp>
          <p:nvSpPr>
            <p:cNvPr id="28" name="TextBox 27">
              <a:extLst>
                <a:ext uri="{FF2B5EF4-FFF2-40B4-BE49-F238E27FC236}">
                  <a16:creationId xmlns:a16="http://schemas.microsoft.com/office/drawing/2014/main" xmlns="" id="{25927666-3BFB-4041-80EA-609CC6BA4108}"/>
                </a:ext>
              </a:extLst>
            </p:cNvPr>
            <p:cNvSpPr txBox="1"/>
            <p:nvPr/>
          </p:nvSpPr>
          <p:spPr>
            <a:xfrm>
              <a:off x="3074220" y="2947168"/>
              <a:ext cx="734919"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2 ×</a:t>
              </a:r>
            </a:p>
          </p:txBody>
        </p:sp>
        <p:sp>
          <p:nvSpPr>
            <p:cNvPr id="29" name="Rectangle 28">
              <a:extLst>
                <a:ext uri="{FF2B5EF4-FFF2-40B4-BE49-F238E27FC236}">
                  <a16:creationId xmlns:a16="http://schemas.microsoft.com/office/drawing/2014/main" xmlns="" id="{7E4A438B-128D-457C-A8B7-C0CB9041C29F}"/>
                </a:ext>
              </a:extLst>
            </p:cNvPr>
            <p:cNvSpPr/>
            <p:nvPr/>
          </p:nvSpPr>
          <p:spPr>
            <a:xfrm>
              <a:off x="3701892" y="3209903"/>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TextBox 29">
              <a:extLst>
                <a:ext uri="{FF2B5EF4-FFF2-40B4-BE49-F238E27FC236}">
                  <a16:creationId xmlns:a16="http://schemas.microsoft.com/office/drawing/2014/main" xmlns="" id="{CDC3E453-EB43-4D75-A655-9DC58B04A0A7}"/>
                </a:ext>
              </a:extLst>
            </p:cNvPr>
            <p:cNvSpPr txBox="1"/>
            <p:nvPr/>
          </p:nvSpPr>
          <p:spPr>
            <a:xfrm>
              <a:off x="5777046" y="2758400"/>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4 </a:t>
              </a:r>
            </a:p>
          </p:txBody>
        </p:sp>
        <p:sp>
          <p:nvSpPr>
            <p:cNvPr id="31" name="TextBox 30">
              <a:extLst>
                <a:ext uri="{FF2B5EF4-FFF2-40B4-BE49-F238E27FC236}">
                  <a16:creationId xmlns:a16="http://schemas.microsoft.com/office/drawing/2014/main" xmlns="" id="{28BEFAB1-40D2-4A80-AC7E-4372FC684136}"/>
                </a:ext>
              </a:extLst>
            </p:cNvPr>
            <p:cNvSpPr txBox="1"/>
            <p:nvPr/>
          </p:nvSpPr>
          <p:spPr>
            <a:xfrm>
              <a:off x="5777046" y="3106063"/>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8 </a:t>
              </a:r>
            </a:p>
          </p:txBody>
        </p:sp>
        <p:sp>
          <p:nvSpPr>
            <p:cNvPr id="32" name="TextBox 31">
              <a:extLst>
                <a:ext uri="{FF2B5EF4-FFF2-40B4-BE49-F238E27FC236}">
                  <a16:creationId xmlns:a16="http://schemas.microsoft.com/office/drawing/2014/main" xmlns="" id="{831621C0-ECF6-41AD-BA10-86DFF6BC0315}"/>
                </a:ext>
              </a:extLst>
            </p:cNvPr>
            <p:cNvSpPr txBox="1"/>
            <p:nvPr/>
          </p:nvSpPr>
          <p:spPr>
            <a:xfrm>
              <a:off x="5323203" y="2916289"/>
              <a:ext cx="549642" cy="587440"/>
            </a:xfrm>
            <a:prstGeom prst="rect">
              <a:avLst/>
            </a:prstGeom>
            <a:noFill/>
            <a:ln w="28575">
              <a:noFill/>
            </a:ln>
          </p:spPr>
          <p:txBody>
            <a:bodyPr wrap="square" lIns="108000" tIns="108000" rIns="108000" bIns="108000" rtlCol="0">
              <a:spAutoFit/>
            </a:bodyPr>
            <a:lstStyle/>
            <a:p>
              <a:r>
                <a:rPr lang="en-GB" sz="2400" b="1" dirty="0">
                  <a:solidFill>
                    <a:srgbClr val="87BD31"/>
                  </a:solidFill>
                </a:rPr>
                <a:t>10</a:t>
              </a:r>
            </a:p>
          </p:txBody>
        </p:sp>
        <p:sp>
          <p:nvSpPr>
            <p:cNvPr id="33" name="Rectangle 32">
              <a:extLst>
                <a:ext uri="{FF2B5EF4-FFF2-40B4-BE49-F238E27FC236}">
                  <a16:creationId xmlns:a16="http://schemas.microsoft.com/office/drawing/2014/main" xmlns="" id="{2E929A92-BB06-4C5E-B8A9-E9E080FAE60A}"/>
                </a:ext>
              </a:extLst>
            </p:cNvPr>
            <p:cNvSpPr/>
            <p:nvPr/>
          </p:nvSpPr>
          <p:spPr>
            <a:xfrm>
              <a:off x="5838304" y="3194469"/>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TextBox 41">
              <a:extLst>
                <a:ext uri="{FF2B5EF4-FFF2-40B4-BE49-F238E27FC236}">
                  <a16:creationId xmlns:a16="http://schemas.microsoft.com/office/drawing/2014/main" xmlns="" id="{FDAA7EA7-65B9-49E0-94A1-4267FD504AF9}"/>
                </a:ext>
              </a:extLst>
            </p:cNvPr>
            <p:cNvSpPr txBox="1"/>
            <p:nvPr/>
          </p:nvSpPr>
          <p:spPr>
            <a:xfrm>
              <a:off x="4850275" y="2932787"/>
              <a:ext cx="587032"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or</a:t>
              </a:r>
            </a:p>
          </p:txBody>
        </p:sp>
        <p:sp>
          <p:nvSpPr>
            <p:cNvPr id="54" name="TextBox 53">
              <a:extLst>
                <a:ext uri="{FF2B5EF4-FFF2-40B4-BE49-F238E27FC236}">
                  <a16:creationId xmlns:a16="http://schemas.microsoft.com/office/drawing/2014/main" xmlns="" id="{D106FF16-CDBB-4080-A318-60237957F7F3}"/>
                </a:ext>
              </a:extLst>
            </p:cNvPr>
            <p:cNvSpPr txBox="1"/>
            <p:nvPr/>
          </p:nvSpPr>
          <p:spPr>
            <a:xfrm>
              <a:off x="4316958" y="2773836"/>
              <a:ext cx="65862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84 </a:t>
              </a:r>
            </a:p>
          </p:txBody>
        </p:sp>
        <p:sp>
          <p:nvSpPr>
            <p:cNvPr id="55" name="TextBox 54">
              <a:extLst>
                <a:ext uri="{FF2B5EF4-FFF2-40B4-BE49-F238E27FC236}">
                  <a16:creationId xmlns:a16="http://schemas.microsoft.com/office/drawing/2014/main" xmlns="" id="{BB3E19E2-82AF-424B-B51B-1832AEC6CD5D}"/>
                </a:ext>
              </a:extLst>
            </p:cNvPr>
            <p:cNvSpPr txBox="1"/>
            <p:nvPr/>
          </p:nvSpPr>
          <p:spPr>
            <a:xfrm>
              <a:off x="4406410" y="3121495"/>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8 </a:t>
              </a:r>
            </a:p>
          </p:txBody>
        </p:sp>
        <p:sp>
          <p:nvSpPr>
            <p:cNvPr id="56" name="Rectangle 55">
              <a:extLst>
                <a:ext uri="{FF2B5EF4-FFF2-40B4-BE49-F238E27FC236}">
                  <a16:creationId xmlns:a16="http://schemas.microsoft.com/office/drawing/2014/main" xmlns="" id="{65364D79-B6F0-405D-B890-28E1F3EFC2CF}"/>
                </a:ext>
              </a:extLst>
            </p:cNvPr>
            <p:cNvSpPr/>
            <p:nvPr/>
          </p:nvSpPr>
          <p:spPr>
            <a:xfrm>
              <a:off x="4467668" y="3209903"/>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TextBox 56">
              <a:extLst>
                <a:ext uri="{FF2B5EF4-FFF2-40B4-BE49-F238E27FC236}">
                  <a16:creationId xmlns:a16="http://schemas.microsoft.com/office/drawing/2014/main" xmlns="" id="{B7E6EC86-1868-495F-AD65-26D00F46B93B}"/>
                </a:ext>
              </a:extLst>
            </p:cNvPr>
            <p:cNvSpPr txBox="1"/>
            <p:nvPr/>
          </p:nvSpPr>
          <p:spPr>
            <a:xfrm>
              <a:off x="6131641" y="2932787"/>
              <a:ext cx="587032"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or</a:t>
              </a:r>
            </a:p>
          </p:txBody>
        </p:sp>
        <p:sp>
          <p:nvSpPr>
            <p:cNvPr id="58" name="TextBox 57">
              <a:extLst>
                <a:ext uri="{FF2B5EF4-FFF2-40B4-BE49-F238E27FC236}">
                  <a16:creationId xmlns:a16="http://schemas.microsoft.com/office/drawing/2014/main" xmlns="" id="{E915D861-FB62-4FAD-98D3-B4A35088A3EF}"/>
                </a:ext>
              </a:extLst>
            </p:cNvPr>
            <p:cNvSpPr txBox="1"/>
            <p:nvPr/>
          </p:nvSpPr>
          <p:spPr>
            <a:xfrm>
              <a:off x="7065735" y="2758400"/>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1 </a:t>
              </a:r>
            </a:p>
          </p:txBody>
        </p:sp>
        <p:sp>
          <p:nvSpPr>
            <p:cNvPr id="59" name="TextBox 58">
              <a:extLst>
                <a:ext uri="{FF2B5EF4-FFF2-40B4-BE49-F238E27FC236}">
                  <a16:creationId xmlns:a16="http://schemas.microsoft.com/office/drawing/2014/main" xmlns="" id="{BE90EEE3-A02E-4508-A5F0-FE17FC5E4F68}"/>
                </a:ext>
              </a:extLst>
            </p:cNvPr>
            <p:cNvSpPr txBox="1"/>
            <p:nvPr/>
          </p:nvSpPr>
          <p:spPr>
            <a:xfrm>
              <a:off x="7065735" y="3106063"/>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2 </a:t>
              </a:r>
            </a:p>
          </p:txBody>
        </p:sp>
        <p:sp>
          <p:nvSpPr>
            <p:cNvPr id="60" name="TextBox 59">
              <a:extLst>
                <a:ext uri="{FF2B5EF4-FFF2-40B4-BE49-F238E27FC236}">
                  <a16:creationId xmlns:a16="http://schemas.microsoft.com/office/drawing/2014/main" xmlns="" id="{410488E4-753E-45F5-87B9-C5CF151384A7}"/>
                </a:ext>
              </a:extLst>
            </p:cNvPr>
            <p:cNvSpPr txBox="1"/>
            <p:nvPr/>
          </p:nvSpPr>
          <p:spPr>
            <a:xfrm>
              <a:off x="6611892" y="2916289"/>
              <a:ext cx="549642" cy="587440"/>
            </a:xfrm>
            <a:prstGeom prst="rect">
              <a:avLst/>
            </a:prstGeom>
            <a:noFill/>
            <a:ln w="28575">
              <a:noFill/>
            </a:ln>
          </p:spPr>
          <p:txBody>
            <a:bodyPr wrap="square" lIns="108000" tIns="108000" rIns="108000" bIns="108000" rtlCol="0">
              <a:spAutoFit/>
            </a:bodyPr>
            <a:lstStyle/>
            <a:p>
              <a:r>
                <a:rPr lang="en-GB" sz="2400" b="1" dirty="0">
                  <a:solidFill>
                    <a:srgbClr val="87BD31"/>
                  </a:solidFill>
                </a:rPr>
                <a:t>10</a:t>
              </a:r>
            </a:p>
          </p:txBody>
        </p:sp>
        <p:sp>
          <p:nvSpPr>
            <p:cNvPr id="61" name="Rectangle 60">
              <a:extLst>
                <a:ext uri="{FF2B5EF4-FFF2-40B4-BE49-F238E27FC236}">
                  <a16:creationId xmlns:a16="http://schemas.microsoft.com/office/drawing/2014/main" xmlns="" id="{5858747A-9355-4EFD-921C-4ED439EE610A}"/>
                </a:ext>
              </a:extLst>
            </p:cNvPr>
            <p:cNvSpPr/>
            <p:nvPr/>
          </p:nvSpPr>
          <p:spPr>
            <a:xfrm>
              <a:off x="7126993" y="3194469"/>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4" name="Rectangle 33">
            <a:extLst>
              <a:ext uri="{FF2B5EF4-FFF2-40B4-BE49-F238E27FC236}">
                <a16:creationId xmlns:a16="http://schemas.microsoft.com/office/drawing/2014/main" xmlns="" id="{6F7A9550-440E-49EE-B42B-25D6642154CE}"/>
              </a:ext>
            </a:extLst>
          </p:cNvPr>
          <p:cNvSpPr/>
          <p:nvPr/>
        </p:nvSpPr>
        <p:spPr>
          <a:xfrm>
            <a:off x="445574" y="702863"/>
            <a:ext cx="322065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Fractions by Integers</a:t>
            </a:r>
            <a:endParaRPr lang="en-GB" sz="1600" b="1" dirty="0">
              <a:solidFill>
                <a:schemeClr val="bg1"/>
              </a:solidFill>
            </a:endParaRPr>
          </a:p>
        </p:txBody>
      </p:sp>
    </p:spTree>
    <p:extLst>
      <p:ext uri="{BB962C8B-B14F-4D97-AF65-F5344CB8AC3E}">
        <p14:creationId xmlns:p14="http://schemas.microsoft.com/office/powerpoint/2010/main" val="42014081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35" name="Group 34">
            <a:extLst>
              <a:ext uri="{FF2B5EF4-FFF2-40B4-BE49-F238E27FC236}">
                <a16:creationId xmlns:a16="http://schemas.microsoft.com/office/drawing/2014/main" xmlns="" id="{24E16623-1AC3-4444-A29B-957EDBB21C1A}"/>
              </a:ext>
            </a:extLst>
          </p:cNvPr>
          <p:cNvGrpSpPr/>
          <p:nvPr/>
        </p:nvGrpSpPr>
        <p:grpSpPr>
          <a:xfrm>
            <a:off x="4960929" y="3698201"/>
            <a:ext cx="584179" cy="688385"/>
            <a:chOff x="827089" y="4152554"/>
            <a:chExt cx="584179" cy="688385"/>
          </a:xfrm>
        </p:grpSpPr>
        <p:sp>
          <p:nvSpPr>
            <p:cNvPr id="36" name="TextBox 35">
              <a:extLst>
                <a:ext uri="{FF2B5EF4-FFF2-40B4-BE49-F238E27FC236}">
                  <a16:creationId xmlns:a16="http://schemas.microsoft.com/office/drawing/2014/main" xmlns="" id="{457C02E1-D862-40C9-9AB0-D04186DE45E9}"/>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t>7 </a:t>
              </a:r>
            </a:p>
          </p:txBody>
        </p:sp>
        <p:sp>
          <p:nvSpPr>
            <p:cNvPr id="37" name="TextBox 36">
              <a:extLst>
                <a:ext uri="{FF2B5EF4-FFF2-40B4-BE49-F238E27FC236}">
                  <a16:creationId xmlns:a16="http://schemas.microsoft.com/office/drawing/2014/main" xmlns="" id="{622362BA-347E-43FC-A671-627A9EC2E8FA}"/>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t>8 </a:t>
              </a:r>
            </a:p>
          </p:txBody>
        </p:sp>
        <p:cxnSp>
          <p:nvCxnSpPr>
            <p:cNvPr id="38" name="Straight Connector 37">
              <a:extLst>
                <a:ext uri="{FF2B5EF4-FFF2-40B4-BE49-F238E27FC236}">
                  <a16:creationId xmlns:a16="http://schemas.microsoft.com/office/drawing/2014/main" xmlns="" id="{2A2D0D07-01CE-4D33-899D-2F498C257D59}"/>
                </a:ext>
              </a:extLst>
            </p:cNvPr>
            <p:cNvCxnSpPr>
              <a:cxnSpLocks/>
            </p:cNvCxnSpPr>
            <p:nvPr/>
          </p:nvCxnSpPr>
          <p:spPr>
            <a:xfrm>
              <a:off x="1013670" y="4486031"/>
              <a:ext cx="211015" cy="0"/>
            </a:xfrm>
            <a:prstGeom prst="line">
              <a:avLst/>
            </a:prstGeom>
            <a:ln w="19050"/>
          </p:spPr>
          <p:style>
            <a:lnRef idx="1">
              <a:schemeClr val="dk1"/>
            </a:lnRef>
            <a:fillRef idx="0">
              <a:schemeClr val="dk1"/>
            </a:fillRef>
            <a:effectRef idx="0">
              <a:schemeClr val="dk1"/>
            </a:effectRef>
            <a:fontRef idx="minor">
              <a:schemeClr val="tx1"/>
            </a:fontRef>
          </p:style>
        </p:cxnSp>
      </p:grpSp>
      <p:pic>
        <p:nvPicPr>
          <p:cNvPr id="66" name="Picture 6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30" name="Rectangle 29"/>
          <p:cNvSpPr/>
          <p:nvPr/>
        </p:nvSpPr>
        <p:spPr>
          <a:xfrm>
            <a:off x="3674852"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68" name="Straight Connector 67"/>
          <p:cNvCxnSpPr/>
          <p:nvPr/>
        </p:nvCxnSpPr>
        <p:spPr>
          <a:xfrm>
            <a:off x="367485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FF6F2300-9237-4609-ADA5-DA264B8754F9}"/>
              </a:ext>
            </a:extLst>
          </p:cNvPr>
          <p:cNvSpPr txBox="1"/>
          <p:nvPr/>
        </p:nvSpPr>
        <p:spPr>
          <a:xfrm>
            <a:off x="755650" y="1232955"/>
            <a:ext cx="7632700" cy="283219"/>
          </a:xfrm>
          <a:prstGeom prst="rect">
            <a:avLst/>
          </a:prstGeom>
          <a:noFill/>
        </p:spPr>
        <p:txBody>
          <a:bodyPr wrap="square" lIns="0" tIns="0" rIns="0" bIns="0" rtlCol="0">
            <a:spAutoFit/>
          </a:bodyPr>
          <a:lstStyle/>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Two children are comparing how many books they have read.</a:t>
            </a:r>
            <a:endParaRPr lang="en-GB" sz="1200" dirty="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xmlns="" id="{48928EE6-BAD8-4C36-B426-1C6FD8D33803}"/>
              </a:ext>
            </a:extLst>
          </p:cNvPr>
          <p:cNvSpPr txBox="1"/>
          <p:nvPr/>
        </p:nvSpPr>
        <p:spPr>
          <a:xfrm>
            <a:off x="755650" y="1758295"/>
            <a:ext cx="7632700" cy="2908489"/>
          </a:xfrm>
          <a:prstGeom prst="rect">
            <a:avLst/>
          </a:prstGeom>
          <a:noFill/>
        </p:spPr>
        <p:txBody>
          <a:bodyPr wrap="square" lIns="0" tIns="0" rIns="0" bIns="0" rtlCol="0">
            <a:spAutoFit/>
          </a:bodyPr>
          <a:lstStyle/>
          <a:p>
            <a:pP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Ania says, “I read 3      books every week for 4 weeks.”</a:t>
            </a:r>
            <a:endParaRPr lang="en-GB" dirty="0">
              <a:ea typeface="Calibri" panose="020F0502020204030204" pitchFamily="34" charset="0"/>
              <a:cs typeface="Calibri" panose="020F0502020204030204" pitchFamily="34" charset="0"/>
            </a:endParaRPr>
          </a:p>
          <a:p>
            <a:pP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Calibri" panose="020F0502020204030204" pitchFamily="34" charset="0"/>
            </a:endParaRPr>
          </a:p>
          <a:p>
            <a:pP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Mia says, “I read 4      books every week for 3 weeks.”</a:t>
            </a:r>
            <a:endParaRPr lang="en-GB" dirty="0">
              <a:ea typeface="Calibri" panose="020F0502020204030204" pitchFamily="34" charset="0"/>
              <a:cs typeface="Calibri" panose="020F0502020204030204" pitchFamily="34" charset="0"/>
            </a:endParaRPr>
          </a:p>
          <a:p>
            <a:pP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Calibri" panose="020F0502020204030204" pitchFamily="34" charset="0"/>
            </a:endParaRPr>
          </a:p>
          <a:p>
            <a:pPr>
              <a:lnSpc>
                <a:spcPct val="150000"/>
              </a:lnSpc>
              <a:spcAft>
                <a:spcPts val="0"/>
              </a:spcAft>
            </a:pPr>
            <a:r>
              <a:rPr lang="en-GB" dirty="0" err="1">
                <a:solidFill>
                  <a:srgbClr val="000000"/>
                </a:solidFill>
                <a:ea typeface="Calibri" panose="020F0502020204030204" pitchFamily="34" charset="0"/>
                <a:cs typeface="Calibri" panose="020F0502020204030204" pitchFamily="34" charset="0"/>
              </a:rPr>
              <a:t>Ania</a:t>
            </a:r>
            <a:r>
              <a:rPr lang="en-GB" dirty="0">
                <a:solidFill>
                  <a:srgbClr val="000000"/>
                </a:solidFill>
                <a:ea typeface="Calibri" panose="020F0502020204030204" pitchFamily="34" charset="0"/>
                <a:cs typeface="Calibri" panose="020F0502020204030204" pitchFamily="34" charset="0"/>
              </a:rPr>
              <a:t> says: </a:t>
            </a:r>
            <a:endParaRPr lang="en-GB" dirty="0">
              <a:ea typeface="Calibri" panose="020F0502020204030204" pitchFamily="34" charset="0"/>
              <a:cs typeface="Calibri" panose="020F0502020204030204" pitchFamily="34" charset="0"/>
            </a:endParaRPr>
          </a:p>
          <a:p>
            <a:pP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“I think we have read the same amount. 3      </a:t>
            </a:r>
            <a:r>
              <a:rPr lang="en-GB" dirty="0"/>
              <a:t>×</a:t>
            </a:r>
            <a:r>
              <a:rPr lang="en-GB" dirty="0">
                <a:solidFill>
                  <a:srgbClr val="000000"/>
                </a:solidFill>
                <a:ea typeface="Calibri" panose="020F0502020204030204" pitchFamily="34" charset="0"/>
                <a:cs typeface="Calibri" panose="020F0502020204030204" pitchFamily="34" charset="0"/>
              </a:rPr>
              <a:t> 4 must be the same as </a:t>
            </a:r>
          </a:p>
          <a:p>
            <a:pP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4      </a:t>
            </a:r>
            <a:r>
              <a:rPr lang="en-GB" dirty="0"/>
              <a:t>×</a:t>
            </a:r>
            <a:r>
              <a:rPr lang="en-GB" dirty="0">
                <a:solidFill>
                  <a:srgbClr val="000000"/>
                </a:solidFill>
                <a:ea typeface="Calibri" panose="020F0502020204030204" pitchFamily="34" charset="0"/>
                <a:cs typeface="Calibri" panose="020F0502020204030204" pitchFamily="34" charset="0"/>
              </a:rPr>
              <a:t> 3.”</a:t>
            </a:r>
            <a:endParaRPr lang="en-GB" dirty="0">
              <a:ea typeface="Calibri" panose="020F0502020204030204" pitchFamily="34" charset="0"/>
              <a:cs typeface="Calibri" panose="020F0502020204030204" pitchFamily="34" charset="0"/>
            </a:endParaRPr>
          </a:p>
        </p:txBody>
      </p:sp>
      <p:grpSp>
        <p:nvGrpSpPr>
          <p:cNvPr id="27" name="Group 26">
            <a:extLst>
              <a:ext uri="{FF2B5EF4-FFF2-40B4-BE49-F238E27FC236}">
                <a16:creationId xmlns:a16="http://schemas.microsoft.com/office/drawing/2014/main" xmlns="" id="{5B4D142A-E636-406B-B1D0-9EA79BB89CC2}"/>
              </a:ext>
            </a:extLst>
          </p:cNvPr>
          <p:cNvGrpSpPr/>
          <p:nvPr/>
        </p:nvGrpSpPr>
        <p:grpSpPr>
          <a:xfrm>
            <a:off x="827089" y="4152554"/>
            <a:ext cx="584179" cy="688385"/>
            <a:chOff x="827089" y="4152554"/>
            <a:chExt cx="584179" cy="688385"/>
          </a:xfrm>
        </p:grpSpPr>
        <p:sp>
          <p:nvSpPr>
            <p:cNvPr id="21" name="TextBox 20">
              <a:extLst>
                <a:ext uri="{FF2B5EF4-FFF2-40B4-BE49-F238E27FC236}">
                  <a16:creationId xmlns:a16="http://schemas.microsoft.com/office/drawing/2014/main" xmlns="" id="{3CDD9386-2B88-4DA8-AADF-E0D7967BD5D2}"/>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t>7 </a:t>
              </a:r>
            </a:p>
          </p:txBody>
        </p:sp>
        <p:sp>
          <p:nvSpPr>
            <p:cNvPr id="22" name="TextBox 21">
              <a:extLst>
                <a:ext uri="{FF2B5EF4-FFF2-40B4-BE49-F238E27FC236}">
                  <a16:creationId xmlns:a16="http://schemas.microsoft.com/office/drawing/2014/main" xmlns="" id="{BD5FB058-1A78-4428-BC43-6381D00AB984}"/>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t>8 </a:t>
              </a:r>
            </a:p>
          </p:txBody>
        </p:sp>
        <p:cxnSp>
          <p:nvCxnSpPr>
            <p:cNvPr id="25" name="Straight Connector 24">
              <a:extLst>
                <a:ext uri="{FF2B5EF4-FFF2-40B4-BE49-F238E27FC236}">
                  <a16:creationId xmlns:a16="http://schemas.microsoft.com/office/drawing/2014/main" xmlns="" id="{5E6ACDC3-5B82-4B12-A55E-D763D8E217B4}"/>
                </a:ext>
              </a:extLst>
            </p:cNvPr>
            <p:cNvCxnSpPr>
              <a:cxnSpLocks/>
            </p:cNvCxnSpPr>
            <p:nvPr/>
          </p:nvCxnSpPr>
          <p:spPr>
            <a:xfrm>
              <a:off x="1013670" y="4486031"/>
              <a:ext cx="211015"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31" name="Group 30">
            <a:extLst>
              <a:ext uri="{FF2B5EF4-FFF2-40B4-BE49-F238E27FC236}">
                <a16:creationId xmlns:a16="http://schemas.microsoft.com/office/drawing/2014/main" xmlns="" id="{4704A9B2-206D-4864-9754-A7E9CD1C171B}"/>
              </a:ext>
            </a:extLst>
          </p:cNvPr>
          <p:cNvGrpSpPr/>
          <p:nvPr/>
        </p:nvGrpSpPr>
        <p:grpSpPr>
          <a:xfrm>
            <a:off x="2558197" y="2470622"/>
            <a:ext cx="584179" cy="688385"/>
            <a:chOff x="827089" y="4152554"/>
            <a:chExt cx="584179" cy="688385"/>
          </a:xfrm>
        </p:grpSpPr>
        <p:sp>
          <p:nvSpPr>
            <p:cNvPr id="32" name="TextBox 31">
              <a:extLst>
                <a:ext uri="{FF2B5EF4-FFF2-40B4-BE49-F238E27FC236}">
                  <a16:creationId xmlns:a16="http://schemas.microsoft.com/office/drawing/2014/main" xmlns="" id="{65D7E730-162B-4AAB-8714-9F1D1397B7E9}"/>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t>7 </a:t>
              </a:r>
            </a:p>
          </p:txBody>
        </p:sp>
        <p:sp>
          <p:nvSpPr>
            <p:cNvPr id="33" name="TextBox 32">
              <a:extLst>
                <a:ext uri="{FF2B5EF4-FFF2-40B4-BE49-F238E27FC236}">
                  <a16:creationId xmlns:a16="http://schemas.microsoft.com/office/drawing/2014/main" xmlns="" id="{999CFEA5-A918-4FB7-907D-232A7619E9C7}"/>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t>8 </a:t>
              </a:r>
            </a:p>
          </p:txBody>
        </p:sp>
        <p:cxnSp>
          <p:nvCxnSpPr>
            <p:cNvPr id="34" name="Straight Connector 33">
              <a:extLst>
                <a:ext uri="{FF2B5EF4-FFF2-40B4-BE49-F238E27FC236}">
                  <a16:creationId xmlns:a16="http://schemas.microsoft.com/office/drawing/2014/main" xmlns="" id="{40E5E89E-886A-4D7A-BFBA-D6A1CEADCD10}"/>
                </a:ext>
              </a:extLst>
            </p:cNvPr>
            <p:cNvCxnSpPr>
              <a:cxnSpLocks/>
            </p:cNvCxnSpPr>
            <p:nvPr/>
          </p:nvCxnSpPr>
          <p:spPr>
            <a:xfrm>
              <a:off x="1013670" y="4486031"/>
              <a:ext cx="211015"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39" name="Group 38">
            <a:extLst>
              <a:ext uri="{FF2B5EF4-FFF2-40B4-BE49-F238E27FC236}">
                <a16:creationId xmlns:a16="http://schemas.microsoft.com/office/drawing/2014/main" xmlns="" id="{1A57A2E9-6F60-440F-A98F-38339DDD61CF}"/>
              </a:ext>
            </a:extLst>
          </p:cNvPr>
          <p:cNvGrpSpPr/>
          <p:nvPr/>
        </p:nvGrpSpPr>
        <p:grpSpPr>
          <a:xfrm>
            <a:off x="2655474" y="1654861"/>
            <a:ext cx="584179" cy="688385"/>
            <a:chOff x="827089" y="4152554"/>
            <a:chExt cx="584179" cy="688385"/>
          </a:xfrm>
        </p:grpSpPr>
        <p:sp>
          <p:nvSpPr>
            <p:cNvPr id="40" name="TextBox 39">
              <a:extLst>
                <a:ext uri="{FF2B5EF4-FFF2-40B4-BE49-F238E27FC236}">
                  <a16:creationId xmlns:a16="http://schemas.microsoft.com/office/drawing/2014/main" xmlns="" id="{D9450D79-CC9E-4F0F-8879-C4BDFB58744C}"/>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t>7 </a:t>
              </a:r>
            </a:p>
          </p:txBody>
        </p:sp>
        <p:sp>
          <p:nvSpPr>
            <p:cNvPr id="41" name="TextBox 40">
              <a:extLst>
                <a:ext uri="{FF2B5EF4-FFF2-40B4-BE49-F238E27FC236}">
                  <a16:creationId xmlns:a16="http://schemas.microsoft.com/office/drawing/2014/main" xmlns="" id="{D6D2CA02-3575-47D8-9CC4-4C9778943761}"/>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t>8 </a:t>
              </a:r>
            </a:p>
          </p:txBody>
        </p:sp>
        <p:cxnSp>
          <p:nvCxnSpPr>
            <p:cNvPr id="42" name="Straight Connector 41">
              <a:extLst>
                <a:ext uri="{FF2B5EF4-FFF2-40B4-BE49-F238E27FC236}">
                  <a16:creationId xmlns:a16="http://schemas.microsoft.com/office/drawing/2014/main" xmlns="" id="{992E8792-7F87-42DA-963A-A8069095B037}"/>
                </a:ext>
              </a:extLst>
            </p:cNvPr>
            <p:cNvCxnSpPr>
              <a:cxnSpLocks/>
            </p:cNvCxnSpPr>
            <p:nvPr/>
          </p:nvCxnSpPr>
          <p:spPr>
            <a:xfrm>
              <a:off x="1013670" y="4486031"/>
              <a:ext cx="211015" cy="0"/>
            </a:xfrm>
            <a:prstGeom prst="line">
              <a:avLst/>
            </a:prstGeom>
            <a:ln w="19050"/>
          </p:spPr>
          <p:style>
            <a:lnRef idx="1">
              <a:schemeClr val="dk1"/>
            </a:lnRef>
            <a:fillRef idx="0">
              <a:schemeClr val="dk1"/>
            </a:fillRef>
            <a:effectRef idx="0">
              <a:schemeClr val="dk1"/>
            </a:effectRef>
            <a:fontRef idx="minor">
              <a:schemeClr val="tx1"/>
            </a:fontRef>
          </p:style>
        </p:cxnSp>
      </p:grpSp>
      <p:grpSp>
        <p:nvGrpSpPr>
          <p:cNvPr id="62" name="Group 61">
            <a:extLst>
              <a:ext uri="{FF2B5EF4-FFF2-40B4-BE49-F238E27FC236}">
                <a16:creationId xmlns:a16="http://schemas.microsoft.com/office/drawing/2014/main" xmlns="" id="{1410E93F-CD90-4571-97EE-112469A52F3E}"/>
              </a:ext>
            </a:extLst>
          </p:cNvPr>
          <p:cNvGrpSpPr/>
          <p:nvPr/>
        </p:nvGrpSpPr>
        <p:grpSpPr>
          <a:xfrm>
            <a:off x="827089" y="5002825"/>
            <a:ext cx="7632700" cy="436877"/>
            <a:chOff x="827089" y="5002825"/>
            <a:chExt cx="7632700" cy="436877"/>
          </a:xfrm>
        </p:grpSpPr>
        <p:sp>
          <p:nvSpPr>
            <p:cNvPr id="61" name="Rectangle 60">
              <a:extLst>
                <a:ext uri="{FF2B5EF4-FFF2-40B4-BE49-F238E27FC236}">
                  <a16:creationId xmlns:a16="http://schemas.microsoft.com/office/drawing/2014/main" xmlns="" id="{FB564D91-71D6-4E39-B128-BF678C7C376B}"/>
                </a:ext>
              </a:extLst>
            </p:cNvPr>
            <p:cNvSpPr/>
            <p:nvPr/>
          </p:nvSpPr>
          <p:spPr>
            <a:xfrm>
              <a:off x="1907425" y="5002825"/>
              <a:ext cx="5472044" cy="43687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TextBox 42">
              <a:extLst>
                <a:ext uri="{FF2B5EF4-FFF2-40B4-BE49-F238E27FC236}">
                  <a16:creationId xmlns:a16="http://schemas.microsoft.com/office/drawing/2014/main" xmlns="" id="{BEF2FA68-D3D9-47F9-8E7D-0912CBBEA58F}"/>
                </a:ext>
              </a:extLst>
            </p:cNvPr>
            <p:cNvSpPr txBox="1"/>
            <p:nvPr/>
          </p:nvSpPr>
          <p:spPr>
            <a:xfrm>
              <a:off x="827089" y="5063370"/>
              <a:ext cx="7632700" cy="280013"/>
            </a:xfrm>
            <a:prstGeom prst="rect">
              <a:avLst/>
            </a:prstGeom>
            <a:noFill/>
          </p:spPr>
          <p:txBody>
            <a:bodyPr wrap="square" lIns="0" tIns="0" rIns="0" bIns="0" rtlCol="0">
              <a:spAutoFit/>
            </a:bodyPr>
            <a:lstStyle/>
            <a:p>
              <a:pPr algn="ctr">
                <a:lnSpc>
                  <a:spcPct val="107000"/>
                </a:lnSpc>
                <a:spcAft>
                  <a:spcPts val="0"/>
                </a:spcAft>
              </a:pPr>
              <a:r>
                <a:rPr lang="en-GB" dirty="0">
                  <a:solidFill>
                    <a:schemeClr val="bg1"/>
                  </a:solidFill>
                  <a:ea typeface="Calibri" panose="020F0502020204030204" pitchFamily="34" charset="0"/>
                  <a:cs typeface="Calibri" panose="020F0502020204030204" pitchFamily="34" charset="0"/>
                </a:rPr>
                <a:t>Do you agree with </a:t>
              </a:r>
              <a:r>
                <a:rPr lang="en-GB" dirty="0" err="1">
                  <a:solidFill>
                    <a:schemeClr val="bg1"/>
                  </a:solidFill>
                  <a:ea typeface="Calibri" panose="020F0502020204030204" pitchFamily="34" charset="0"/>
                  <a:cs typeface="Calibri" panose="020F0502020204030204" pitchFamily="34" charset="0"/>
                </a:rPr>
                <a:t>Ania’s</a:t>
              </a:r>
              <a:r>
                <a:rPr lang="en-GB" dirty="0">
                  <a:solidFill>
                    <a:schemeClr val="bg1"/>
                  </a:solidFill>
                  <a:ea typeface="Calibri" panose="020F0502020204030204" pitchFamily="34" charset="0"/>
                  <a:cs typeface="Calibri" panose="020F0502020204030204" pitchFamily="34" charset="0"/>
                </a:rPr>
                <a:t> statement? Explain why.</a:t>
              </a:r>
              <a:endParaRPr lang="en-GB" sz="1200" dirty="0">
                <a:solidFill>
                  <a:schemeClr val="bg1"/>
                </a:solidFill>
                <a:ea typeface="Calibri" panose="020F0502020204030204" pitchFamily="34" charset="0"/>
                <a:cs typeface="Calibri" panose="020F0502020204030204" pitchFamily="34" charset="0"/>
              </a:endParaRPr>
            </a:p>
          </p:txBody>
        </p:sp>
      </p:grpSp>
      <p:grpSp>
        <p:nvGrpSpPr>
          <p:cNvPr id="28" name="Group 27">
            <a:extLst>
              <a:ext uri="{FF2B5EF4-FFF2-40B4-BE49-F238E27FC236}">
                <a16:creationId xmlns:a16="http://schemas.microsoft.com/office/drawing/2014/main" xmlns="" id="{B78E0130-9DA8-4A34-9D45-1BAB4D72805D}"/>
              </a:ext>
            </a:extLst>
          </p:cNvPr>
          <p:cNvGrpSpPr/>
          <p:nvPr/>
        </p:nvGrpSpPr>
        <p:grpSpPr>
          <a:xfrm>
            <a:off x="600185" y="5479068"/>
            <a:ext cx="7991254" cy="698113"/>
            <a:chOff x="671209" y="5480396"/>
            <a:chExt cx="7991254" cy="698113"/>
          </a:xfrm>
        </p:grpSpPr>
        <p:sp>
          <p:nvSpPr>
            <p:cNvPr id="44" name="TextBox 43">
              <a:extLst>
                <a:ext uri="{FF2B5EF4-FFF2-40B4-BE49-F238E27FC236}">
                  <a16:creationId xmlns:a16="http://schemas.microsoft.com/office/drawing/2014/main" xmlns="" id="{27155C9B-C592-4B6A-A5C5-3CD3978DB797}"/>
                </a:ext>
              </a:extLst>
            </p:cNvPr>
            <p:cNvSpPr txBox="1"/>
            <p:nvPr/>
          </p:nvSpPr>
          <p:spPr>
            <a:xfrm>
              <a:off x="671209" y="5676408"/>
              <a:ext cx="7933041" cy="282513"/>
            </a:xfrm>
            <a:prstGeom prst="rect">
              <a:avLst/>
            </a:prstGeom>
            <a:noFill/>
          </p:spPr>
          <p:txBody>
            <a:bodyPr wrap="square" lIns="0" tIns="0" rIns="0" bIns="0" rtlCol="0">
              <a:spAutoFit/>
            </a:bodyPr>
            <a:lstStyle/>
            <a:p>
              <a:pPr>
                <a:lnSpc>
                  <a:spcPct val="107000"/>
                </a:lnSpc>
                <a:spcAft>
                  <a:spcPts val="0"/>
                </a:spcAft>
              </a:pPr>
              <a:r>
                <a:rPr lang="en-GB" b="1" dirty="0" err="1">
                  <a:solidFill>
                    <a:srgbClr val="87BD31"/>
                  </a:solidFill>
                  <a:ea typeface="Calibri" panose="020F0502020204030204" pitchFamily="34" charset="0"/>
                </a:rPr>
                <a:t>Ania’s</a:t>
              </a:r>
              <a:r>
                <a:rPr lang="en-GB" b="1" dirty="0">
                  <a:solidFill>
                    <a:srgbClr val="87BD31"/>
                  </a:solidFill>
                  <a:ea typeface="Calibri" panose="020F0502020204030204" pitchFamily="34" charset="0"/>
                </a:rPr>
                <a:t> statements is incorrect as 3      ×  4 = 15      whereas 4      × 3 = 14</a:t>
              </a:r>
              <a:endParaRPr lang="en-GB" sz="1200" b="1" dirty="0">
                <a:solidFill>
                  <a:srgbClr val="87BD31"/>
                </a:solidFill>
                <a:ea typeface="Calibri" panose="020F0502020204030204" pitchFamily="34" charset="0"/>
                <a:cs typeface="Calibri" panose="020F0502020204030204" pitchFamily="34" charset="0"/>
              </a:endParaRPr>
            </a:p>
          </p:txBody>
        </p:sp>
        <p:grpSp>
          <p:nvGrpSpPr>
            <p:cNvPr id="45" name="Group 44">
              <a:extLst>
                <a:ext uri="{FF2B5EF4-FFF2-40B4-BE49-F238E27FC236}">
                  <a16:creationId xmlns:a16="http://schemas.microsoft.com/office/drawing/2014/main" xmlns="" id="{7FDD34F9-000D-47DE-8642-CEF24C12D972}"/>
                </a:ext>
              </a:extLst>
            </p:cNvPr>
            <p:cNvGrpSpPr/>
            <p:nvPr/>
          </p:nvGrpSpPr>
          <p:grpSpPr>
            <a:xfrm>
              <a:off x="4140487" y="5480396"/>
              <a:ext cx="584179" cy="688385"/>
              <a:chOff x="827089" y="4152554"/>
              <a:chExt cx="584179" cy="688385"/>
            </a:xfrm>
          </p:grpSpPr>
          <p:sp>
            <p:nvSpPr>
              <p:cNvPr id="46" name="TextBox 45">
                <a:extLst>
                  <a:ext uri="{FF2B5EF4-FFF2-40B4-BE49-F238E27FC236}">
                    <a16:creationId xmlns:a16="http://schemas.microsoft.com/office/drawing/2014/main" xmlns="" id="{B9C28D51-DE37-441B-9246-359CF6828CF4}"/>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7 </a:t>
                </a:r>
              </a:p>
            </p:txBody>
          </p:sp>
          <p:sp>
            <p:nvSpPr>
              <p:cNvPr id="47" name="TextBox 46">
                <a:extLst>
                  <a:ext uri="{FF2B5EF4-FFF2-40B4-BE49-F238E27FC236}">
                    <a16:creationId xmlns:a16="http://schemas.microsoft.com/office/drawing/2014/main" xmlns="" id="{EC4D41D4-AC55-46A0-84D5-E5AB19DD1A7A}"/>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8 </a:t>
                </a:r>
              </a:p>
            </p:txBody>
          </p:sp>
          <p:cxnSp>
            <p:nvCxnSpPr>
              <p:cNvPr id="48" name="Straight Connector 47">
                <a:extLst>
                  <a:ext uri="{FF2B5EF4-FFF2-40B4-BE49-F238E27FC236}">
                    <a16:creationId xmlns:a16="http://schemas.microsoft.com/office/drawing/2014/main" xmlns="" id="{08A34EE2-2CA0-41B6-B6B6-207852346B61}"/>
                  </a:ext>
                </a:extLst>
              </p:cNvPr>
              <p:cNvCxnSpPr>
                <a:cxnSpLocks/>
              </p:cNvCxnSpPr>
              <p:nvPr/>
            </p:nvCxnSpPr>
            <p:spPr>
              <a:xfrm>
                <a:off x="1013670" y="4486031"/>
                <a:ext cx="211015" cy="0"/>
              </a:xfrm>
              <a:prstGeom prst="line">
                <a:avLst/>
              </a:prstGeom>
              <a:ln w="19050">
                <a:solidFill>
                  <a:srgbClr val="87BD31"/>
                </a:solidFill>
              </a:ln>
            </p:spPr>
            <p:style>
              <a:lnRef idx="1">
                <a:schemeClr val="dk1"/>
              </a:lnRef>
              <a:fillRef idx="0">
                <a:schemeClr val="dk1"/>
              </a:fillRef>
              <a:effectRef idx="0">
                <a:schemeClr val="dk1"/>
              </a:effectRef>
              <a:fontRef idx="minor">
                <a:schemeClr val="tx1"/>
              </a:fontRef>
            </p:style>
          </p:cxnSp>
        </p:grpSp>
        <p:grpSp>
          <p:nvGrpSpPr>
            <p:cNvPr id="49" name="Group 48">
              <a:extLst>
                <a:ext uri="{FF2B5EF4-FFF2-40B4-BE49-F238E27FC236}">
                  <a16:creationId xmlns:a16="http://schemas.microsoft.com/office/drawing/2014/main" xmlns="" id="{A3FB5D20-2F06-4422-888B-A97018DEC36D}"/>
                </a:ext>
              </a:extLst>
            </p:cNvPr>
            <p:cNvGrpSpPr/>
            <p:nvPr/>
          </p:nvGrpSpPr>
          <p:grpSpPr>
            <a:xfrm>
              <a:off x="5416893" y="5490124"/>
              <a:ext cx="584179" cy="688385"/>
              <a:chOff x="827089" y="4152554"/>
              <a:chExt cx="584179" cy="688385"/>
            </a:xfrm>
          </p:grpSpPr>
          <p:sp>
            <p:nvSpPr>
              <p:cNvPr id="50" name="TextBox 49">
                <a:extLst>
                  <a:ext uri="{FF2B5EF4-FFF2-40B4-BE49-F238E27FC236}">
                    <a16:creationId xmlns:a16="http://schemas.microsoft.com/office/drawing/2014/main" xmlns="" id="{631BDA97-7BB5-4096-AB3D-BA8040E83542}"/>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1 </a:t>
                </a:r>
              </a:p>
            </p:txBody>
          </p:sp>
          <p:sp>
            <p:nvSpPr>
              <p:cNvPr id="51" name="TextBox 50">
                <a:extLst>
                  <a:ext uri="{FF2B5EF4-FFF2-40B4-BE49-F238E27FC236}">
                    <a16:creationId xmlns:a16="http://schemas.microsoft.com/office/drawing/2014/main" xmlns="" id="{ECC392D3-7209-4E98-A178-DD1F19B316B9}"/>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2 </a:t>
                </a:r>
              </a:p>
            </p:txBody>
          </p:sp>
          <p:cxnSp>
            <p:nvCxnSpPr>
              <p:cNvPr id="52" name="Straight Connector 51">
                <a:extLst>
                  <a:ext uri="{FF2B5EF4-FFF2-40B4-BE49-F238E27FC236}">
                    <a16:creationId xmlns:a16="http://schemas.microsoft.com/office/drawing/2014/main" xmlns="" id="{8F59249C-D20B-45C1-83E5-4A095C87BE93}"/>
                  </a:ext>
                </a:extLst>
              </p:cNvPr>
              <p:cNvCxnSpPr>
                <a:cxnSpLocks/>
              </p:cNvCxnSpPr>
              <p:nvPr/>
            </p:nvCxnSpPr>
            <p:spPr>
              <a:xfrm>
                <a:off x="1013670" y="4486031"/>
                <a:ext cx="211015" cy="0"/>
              </a:xfrm>
              <a:prstGeom prst="line">
                <a:avLst/>
              </a:prstGeom>
              <a:ln w="19050">
                <a:solidFill>
                  <a:srgbClr val="87BD31"/>
                </a:solidFill>
              </a:ln>
            </p:spPr>
            <p:style>
              <a:lnRef idx="1">
                <a:schemeClr val="dk1"/>
              </a:lnRef>
              <a:fillRef idx="0">
                <a:schemeClr val="dk1"/>
              </a:fillRef>
              <a:effectRef idx="0">
                <a:schemeClr val="dk1"/>
              </a:effectRef>
              <a:fontRef idx="minor">
                <a:schemeClr val="tx1"/>
              </a:fontRef>
            </p:style>
          </p:cxnSp>
        </p:grpSp>
        <p:grpSp>
          <p:nvGrpSpPr>
            <p:cNvPr id="53" name="Group 52">
              <a:extLst>
                <a:ext uri="{FF2B5EF4-FFF2-40B4-BE49-F238E27FC236}">
                  <a16:creationId xmlns:a16="http://schemas.microsoft.com/office/drawing/2014/main" xmlns="" id="{D40123C8-D616-4792-96AB-8C473A95D4ED}"/>
                </a:ext>
              </a:extLst>
            </p:cNvPr>
            <p:cNvGrpSpPr/>
            <p:nvPr/>
          </p:nvGrpSpPr>
          <p:grpSpPr>
            <a:xfrm>
              <a:off x="6866314" y="5490124"/>
              <a:ext cx="584179" cy="688385"/>
              <a:chOff x="827089" y="4152554"/>
              <a:chExt cx="584179" cy="688385"/>
            </a:xfrm>
          </p:grpSpPr>
          <p:sp>
            <p:nvSpPr>
              <p:cNvPr id="54" name="TextBox 53">
                <a:extLst>
                  <a:ext uri="{FF2B5EF4-FFF2-40B4-BE49-F238E27FC236}">
                    <a16:creationId xmlns:a16="http://schemas.microsoft.com/office/drawing/2014/main" xmlns="" id="{CF849A6B-39EA-48FC-AB16-CDDDB7D7389F}"/>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7 </a:t>
                </a:r>
              </a:p>
            </p:txBody>
          </p:sp>
          <p:sp>
            <p:nvSpPr>
              <p:cNvPr id="55" name="TextBox 54">
                <a:extLst>
                  <a:ext uri="{FF2B5EF4-FFF2-40B4-BE49-F238E27FC236}">
                    <a16:creationId xmlns:a16="http://schemas.microsoft.com/office/drawing/2014/main" xmlns="" id="{939C759B-7983-4D97-9042-D3B7DC9E897A}"/>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8 </a:t>
                </a:r>
              </a:p>
            </p:txBody>
          </p:sp>
          <p:cxnSp>
            <p:nvCxnSpPr>
              <p:cNvPr id="56" name="Straight Connector 55">
                <a:extLst>
                  <a:ext uri="{FF2B5EF4-FFF2-40B4-BE49-F238E27FC236}">
                    <a16:creationId xmlns:a16="http://schemas.microsoft.com/office/drawing/2014/main" xmlns="" id="{5DF173D6-1F15-4318-B78F-9D2A952AEB66}"/>
                  </a:ext>
                </a:extLst>
              </p:cNvPr>
              <p:cNvCxnSpPr>
                <a:cxnSpLocks/>
              </p:cNvCxnSpPr>
              <p:nvPr/>
            </p:nvCxnSpPr>
            <p:spPr>
              <a:xfrm>
                <a:off x="1013670" y="4486031"/>
                <a:ext cx="211015" cy="0"/>
              </a:xfrm>
              <a:prstGeom prst="line">
                <a:avLst/>
              </a:prstGeom>
              <a:ln w="19050">
                <a:solidFill>
                  <a:srgbClr val="87BD31"/>
                </a:solidFill>
              </a:ln>
            </p:spPr>
            <p:style>
              <a:lnRef idx="1">
                <a:schemeClr val="dk1"/>
              </a:lnRef>
              <a:fillRef idx="0">
                <a:schemeClr val="dk1"/>
              </a:fillRef>
              <a:effectRef idx="0">
                <a:schemeClr val="dk1"/>
              </a:effectRef>
              <a:fontRef idx="minor">
                <a:schemeClr val="tx1"/>
              </a:fontRef>
            </p:style>
          </p:cxnSp>
        </p:grpSp>
        <p:grpSp>
          <p:nvGrpSpPr>
            <p:cNvPr id="57" name="Group 56">
              <a:extLst>
                <a:ext uri="{FF2B5EF4-FFF2-40B4-BE49-F238E27FC236}">
                  <a16:creationId xmlns:a16="http://schemas.microsoft.com/office/drawing/2014/main" xmlns="" id="{9F254E73-3FC6-45A0-BCFA-0A756DC3731D}"/>
                </a:ext>
              </a:extLst>
            </p:cNvPr>
            <p:cNvGrpSpPr/>
            <p:nvPr/>
          </p:nvGrpSpPr>
          <p:grpSpPr>
            <a:xfrm>
              <a:off x="8078284" y="5490124"/>
              <a:ext cx="584179" cy="688385"/>
              <a:chOff x="827089" y="4152554"/>
              <a:chExt cx="584179" cy="688385"/>
            </a:xfrm>
          </p:grpSpPr>
          <p:sp>
            <p:nvSpPr>
              <p:cNvPr id="58" name="TextBox 57">
                <a:extLst>
                  <a:ext uri="{FF2B5EF4-FFF2-40B4-BE49-F238E27FC236}">
                    <a16:creationId xmlns:a16="http://schemas.microsoft.com/office/drawing/2014/main" xmlns="" id="{0F67D81A-E376-41ED-B755-E85BBC3D34D0}"/>
                  </a:ext>
                </a:extLst>
              </p:cNvPr>
              <p:cNvSpPr txBox="1"/>
              <p:nvPr/>
            </p:nvSpPr>
            <p:spPr>
              <a:xfrm>
                <a:off x="827089" y="4152554"/>
                <a:ext cx="584179"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5 </a:t>
                </a:r>
              </a:p>
            </p:txBody>
          </p:sp>
          <p:sp>
            <p:nvSpPr>
              <p:cNvPr id="59" name="TextBox 58">
                <a:extLst>
                  <a:ext uri="{FF2B5EF4-FFF2-40B4-BE49-F238E27FC236}">
                    <a16:creationId xmlns:a16="http://schemas.microsoft.com/office/drawing/2014/main" xmlns="" id="{40ABEF29-A1DA-4F63-B997-1FE3C27B8A00}"/>
                  </a:ext>
                </a:extLst>
              </p:cNvPr>
              <p:cNvSpPr txBox="1"/>
              <p:nvPr/>
            </p:nvSpPr>
            <p:spPr>
              <a:xfrm>
                <a:off x="897247" y="4407386"/>
                <a:ext cx="443865" cy="433553"/>
              </a:xfrm>
              <a:prstGeom prst="rect">
                <a:avLst/>
              </a:prstGeom>
              <a:noFill/>
              <a:ln w="28575">
                <a:noFill/>
              </a:ln>
            </p:spPr>
            <p:txBody>
              <a:bodyPr wrap="square" lIns="108000" tIns="108000" rIns="108000" bIns="108000" rtlCol="0">
                <a:spAutoFit/>
              </a:bodyPr>
              <a:lstStyle/>
              <a:p>
                <a:pPr algn="ctr"/>
                <a:r>
                  <a:rPr lang="en-GB" sz="1400" b="1" dirty="0">
                    <a:solidFill>
                      <a:srgbClr val="87BD31"/>
                    </a:solidFill>
                  </a:rPr>
                  <a:t>8 </a:t>
                </a:r>
              </a:p>
            </p:txBody>
          </p:sp>
          <p:cxnSp>
            <p:nvCxnSpPr>
              <p:cNvPr id="60" name="Straight Connector 59">
                <a:extLst>
                  <a:ext uri="{FF2B5EF4-FFF2-40B4-BE49-F238E27FC236}">
                    <a16:creationId xmlns:a16="http://schemas.microsoft.com/office/drawing/2014/main" xmlns="" id="{87165BD0-CBCC-41CA-B9FA-7E891535BC6E}"/>
                  </a:ext>
                </a:extLst>
              </p:cNvPr>
              <p:cNvCxnSpPr>
                <a:cxnSpLocks/>
              </p:cNvCxnSpPr>
              <p:nvPr/>
            </p:nvCxnSpPr>
            <p:spPr>
              <a:xfrm>
                <a:off x="1013670" y="4486031"/>
                <a:ext cx="211015" cy="0"/>
              </a:xfrm>
              <a:prstGeom prst="line">
                <a:avLst/>
              </a:prstGeom>
              <a:ln w="19050">
                <a:solidFill>
                  <a:srgbClr val="87BD31"/>
                </a:solidFill>
              </a:ln>
            </p:spPr>
            <p:style>
              <a:lnRef idx="1">
                <a:schemeClr val="dk1"/>
              </a:lnRef>
              <a:fillRef idx="0">
                <a:schemeClr val="dk1"/>
              </a:fillRef>
              <a:effectRef idx="0">
                <a:schemeClr val="dk1"/>
              </a:effectRef>
              <a:fontRef idx="minor">
                <a:schemeClr val="tx1"/>
              </a:fontRef>
            </p:style>
          </p:cxnSp>
        </p:grpSp>
      </p:grpSp>
      <p:sp>
        <p:nvSpPr>
          <p:cNvPr id="63" name="Rectangle 62">
            <a:extLst>
              <a:ext uri="{FF2B5EF4-FFF2-40B4-BE49-F238E27FC236}">
                <a16:creationId xmlns:a16="http://schemas.microsoft.com/office/drawing/2014/main" xmlns="" id="{DB30B7D2-045C-4BDD-8617-1BFF7D2091FF}"/>
              </a:ext>
            </a:extLst>
          </p:cNvPr>
          <p:cNvSpPr/>
          <p:nvPr/>
        </p:nvSpPr>
        <p:spPr>
          <a:xfrm>
            <a:off x="445574" y="702863"/>
            <a:ext cx="322065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Fractions by Integers</a:t>
            </a:r>
            <a:endParaRPr lang="en-GB" sz="1600" b="1" dirty="0">
              <a:solidFill>
                <a:schemeClr val="bg1"/>
              </a:solidFill>
            </a:endParaRP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fade">
                                      <p:cBhvr>
                                        <p:cTn id="11"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xmlns="" id="{42B94C15-AF00-4650-95CF-89F32E16A878}"/>
                  </a:ext>
                </a:extLst>
              </p:cNvPr>
              <p:cNvSpPr txBox="1"/>
              <p:nvPr/>
            </p:nvSpPr>
            <p:spPr>
              <a:xfrm>
                <a:off x="755650" y="2268330"/>
                <a:ext cx="7632700" cy="2157898"/>
              </a:xfrm>
              <a:prstGeom prst="rect">
                <a:avLst/>
              </a:prstGeom>
              <a:noFill/>
            </p:spPr>
            <p:txBody>
              <a:bodyPr wrap="square" lIns="0" tIns="0" rIns="0" bIns="0" rtlCol="0">
                <a:spAutoFit/>
              </a:bodyPr>
              <a:lstStyle/>
              <a:p>
                <a:pPr lvl="0" algn="ctr">
                  <a:lnSpc>
                    <a:spcPct val="107000"/>
                  </a:lnSpc>
                </a:pPr>
                <a:r>
                  <a:rPr lang="en-GB" dirty="0">
                    <a:solidFill>
                      <a:srgbClr val="000000"/>
                    </a:solidFill>
                    <a:ea typeface="Calibri" panose="020F0502020204030204" pitchFamily="34" charset="0"/>
                    <a:cs typeface="Calibri" panose="020F0502020204030204" pitchFamily="34" charset="0"/>
                  </a:rPr>
                  <a:t>?  × ?  </a:t>
                </a:r>
                <a14:m>
                  <m:oMath xmlns:m="http://schemas.openxmlformats.org/officeDocument/2006/math">
                    <m:f>
                      <m:fPr>
                        <m:ctrlPr>
                          <a:rPr lang="en-GB" i="1">
                            <a:solidFill>
                              <a:srgbClr val="000000"/>
                            </a:solidFill>
                            <a:latin typeface="Cambria Math" panose="02040503050406030204" pitchFamily="18" charset="0"/>
                            <a:ea typeface="Calibri" panose="020F0502020204030204" pitchFamily="34" charset="0"/>
                            <a:cs typeface="Calibri" panose="020F0502020204030204" pitchFamily="34" charset="0"/>
                          </a:rPr>
                        </m:ctrlPr>
                      </m:fPr>
                      <m:num>
                        <m:r>
                          <a:rPr lang="en-GB" i="1">
                            <a:solidFill>
                              <a:srgbClr val="000000"/>
                            </a:solidFill>
                            <a:latin typeface="Cambria Math" panose="02040503050406030204" pitchFamily="18" charset="0"/>
                            <a:ea typeface="Calibri" panose="020F0502020204030204" pitchFamily="34" charset="0"/>
                            <a:cs typeface="Calibri" panose="020F0502020204030204" pitchFamily="34" charset="0"/>
                          </a:rPr>
                          <m:t>?</m:t>
                        </m:r>
                      </m:num>
                      <m:den>
                        <m:r>
                          <a:rPr lang="en-GB" i="1">
                            <a:solidFill>
                              <a:srgbClr val="000000"/>
                            </a:solidFill>
                            <a:latin typeface="Cambria Math" panose="02040503050406030204" pitchFamily="18" charset="0"/>
                            <a:ea typeface="Calibri" panose="020F0502020204030204" pitchFamily="34" charset="0"/>
                            <a:cs typeface="Calibri" panose="020F0502020204030204" pitchFamily="34" charset="0"/>
                          </a:rPr>
                          <m:t>?</m:t>
                        </m:r>
                      </m:den>
                    </m:f>
                  </m:oMath>
                </a14:m>
                <a:r>
                  <a:rPr lang="en-GB" dirty="0">
                    <a:solidFill>
                      <a:srgbClr val="000000"/>
                    </a:solidFill>
                    <a:ea typeface="Calibri" panose="020F0502020204030204" pitchFamily="34" charset="0"/>
                    <a:cs typeface="Calibri" panose="020F0502020204030204" pitchFamily="34" charset="0"/>
                  </a:rPr>
                  <a:t> = </a:t>
                </a:r>
                <a:r>
                  <a:rPr lang="en-GB" dirty="0">
                    <a:solidFill>
                      <a:prstClr val="black"/>
                    </a:solidFill>
                    <a:ea typeface="Calibri" panose="020F0502020204030204" pitchFamily="34" charset="0"/>
                    <a:cs typeface="Calibri" panose="020F0502020204030204" pitchFamily="34" charset="0"/>
                  </a:rPr>
                  <a:t>an answer that is between 34 and 35.</a:t>
                </a:r>
              </a:p>
              <a:p>
                <a:pPr lvl="0" algn="ctr">
                  <a:lnSpc>
                    <a:spcPct val="107000"/>
                  </a:lnSpc>
                </a:pPr>
                <a:endParaRPr lang="en-GB" dirty="0">
                  <a:solidFill>
                    <a:prstClr val="black"/>
                  </a:solidFill>
                  <a:ea typeface="Calibri" panose="020F0502020204030204" pitchFamily="34" charset="0"/>
                  <a:cs typeface="Calibri" panose="020F0502020204030204" pitchFamily="34" charset="0"/>
                </a:endParaRPr>
              </a:p>
              <a:p>
                <a:pPr lvl="0" algn="ctr">
                  <a:lnSpc>
                    <a:spcPct val="107000"/>
                  </a:lnSpc>
                </a:pPr>
                <a:endParaRPr lang="en-GB" dirty="0">
                  <a:solidFill>
                    <a:prstClr val="black"/>
                  </a:solidFill>
                  <a:ea typeface="Calibri" panose="020F0502020204030204" pitchFamily="34" charset="0"/>
                  <a:cs typeface="Calibri" panose="020F0502020204030204" pitchFamily="34" charset="0"/>
                </a:endParaRPr>
              </a:p>
              <a:p>
                <a:pPr lvl="0" algn="ctr">
                  <a:lnSpc>
                    <a:spcPct val="107000"/>
                  </a:lnSpc>
                </a:pPr>
                <a:endParaRPr lang="en-GB" dirty="0">
                  <a:solidFill>
                    <a:prstClr val="black"/>
                  </a:solidFill>
                  <a:ea typeface="Calibri" panose="020F0502020204030204" pitchFamily="34" charset="0"/>
                  <a:cs typeface="Calibri" panose="020F0502020204030204" pitchFamily="34" charset="0"/>
                </a:endParaRPr>
              </a:p>
              <a:p>
                <a:pPr algn="ctr">
                  <a:lnSpc>
                    <a:spcPct val="150000"/>
                  </a:lnSpc>
                  <a:spcAft>
                    <a:spcPts val="0"/>
                  </a:spcAft>
                </a:pPr>
                <a:r>
                  <a:rPr lang="en-GB" dirty="0">
                    <a:solidFill>
                      <a:srgbClr val="000000"/>
                    </a:solidFill>
                    <a:ea typeface="Calibri" panose="020F0502020204030204" pitchFamily="34" charset="0"/>
                    <a:cs typeface="Calibri" panose="020F0502020204030204" pitchFamily="34" charset="0"/>
                  </a:rPr>
                  <a:t> </a:t>
                </a:r>
                <a:endParaRPr lang="en-GB" dirty="0">
                  <a:ea typeface="Calibri" panose="020F0502020204030204" pitchFamily="34" charset="0"/>
                  <a:cs typeface="Calibri" panose="020F0502020204030204" pitchFamily="34" charset="0"/>
                </a:endParaRPr>
              </a:p>
              <a:p>
                <a:pPr lvl="0" algn="ct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  × ?  </a:t>
                </a:r>
                <a14:m>
                  <m:oMath xmlns:m="http://schemas.openxmlformats.org/officeDocument/2006/math">
                    <m:f>
                      <m:fPr>
                        <m:ctrlPr>
                          <a:rPr lang="en-GB" i="1">
                            <a:solidFill>
                              <a:srgbClr val="000000"/>
                            </a:solidFill>
                            <a:latin typeface="Cambria Math" panose="02040503050406030204" pitchFamily="18" charset="0"/>
                            <a:ea typeface="Calibri" panose="020F0502020204030204" pitchFamily="34" charset="0"/>
                            <a:cs typeface="Calibri" panose="020F0502020204030204" pitchFamily="34" charset="0"/>
                          </a:rPr>
                        </m:ctrlPr>
                      </m:fPr>
                      <m:num>
                        <m:r>
                          <a:rPr lang="en-GB" i="1">
                            <a:solidFill>
                              <a:srgbClr val="000000"/>
                            </a:solidFill>
                            <a:latin typeface="Cambria Math" panose="02040503050406030204" pitchFamily="18" charset="0"/>
                            <a:ea typeface="Calibri" panose="020F0502020204030204" pitchFamily="34" charset="0"/>
                            <a:cs typeface="Calibri" panose="020F0502020204030204" pitchFamily="34" charset="0"/>
                          </a:rPr>
                          <m:t>?</m:t>
                        </m:r>
                      </m:num>
                      <m:den>
                        <m:r>
                          <a:rPr lang="en-GB" i="1">
                            <a:solidFill>
                              <a:srgbClr val="000000"/>
                            </a:solidFill>
                            <a:latin typeface="Cambria Math" panose="02040503050406030204" pitchFamily="18" charset="0"/>
                            <a:ea typeface="Calibri" panose="020F0502020204030204" pitchFamily="34" charset="0"/>
                            <a:cs typeface="Calibri" panose="020F0502020204030204" pitchFamily="34" charset="0"/>
                          </a:rPr>
                          <m:t>?</m:t>
                        </m:r>
                      </m:den>
                    </m:f>
                  </m:oMath>
                </a14:m>
                <a:r>
                  <a:rPr lang="en-GB" dirty="0">
                    <a:solidFill>
                      <a:srgbClr val="000000"/>
                    </a:solidFill>
                    <a:ea typeface="Calibri" panose="020F0502020204030204" pitchFamily="34" charset="0"/>
                    <a:cs typeface="Calibri" panose="020F0502020204030204" pitchFamily="34" charset="0"/>
                  </a:rPr>
                  <a:t> =  a whole number answer (give at least three possibilities).</a:t>
                </a:r>
                <a:endParaRPr lang="en-GB" dirty="0">
                  <a:ea typeface="Calibri" panose="020F0502020204030204" pitchFamily="34" charset="0"/>
                  <a:cs typeface="Calibri" panose="020F0502020204030204" pitchFamily="34" charset="0"/>
                </a:endParaRPr>
              </a:p>
            </p:txBody>
          </p:sp>
        </mc:Choice>
        <mc:Fallback xmlns="">
          <p:sp>
            <p:nvSpPr>
              <p:cNvPr id="9" name="TextBox 8">
                <a:extLst>
                  <a:ext uri="{FF2B5EF4-FFF2-40B4-BE49-F238E27FC236}">
                    <a16:creationId xmlns:a16="http://schemas.microsoft.com/office/drawing/2014/main" id="{42B94C15-AF00-4650-95CF-89F32E16A878}"/>
                  </a:ext>
                </a:extLst>
              </p:cNvPr>
              <p:cNvSpPr txBox="1">
                <a:spLocks noRot="1" noChangeAspect="1" noMove="1" noResize="1" noEditPoints="1" noAdjustHandles="1" noChangeArrowheads="1" noChangeShapeType="1" noTextEdit="1"/>
              </p:cNvSpPr>
              <p:nvPr/>
            </p:nvSpPr>
            <p:spPr>
              <a:xfrm>
                <a:off x="755650" y="2268330"/>
                <a:ext cx="7632700" cy="2157898"/>
              </a:xfrm>
              <a:prstGeom prst="rect">
                <a:avLst/>
              </a:prstGeom>
              <a:blipFill>
                <a:blip r:embed="rId3"/>
                <a:stretch>
                  <a:fillRect b="-3390"/>
                </a:stretch>
              </a:blipFill>
            </p:spPr>
            <p:txBody>
              <a:bodyPr/>
              <a:lstStyle/>
              <a:p>
                <a:r>
                  <a:rPr lang="en-GB">
                    <a:noFill/>
                  </a:rPr>
                  <a:t> </a:t>
                </a:r>
              </a:p>
            </p:txBody>
          </p:sp>
        </mc:Fallback>
      </mc:AlternateContent>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pic>
        <p:nvPicPr>
          <p:cNvPr id="74" name="Picture 7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674852"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77" name="Straight Connector 76"/>
          <p:cNvCxnSpPr/>
          <p:nvPr/>
        </p:nvCxnSpPr>
        <p:spPr>
          <a:xfrm>
            <a:off x="3674852"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xmlns="" id="{69EB8071-4C0F-4C07-A3EA-FEC419F3FBD7}"/>
              </a:ext>
            </a:extLst>
          </p:cNvPr>
          <p:cNvSpPr txBox="1"/>
          <p:nvPr/>
        </p:nvSpPr>
        <p:spPr>
          <a:xfrm>
            <a:off x="755650" y="1232955"/>
            <a:ext cx="7632700" cy="592726"/>
          </a:xfrm>
          <a:prstGeom prst="rect">
            <a:avLst/>
          </a:prstGeom>
          <a:noFill/>
        </p:spPr>
        <p:txBody>
          <a:bodyPr wrap="square" lIns="0" tIns="0" rIns="0" bIns="0" rtlCol="0">
            <a:spAutoFit/>
          </a:bodyPr>
          <a:lstStyle/>
          <a:p>
            <a:pPr>
              <a:lnSpc>
                <a:spcPct val="107000"/>
              </a:lnSpc>
              <a:spcAft>
                <a:spcPts val="0"/>
              </a:spcAft>
            </a:pPr>
            <a:r>
              <a:rPr lang="en-GB" dirty="0">
                <a:solidFill>
                  <a:srgbClr val="000000"/>
                </a:solidFill>
                <a:ea typeface="Calibri" panose="020F0502020204030204" pitchFamily="34" charset="0"/>
                <a:cs typeface="Calibri" panose="020F0502020204030204" pitchFamily="34" charset="0"/>
              </a:rPr>
              <a:t>Using each of the digits 1-6 only once, investigate completing these multiplication statements.</a:t>
            </a:r>
            <a:endParaRPr lang="en-GB" dirty="0">
              <a:ea typeface="Calibri" panose="020F0502020204030204" pitchFamily="34" charset="0"/>
              <a:cs typeface="Calibri" panose="020F0502020204030204" pitchFamily="34" charset="0"/>
            </a:endParaRPr>
          </a:p>
        </p:txBody>
      </p:sp>
      <p:grpSp>
        <p:nvGrpSpPr>
          <p:cNvPr id="41" name="Group 40">
            <a:extLst>
              <a:ext uri="{FF2B5EF4-FFF2-40B4-BE49-F238E27FC236}">
                <a16:creationId xmlns:a16="http://schemas.microsoft.com/office/drawing/2014/main" xmlns="" id="{4881F8F7-B1C5-49A3-8C6A-B2F2ABDFA464}"/>
              </a:ext>
            </a:extLst>
          </p:cNvPr>
          <p:cNvGrpSpPr/>
          <p:nvPr/>
        </p:nvGrpSpPr>
        <p:grpSpPr>
          <a:xfrm>
            <a:off x="3243262" y="2916709"/>
            <a:ext cx="2657475" cy="935102"/>
            <a:chOff x="2981325" y="2916709"/>
            <a:chExt cx="2657475" cy="935102"/>
          </a:xfrm>
        </p:grpSpPr>
        <p:grpSp>
          <p:nvGrpSpPr>
            <p:cNvPr id="3" name="Group 2">
              <a:extLst>
                <a:ext uri="{FF2B5EF4-FFF2-40B4-BE49-F238E27FC236}">
                  <a16:creationId xmlns:a16="http://schemas.microsoft.com/office/drawing/2014/main" xmlns="" id="{A1985D5F-F4A3-437C-8013-A5AFECDE253D}"/>
                </a:ext>
              </a:extLst>
            </p:cNvPr>
            <p:cNvGrpSpPr/>
            <p:nvPr/>
          </p:nvGrpSpPr>
          <p:grpSpPr>
            <a:xfrm>
              <a:off x="3085205" y="2916709"/>
              <a:ext cx="2466868" cy="935102"/>
              <a:chOff x="2628005" y="2897659"/>
              <a:chExt cx="2466868" cy="935102"/>
            </a:xfrm>
          </p:grpSpPr>
          <p:sp>
            <p:nvSpPr>
              <p:cNvPr id="15" name="TextBox 14">
                <a:extLst>
                  <a:ext uri="{FF2B5EF4-FFF2-40B4-BE49-F238E27FC236}">
                    <a16:creationId xmlns:a16="http://schemas.microsoft.com/office/drawing/2014/main" xmlns="" id="{2172AA8F-1305-493F-8663-C82E13856947}"/>
                  </a:ext>
                </a:extLst>
              </p:cNvPr>
              <p:cNvSpPr txBox="1"/>
              <p:nvPr/>
            </p:nvSpPr>
            <p:spPr>
              <a:xfrm>
                <a:off x="2628005" y="3062743"/>
                <a:ext cx="2466868"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6 × 5      = 34 </a:t>
                </a:r>
              </a:p>
            </p:txBody>
          </p:sp>
          <p:grpSp>
            <p:nvGrpSpPr>
              <p:cNvPr id="2" name="Group 1">
                <a:extLst>
                  <a:ext uri="{FF2B5EF4-FFF2-40B4-BE49-F238E27FC236}">
                    <a16:creationId xmlns:a16="http://schemas.microsoft.com/office/drawing/2014/main" xmlns="" id="{7E55ABD5-F1B6-483D-9709-33018EF3D63A}"/>
                  </a:ext>
                </a:extLst>
              </p:cNvPr>
              <p:cNvGrpSpPr/>
              <p:nvPr/>
            </p:nvGrpSpPr>
            <p:grpSpPr>
              <a:xfrm>
                <a:off x="3375407" y="2897659"/>
                <a:ext cx="584179" cy="935102"/>
                <a:chOff x="3375407" y="2897659"/>
                <a:chExt cx="584179" cy="935102"/>
              </a:xfrm>
            </p:grpSpPr>
            <p:sp>
              <p:nvSpPr>
                <p:cNvPr id="16" name="TextBox 15">
                  <a:extLst>
                    <a:ext uri="{FF2B5EF4-FFF2-40B4-BE49-F238E27FC236}">
                      <a16:creationId xmlns:a16="http://schemas.microsoft.com/office/drawing/2014/main" xmlns="" id="{FD608610-EB40-4D8F-8541-09CA997E6469}"/>
                    </a:ext>
                  </a:extLst>
                </p:cNvPr>
                <p:cNvSpPr txBox="1"/>
                <p:nvPr/>
              </p:nvSpPr>
              <p:spPr>
                <a:xfrm>
                  <a:off x="3375407" y="2897659"/>
                  <a:ext cx="584179"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3 </a:t>
                  </a:r>
                </a:p>
              </p:txBody>
            </p:sp>
            <p:sp>
              <p:nvSpPr>
                <p:cNvPr id="17" name="TextBox 16">
                  <a:extLst>
                    <a:ext uri="{FF2B5EF4-FFF2-40B4-BE49-F238E27FC236}">
                      <a16:creationId xmlns:a16="http://schemas.microsoft.com/office/drawing/2014/main" xmlns="" id="{1736FA43-BBAB-4DE8-A131-C372C82509AE}"/>
                    </a:ext>
                  </a:extLst>
                </p:cNvPr>
                <p:cNvSpPr txBox="1"/>
                <p:nvPr/>
              </p:nvSpPr>
              <p:spPr>
                <a:xfrm>
                  <a:off x="3458887" y="3245320"/>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4 </a:t>
                  </a:r>
                </a:p>
              </p:txBody>
            </p:sp>
            <p:sp>
              <p:nvSpPr>
                <p:cNvPr id="18" name="Rectangle 17">
                  <a:extLst>
                    <a:ext uri="{FF2B5EF4-FFF2-40B4-BE49-F238E27FC236}">
                      <a16:creationId xmlns:a16="http://schemas.microsoft.com/office/drawing/2014/main" xmlns="" id="{01EFE4C1-4469-483C-BF1A-8B989EC36EA2}"/>
                    </a:ext>
                  </a:extLst>
                </p:cNvPr>
                <p:cNvSpPr/>
                <p:nvPr/>
              </p:nvSpPr>
              <p:spPr>
                <a:xfrm>
                  <a:off x="3520145" y="3343667"/>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87BD31"/>
                    </a:solidFill>
                  </a:endParaRPr>
                </a:p>
              </p:txBody>
            </p:sp>
          </p:grpSp>
          <p:grpSp>
            <p:nvGrpSpPr>
              <p:cNvPr id="19" name="Group 18">
                <a:extLst>
                  <a:ext uri="{FF2B5EF4-FFF2-40B4-BE49-F238E27FC236}">
                    <a16:creationId xmlns:a16="http://schemas.microsoft.com/office/drawing/2014/main" xmlns="" id="{0F882974-64FF-43A7-A79C-7AC421206E73}"/>
                  </a:ext>
                </a:extLst>
              </p:cNvPr>
              <p:cNvGrpSpPr/>
              <p:nvPr/>
            </p:nvGrpSpPr>
            <p:grpSpPr>
              <a:xfrm>
                <a:off x="4510693" y="2897659"/>
                <a:ext cx="584179" cy="935102"/>
                <a:chOff x="3375407" y="2897659"/>
                <a:chExt cx="584179" cy="935102"/>
              </a:xfrm>
            </p:grpSpPr>
            <p:sp>
              <p:nvSpPr>
                <p:cNvPr id="20" name="TextBox 19">
                  <a:extLst>
                    <a:ext uri="{FF2B5EF4-FFF2-40B4-BE49-F238E27FC236}">
                      <a16:creationId xmlns:a16="http://schemas.microsoft.com/office/drawing/2014/main" xmlns="" id="{6B2C5DAD-7F2E-4E57-B53E-DDA308100E85}"/>
                    </a:ext>
                  </a:extLst>
                </p:cNvPr>
                <p:cNvSpPr txBox="1"/>
                <p:nvPr/>
              </p:nvSpPr>
              <p:spPr>
                <a:xfrm>
                  <a:off x="3375407" y="2897659"/>
                  <a:ext cx="584179"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1 </a:t>
                  </a:r>
                </a:p>
              </p:txBody>
            </p:sp>
            <p:sp>
              <p:nvSpPr>
                <p:cNvPr id="21" name="TextBox 20">
                  <a:extLst>
                    <a:ext uri="{FF2B5EF4-FFF2-40B4-BE49-F238E27FC236}">
                      <a16:creationId xmlns:a16="http://schemas.microsoft.com/office/drawing/2014/main" xmlns="" id="{53BD2B1C-03E7-4C98-8AA4-6F933B359A3B}"/>
                    </a:ext>
                  </a:extLst>
                </p:cNvPr>
                <p:cNvSpPr txBox="1"/>
                <p:nvPr/>
              </p:nvSpPr>
              <p:spPr>
                <a:xfrm>
                  <a:off x="3477937" y="3245320"/>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2 </a:t>
                  </a:r>
                </a:p>
              </p:txBody>
            </p:sp>
            <p:sp>
              <p:nvSpPr>
                <p:cNvPr id="22" name="Rectangle 21">
                  <a:extLst>
                    <a:ext uri="{FF2B5EF4-FFF2-40B4-BE49-F238E27FC236}">
                      <a16:creationId xmlns:a16="http://schemas.microsoft.com/office/drawing/2014/main" xmlns="" id="{06C1152C-5FD9-4CC7-A68D-DD7AD09076FE}"/>
                    </a:ext>
                  </a:extLst>
                </p:cNvPr>
                <p:cNvSpPr/>
                <p:nvPr/>
              </p:nvSpPr>
              <p:spPr>
                <a:xfrm>
                  <a:off x="3520145" y="3343667"/>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87BD31"/>
                    </a:solidFill>
                  </a:endParaRPr>
                </a:p>
              </p:txBody>
            </p:sp>
          </p:grpSp>
        </p:grpSp>
        <p:sp>
          <p:nvSpPr>
            <p:cNvPr id="4" name="Rectangle 3">
              <a:extLst>
                <a:ext uri="{FF2B5EF4-FFF2-40B4-BE49-F238E27FC236}">
                  <a16:creationId xmlns:a16="http://schemas.microsoft.com/office/drawing/2014/main" xmlns="" id="{B477E79F-EBFC-432E-8643-418403A6C49D}"/>
                </a:ext>
              </a:extLst>
            </p:cNvPr>
            <p:cNvSpPr/>
            <p:nvPr/>
          </p:nvSpPr>
          <p:spPr>
            <a:xfrm>
              <a:off x="2981325" y="3000375"/>
              <a:ext cx="2657475" cy="762402"/>
            </a:xfrm>
            <a:prstGeom prst="rect">
              <a:avLst/>
            </a:prstGeom>
            <a:noFill/>
            <a:ln w="1905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8" name="Group 27">
            <a:extLst>
              <a:ext uri="{FF2B5EF4-FFF2-40B4-BE49-F238E27FC236}">
                <a16:creationId xmlns:a16="http://schemas.microsoft.com/office/drawing/2014/main" xmlns="" id="{091CA496-FEE1-459D-A3CF-04C35EC581FE}"/>
              </a:ext>
            </a:extLst>
          </p:cNvPr>
          <p:cNvGrpSpPr/>
          <p:nvPr/>
        </p:nvGrpSpPr>
        <p:grpSpPr>
          <a:xfrm>
            <a:off x="1591280" y="4690722"/>
            <a:ext cx="6023037" cy="935102"/>
            <a:chOff x="1438275" y="4688146"/>
            <a:chExt cx="6023037" cy="935102"/>
          </a:xfrm>
        </p:grpSpPr>
        <p:sp>
          <p:nvSpPr>
            <p:cNvPr id="39" name="Rectangle 38">
              <a:extLst>
                <a:ext uri="{FF2B5EF4-FFF2-40B4-BE49-F238E27FC236}">
                  <a16:creationId xmlns:a16="http://schemas.microsoft.com/office/drawing/2014/main" xmlns="" id="{50AF778D-437F-47A0-BA41-85FBC3612CDC}"/>
                </a:ext>
              </a:extLst>
            </p:cNvPr>
            <p:cNvSpPr/>
            <p:nvPr/>
          </p:nvSpPr>
          <p:spPr>
            <a:xfrm>
              <a:off x="1438275" y="4774496"/>
              <a:ext cx="5838825" cy="762402"/>
            </a:xfrm>
            <a:prstGeom prst="rect">
              <a:avLst/>
            </a:prstGeom>
            <a:noFill/>
            <a:ln w="1905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7" name="Group 26">
              <a:extLst>
                <a:ext uri="{FF2B5EF4-FFF2-40B4-BE49-F238E27FC236}">
                  <a16:creationId xmlns:a16="http://schemas.microsoft.com/office/drawing/2014/main" xmlns="" id="{71E30C6C-FC51-4495-AD27-9045F47C63F0}"/>
                </a:ext>
              </a:extLst>
            </p:cNvPr>
            <p:cNvGrpSpPr/>
            <p:nvPr/>
          </p:nvGrpSpPr>
          <p:grpSpPr>
            <a:xfrm>
              <a:off x="1622488" y="4688146"/>
              <a:ext cx="5838824" cy="935102"/>
              <a:chOff x="1673351" y="4688146"/>
              <a:chExt cx="5838824" cy="935102"/>
            </a:xfrm>
          </p:grpSpPr>
          <p:grpSp>
            <p:nvGrpSpPr>
              <p:cNvPr id="31" name="Group 30">
                <a:extLst>
                  <a:ext uri="{FF2B5EF4-FFF2-40B4-BE49-F238E27FC236}">
                    <a16:creationId xmlns:a16="http://schemas.microsoft.com/office/drawing/2014/main" xmlns="" id="{4228AC23-3CD0-459F-8993-54F51DA84E15}"/>
                  </a:ext>
                </a:extLst>
              </p:cNvPr>
              <p:cNvGrpSpPr/>
              <p:nvPr/>
            </p:nvGrpSpPr>
            <p:grpSpPr>
              <a:xfrm>
                <a:off x="6006701" y="4688146"/>
                <a:ext cx="584179" cy="935102"/>
                <a:chOff x="3375407" y="2897659"/>
                <a:chExt cx="584179" cy="935102"/>
              </a:xfrm>
            </p:grpSpPr>
            <p:sp>
              <p:nvSpPr>
                <p:cNvPr id="36" name="TextBox 35">
                  <a:extLst>
                    <a:ext uri="{FF2B5EF4-FFF2-40B4-BE49-F238E27FC236}">
                      <a16:creationId xmlns:a16="http://schemas.microsoft.com/office/drawing/2014/main" xmlns="" id="{B8CB86A6-CA1A-4AF0-8CC4-C81A538D478A}"/>
                    </a:ext>
                  </a:extLst>
                </p:cNvPr>
                <p:cNvSpPr txBox="1"/>
                <p:nvPr/>
              </p:nvSpPr>
              <p:spPr>
                <a:xfrm>
                  <a:off x="3375407" y="2897659"/>
                  <a:ext cx="584179" cy="587441"/>
                </a:xfrm>
                <a:prstGeom prst="rect">
                  <a:avLst/>
                </a:prstGeom>
                <a:noFill/>
                <a:ln w="28575">
                  <a:noFill/>
                </a:ln>
              </p:spPr>
              <p:txBody>
                <a:bodyPr wrap="square" lIns="108000" tIns="108000" rIns="108000" bIns="108000" rtlCol="0">
                  <a:spAutoFit/>
                </a:bodyPr>
                <a:lstStyle/>
                <a:p>
                  <a:pPr algn="ctr"/>
                  <a:r>
                    <a:rPr lang="en-GB" sz="2400" b="1" dirty="0">
                      <a:solidFill>
                        <a:srgbClr val="87BD31"/>
                      </a:solidFill>
                    </a:rPr>
                    <a:t>3 </a:t>
                  </a:r>
                </a:p>
              </p:txBody>
            </p:sp>
            <p:sp>
              <p:nvSpPr>
                <p:cNvPr id="37" name="TextBox 36">
                  <a:extLst>
                    <a:ext uri="{FF2B5EF4-FFF2-40B4-BE49-F238E27FC236}">
                      <a16:creationId xmlns:a16="http://schemas.microsoft.com/office/drawing/2014/main" xmlns="" id="{2E9AF995-EDC7-4FC8-BF95-C3BFED84B761}"/>
                    </a:ext>
                  </a:extLst>
                </p:cNvPr>
                <p:cNvSpPr txBox="1"/>
                <p:nvPr/>
              </p:nvSpPr>
              <p:spPr>
                <a:xfrm>
                  <a:off x="3458887" y="3245320"/>
                  <a:ext cx="443865"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6 </a:t>
                  </a:r>
                </a:p>
              </p:txBody>
            </p:sp>
            <p:sp>
              <p:nvSpPr>
                <p:cNvPr id="38" name="Rectangle 37">
                  <a:extLst>
                    <a:ext uri="{FF2B5EF4-FFF2-40B4-BE49-F238E27FC236}">
                      <a16:creationId xmlns:a16="http://schemas.microsoft.com/office/drawing/2014/main" xmlns="" id="{CADE1215-525A-4D67-B6E6-19D47D1B6C34}"/>
                    </a:ext>
                  </a:extLst>
                </p:cNvPr>
                <p:cNvSpPr/>
                <p:nvPr/>
              </p:nvSpPr>
              <p:spPr>
                <a:xfrm>
                  <a:off x="3520145" y="3343667"/>
                  <a:ext cx="293337" cy="44170"/>
                </a:xfrm>
                <a:prstGeom prst="rect">
                  <a:avLst/>
                </a:prstGeom>
                <a:solidFill>
                  <a:srgbClr val="87BD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87BD31"/>
                    </a:solidFill>
                  </a:endParaRPr>
                </a:p>
              </p:txBody>
            </p:sp>
          </p:grpSp>
          <p:sp>
            <p:nvSpPr>
              <p:cNvPr id="30" name="TextBox 29">
                <a:extLst>
                  <a:ext uri="{FF2B5EF4-FFF2-40B4-BE49-F238E27FC236}">
                    <a16:creationId xmlns:a16="http://schemas.microsoft.com/office/drawing/2014/main" xmlns="" id="{DAFE77FE-4F31-4A61-9DDB-657AAEDBC879}"/>
                  </a:ext>
                </a:extLst>
              </p:cNvPr>
              <p:cNvSpPr txBox="1"/>
              <p:nvPr/>
            </p:nvSpPr>
            <p:spPr>
              <a:xfrm>
                <a:off x="5259298" y="4853230"/>
                <a:ext cx="2252877" cy="587441"/>
              </a:xfrm>
              <a:prstGeom prst="rect">
                <a:avLst/>
              </a:prstGeom>
              <a:noFill/>
              <a:ln w="28575">
                <a:noFill/>
              </a:ln>
            </p:spPr>
            <p:txBody>
              <a:bodyPr wrap="square" lIns="108000" tIns="108000" rIns="108000" bIns="108000" rtlCol="0">
                <a:spAutoFit/>
              </a:bodyPr>
              <a:lstStyle/>
              <a:p>
                <a:r>
                  <a:rPr lang="en-GB" sz="2400" b="1" dirty="0">
                    <a:solidFill>
                      <a:srgbClr val="87BD31"/>
                    </a:solidFill>
                  </a:rPr>
                  <a:t>2 × 6      = 13 </a:t>
                </a:r>
              </a:p>
            </p:txBody>
          </p:sp>
          <p:sp>
            <p:nvSpPr>
              <p:cNvPr id="40" name="TextBox 39">
                <a:extLst>
                  <a:ext uri="{FF2B5EF4-FFF2-40B4-BE49-F238E27FC236}">
                    <a16:creationId xmlns:a16="http://schemas.microsoft.com/office/drawing/2014/main" xmlns="" id="{CC6B96D2-84EA-4A1A-8124-52BCDA27887C}"/>
                  </a:ext>
                </a:extLst>
              </p:cNvPr>
              <p:cNvSpPr txBox="1"/>
              <p:nvPr/>
            </p:nvSpPr>
            <p:spPr>
              <a:xfrm>
                <a:off x="1673351" y="4998768"/>
                <a:ext cx="3741961" cy="296363"/>
              </a:xfrm>
              <a:prstGeom prst="rect">
                <a:avLst/>
              </a:prstGeom>
              <a:noFill/>
            </p:spPr>
            <p:txBody>
              <a:bodyPr wrap="square" lIns="0" tIns="0" rIns="0" bIns="0" rtlCol="0">
                <a:spAutoFit/>
              </a:bodyPr>
              <a:lstStyle/>
              <a:p>
                <a:pPr>
                  <a:lnSpc>
                    <a:spcPct val="107000"/>
                  </a:lnSpc>
                  <a:spcAft>
                    <a:spcPts val="0"/>
                  </a:spcAft>
                </a:pPr>
                <a:r>
                  <a:rPr lang="en-GB" b="1" dirty="0">
                    <a:solidFill>
                      <a:srgbClr val="87BD31"/>
                    </a:solidFill>
                    <a:ea typeface="Calibri" panose="020F0502020204030204" pitchFamily="34" charset="0"/>
                    <a:cs typeface="Calibri" panose="020F0502020204030204" pitchFamily="34" charset="0"/>
                  </a:rPr>
                  <a:t>Multiple answers are possible </a:t>
                </a:r>
                <a:r>
                  <a:rPr lang="en-GB" b="1" dirty="0" err="1">
                    <a:solidFill>
                      <a:srgbClr val="87BD31"/>
                    </a:solidFill>
                    <a:ea typeface="Calibri" panose="020F0502020204030204" pitchFamily="34" charset="0"/>
                    <a:cs typeface="Calibri" panose="020F0502020204030204" pitchFamily="34" charset="0"/>
                  </a:rPr>
                  <a:t>e.g</a:t>
                </a:r>
                <a:endParaRPr lang="en-GB" b="1" dirty="0">
                  <a:solidFill>
                    <a:srgbClr val="87BD31"/>
                  </a:solidFill>
                  <a:ea typeface="Calibri" panose="020F0502020204030204" pitchFamily="34" charset="0"/>
                  <a:cs typeface="Calibri" panose="020F0502020204030204" pitchFamily="34" charset="0"/>
                </a:endParaRPr>
              </a:p>
            </p:txBody>
          </p:sp>
        </p:grpSp>
      </p:grpSp>
      <p:sp>
        <p:nvSpPr>
          <p:cNvPr id="32" name="Rectangle 31">
            <a:extLst>
              <a:ext uri="{FF2B5EF4-FFF2-40B4-BE49-F238E27FC236}">
                <a16:creationId xmlns:a16="http://schemas.microsoft.com/office/drawing/2014/main" xmlns="" id="{5D6C7F3C-5590-40C3-9A6E-697072D95D6D}"/>
              </a:ext>
            </a:extLst>
          </p:cNvPr>
          <p:cNvSpPr/>
          <p:nvPr/>
        </p:nvSpPr>
        <p:spPr>
          <a:xfrm>
            <a:off x="445574" y="702863"/>
            <a:ext cx="322065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Fractions by Integers</a:t>
            </a:r>
            <a:endParaRPr lang="en-GB" sz="1600" b="1" dirty="0">
              <a:solidFill>
                <a:schemeClr val="bg1"/>
              </a:solidFill>
            </a:endParaRP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1"/>
                                        </p:tgtEl>
                                        <p:attrNameLst>
                                          <p:attrName>style.visibility</p:attrName>
                                        </p:attrNameLst>
                                      </p:cBhvr>
                                      <p:to>
                                        <p:strVal val="visible"/>
                                      </p:to>
                                    </p:set>
                                    <p:animEffect transition="in" filter="fade">
                                      <p:cBhvr>
                                        <p:cTn id="7" dur="500"/>
                                        <p:tgtEl>
                                          <p:spTgt spid="4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8"/>
                                        </p:tgtEl>
                                        <p:attrNameLst>
                                          <p:attrName>style.visibility</p:attrName>
                                        </p:attrNameLst>
                                      </p:cBhvr>
                                      <p:to>
                                        <p:strVal val="visible"/>
                                      </p:to>
                                    </p:set>
                                    <p:animEffect transition="in" filter="fade">
                                      <p:cBhvr>
                                        <p:cTn id="12"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82123" y="2033107"/>
            <a:ext cx="2722089"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xmlns="" id="{0356AF9D-10B1-4CA5-A976-B3F528879D1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30848">
            <a:off x="1040440" y="2241968"/>
            <a:ext cx="1280499" cy="1810814"/>
          </a:xfrm>
          <a:prstGeom prst="rect">
            <a:avLst/>
          </a:prstGeom>
          <a:effectLst>
            <a:outerShdw blurRad="63500" sx="102000" sy="102000" algn="ctr" rotWithShape="0">
              <a:prstClr val="black">
                <a:alpha val="20000"/>
              </a:prstClr>
            </a:outerShdw>
          </a:effectLst>
        </p:spPr>
      </p:pic>
      <p:pic>
        <p:nvPicPr>
          <p:cNvPr id="3" name="Picture 2">
            <a:extLst>
              <a:ext uri="{FF2B5EF4-FFF2-40B4-BE49-F238E27FC236}">
                <a16:creationId xmlns:a16="http://schemas.microsoft.com/office/drawing/2014/main" xmlns="" id="{15AFC155-EF1E-496B-8E43-D328E48CA02D}"/>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r="50035"/>
          <a:stretch/>
        </p:blipFill>
        <p:spPr>
          <a:xfrm rot="1605194">
            <a:off x="2527762" y="2868854"/>
            <a:ext cx="743041" cy="2103023"/>
          </a:xfrm>
          <a:prstGeom prst="rect">
            <a:avLst/>
          </a:prstGeom>
        </p:spPr>
      </p:pic>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3940" y="1928694"/>
            <a:ext cx="4038155" cy="4164130"/>
          </a:xfrm>
          <a:prstGeom prst="rect">
            <a:avLst/>
          </a:prstGeom>
        </p:spPr>
      </p:pic>
      <p:sp>
        <p:nvSpPr>
          <p:cNvPr id="12" name="Rectangle 11">
            <a:extLst>
              <a:ext uri="{FF2B5EF4-FFF2-40B4-BE49-F238E27FC236}">
                <a16:creationId xmlns:a16="http://schemas.microsoft.com/office/drawing/2014/main" xmlns="" id="{CC5873EA-979B-4450-B6A3-088CF0362EC2}"/>
              </a:ext>
            </a:extLst>
          </p:cNvPr>
          <p:cNvSpPr/>
          <p:nvPr/>
        </p:nvSpPr>
        <p:spPr>
          <a:xfrm>
            <a:off x="445574" y="702863"/>
            <a:ext cx="322065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Fractions by Integers</a:t>
            </a:r>
            <a:endParaRPr lang="en-GB" sz="1600" b="1" dirty="0">
              <a:solidFill>
                <a:schemeClr val="bg1"/>
              </a:solidFill>
            </a:endParaRPr>
          </a:p>
        </p:txBody>
      </p:sp>
    </p:spTree>
    <p:extLst>
      <p:ext uri="{BB962C8B-B14F-4D97-AF65-F5344CB8AC3E}">
        <p14:creationId xmlns:p14="http://schemas.microsoft.com/office/powerpoint/2010/main" val="1771272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3"/>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scheme of work </a:t>
            </a:r>
            <a:br>
              <a:rPr lang="en-GB" sz="2000" dirty="0">
                <a:solidFill>
                  <a:schemeClr val="bg1"/>
                </a:solidFill>
                <a:latin typeface="Tuffy" panose="020B0603060100000000" pitchFamily="34" charset="0"/>
                <a:ea typeface="Tuffy" panose="020B0603060100000000" pitchFamily="34" charset="0"/>
              </a:rPr>
            </a:br>
            <a:r>
              <a:rPr lang="en-GB" sz="2000" dirty="0">
                <a:solidFill>
                  <a:schemeClr val="bg1"/>
                </a:solidFill>
                <a:latin typeface="Tuffy" panose="020B0603060100000000" pitchFamily="34" charset="0"/>
                <a:ea typeface="Tuffy" panose="020B0603060100000000" pitchFamily="34" charset="0"/>
              </a:rPr>
              <a:t>with over 4000 resources.</a:t>
            </a:r>
          </a:p>
        </p:txBody>
      </p:sp>
      <p:pic>
        <p:nvPicPr>
          <p:cNvPr id="21" name="Picture 2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a:solidFill>
                  <a:schemeClr val="bg1"/>
                </a:solidFill>
                <a:latin typeface="Tuffy" panose="020B0603060100000000" pitchFamily="34" charset="0"/>
                <a:ea typeface="Tuffy" panose="020B0603060100000000" pitchFamily="34" charset="0"/>
              </a:rPr>
              <a:t>Need Planning to Complement this Resource?</a:t>
            </a:r>
          </a:p>
        </p:txBody>
      </p:sp>
      <p:sp>
        <p:nvSpPr>
          <p:cNvPr id="23" name="Rectangle 22"/>
          <p:cNvSpPr/>
          <p:nvPr/>
        </p:nvSpPr>
        <p:spPr>
          <a:xfrm>
            <a:off x="755650" y="1789800"/>
            <a:ext cx="7564566" cy="646331"/>
          </a:xfrm>
          <a:prstGeom prst="rect">
            <a:avLst/>
          </a:prstGeom>
          <a:solidFill>
            <a:schemeClr val="bg1"/>
          </a:solidFill>
        </p:spPr>
        <p:txBody>
          <a:bodyPr wrap="square">
            <a:spAutoFit/>
          </a:bodyPr>
          <a:lstStyle/>
          <a:p>
            <a:pPr algn="ctr"/>
            <a:r>
              <a:rPr lang="en-GB" b="1" dirty="0">
                <a:solidFill>
                  <a:srgbClr val="007AC3"/>
                </a:solidFill>
                <a:latin typeface="Tuffy" panose="020B0603060100000000" pitchFamily="34" charset="0"/>
                <a:ea typeface="Tuffy" panose="020B0603060100000000" pitchFamily="34" charset="0"/>
              </a:rPr>
              <a:t>Multiply simple pairs of proper fractions, writing the </a:t>
            </a:r>
          </a:p>
          <a:p>
            <a:pPr algn="ctr"/>
            <a:r>
              <a:rPr lang="en-GB" b="1" dirty="0">
                <a:solidFill>
                  <a:srgbClr val="007AC3"/>
                </a:solidFill>
                <a:latin typeface="Tuffy" panose="020B0603060100000000" pitchFamily="34" charset="0"/>
                <a:ea typeface="Tuffy" panose="020B0603060100000000" pitchFamily="34" charset="0"/>
              </a:rPr>
              <a:t>answer in its simplest form.</a:t>
            </a:r>
          </a:p>
        </p:txBody>
      </p:sp>
      <p:sp>
        <p:nvSpPr>
          <p:cNvPr id="24" name="Rectangle 23"/>
          <p:cNvSpPr/>
          <p:nvPr/>
        </p:nvSpPr>
        <p:spPr>
          <a:xfrm>
            <a:off x="3169113" y="137622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Aim</a:t>
            </a:r>
          </a:p>
        </p:txBody>
      </p:sp>
      <p:pic>
        <p:nvPicPr>
          <p:cNvPr id="25" name="Picture 2"/>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6"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 id="{43689DF9-D287-432E-9F40-D237B819A1A7}" vid="{5144CDE6-24FE-4389-99E0-1DDC4C0A7BE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265</TotalTime>
  <Words>368</Words>
  <Application>Microsoft Office PowerPoint</Application>
  <PresentationFormat>On-screen Show (4:3)</PresentationFormat>
  <Paragraphs>110</Paragraphs>
  <Slides>11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vt:i4>
      </vt:variant>
    </vt:vector>
  </HeadingPairs>
  <TitlesOfParts>
    <vt:vector size="19" baseType="lpstr">
      <vt:lpstr>Times New Roman</vt:lpstr>
      <vt:lpstr>Tuffy-TTF</vt:lpstr>
      <vt:lpstr>Arial</vt:lpstr>
      <vt:lpstr>Tuffy</vt:lpstr>
      <vt:lpstr>Cambria Math</vt:lpstr>
      <vt:lpstr>Calibri</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 Ward</dc:creator>
  <cp:lastModifiedBy>Jacqui Ford</cp:lastModifiedBy>
  <cp:revision>22</cp:revision>
  <dcterms:created xsi:type="dcterms:W3CDTF">2019-10-21T11:20:48Z</dcterms:created>
  <dcterms:modified xsi:type="dcterms:W3CDTF">2019-11-24T17:46:13Z</dcterms:modified>
</cp:coreProperties>
</file>