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2" r:id="rId5"/>
    <p:sldId id="261" r:id="rId6"/>
    <p:sldId id="263" r:id="rId7"/>
    <p:sldId id="270" r:id="rId8"/>
    <p:sldId id="264" r:id="rId9"/>
    <p:sldId id="271" r:id="rId10"/>
    <p:sldId id="266" r:id="rId11"/>
    <p:sldId id="272" r:id="rId12"/>
    <p:sldId id="267" r:id="rId13"/>
    <p:sldId id="273" r:id="rId14"/>
    <p:sldId id="268" r:id="rId15"/>
    <p:sldId id="274" r:id="rId16"/>
    <p:sldId id="265" r:id="rId17"/>
    <p:sldId id="275" r:id="rId18"/>
    <p:sldId id="269" r:id="rId19"/>
    <p:sldId id="276" r:id="rId20"/>
    <p:sldId id="257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49" autoAdjust="0"/>
    <p:restoredTop sz="94595"/>
  </p:normalViewPr>
  <p:slideViewPr>
    <p:cSldViewPr>
      <p:cViewPr varScale="1">
        <p:scale>
          <a:sx n="109" d="100"/>
          <a:sy n="109" d="100"/>
        </p:scale>
        <p:origin x="792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71A6-EF36-403A-BCDE-5D7EEFF0F7D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CB2DB-1D0A-4110-BC88-1AACE31E3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012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71A6-EF36-403A-BCDE-5D7EEFF0F7D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CB2DB-1D0A-4110-BC88-1AACE31E3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974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71A6-EF36-403A-BCDE-5D7EEFF0F7D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CB2DB-1D0A-4110-BC88-1AACE31E3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610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71A6-EF36-403A-BCDE-5D7EEFF0F7D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CB2DB-1D0A-4110-BC88-1AACE31E3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399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71A6-EF36-403A-BCDE-5D7EEFF0F7D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CB2DB-1D0A-4110-BC88-1AACE31E3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431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71A6-EF36-403A-BCDE-5D7EEFF0F7D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CB2DB-1D0A-4110-BC88-1AACE31E3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27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71A6-EF36-403A-BCDE-5D7EEFF0F7D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CB2DB-1D0A-4110-BC88-1AACE31E3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807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71A6-EF36-403A-BCDE-5D7EEFF0F7D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CB2DB-1D0A-4110-BC88-1AACE31E3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772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71A6-EF36-403A-BCDE-5D7EEFF0F7D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CB2DB-1D0A-4110-BC88-1AACE31E3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538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71A6-EF36-403A-BCDE-5D7EEFF0F7D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CB2DB-1D0A-4110-BC88-1AACE31E3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80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671A6-EF36-403A-BCDE-5D7EEFF0F7D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CB2DB-1D0A-4110-BC88-1AACE31E3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714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671A6-EF36-403A-BCDE-5D7EEFF0F7D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CB2DB-1D0A-4110-BC88-1AACE31E3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357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38064" y="-3175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Phases of the moon</a:t>
            </a:r>
          </a:p>
        </p:txBody>
      </p:sp>
    </p:spTree>
    <p:extLst>
      <p:ext uri="{BB962C8B-B14F-4D97-AF65-F5344CB8AC3E}">
        <p14:creationId xmlns:p14="http://schemas.microsoft.com/office/powerpoint/2010/main" val="2177606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971600" y="465020"/>
            <a:ext cx="7772400" cy="1470025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Why does the moon appear to change shape?</a:t>
            </a:r>
          </a:p>
        </p:txBody>
      </p:sp>
      <p:sp>
        <p:nvSpPr>
          <p:cNvPr id="3" name="Oval 2"/>
          <p:cNvSpPr/>
          <p:nvPr/>
        </p:nvSpPr>
        <p:spPr>
          <a:xfrm>
            <a:off x="-3492896" y="-1683568"/>
            <a:ext cx="4104456" cy="1008112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114" y="3356992"/>
            <a:ext cx="24003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738064" y="91494"/>
            <a:ext cx="7772400" cy="191227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Berlin Sans FB" pitchFamily="34" charset="0"/>
              </a:rPr>
              <a:t>The moon orbits the earth. </a:t>
            </a:r>
          </a:p>
          <a:p>
            <a:r>
              <a:rPr lang="en-GB" dirty="0">
                <a:solidFill>
                  <a:schemeClr val="bg1"/>
                </a:solidFill>
                <a:latin typeface="Berlin Sans FB" pitchFamily="34" charset="0"/>
              </a:rPr>
              <a:t>It takes 28 days for the moon to go around the earth once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802883" y="204563"/>
            <a:ext cx="7772400" cy="191227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Berlin Sans FB" pitchFamily="34" charset="0"/>
              </a:rPr>
              <a:t>The only reason we can see the moon is because it reflects the light from the sun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60197" y="243894"/>
            <a:ext cx="7772400" cy="191227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Berlin Sans FB" pitchFamily="34" charset="0"/>
              </a:rPr>
              <a:t>Only one half of the moon is ever lit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760197" y="124735"/>
            <a:ext cx="7772400" cy="191227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Berlin Sans FB" pitchFamily="34" charset="0"/>
              </a:rPr>
              <a:t>As the moon travels around the earth we see different amounts of the lit side of the moon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516216" y="4005064"/>
            <a:ext cx="965684" cy="965684"/>
            <a:chOff x="6516216" y="4005064"/>
            <a:chExt cx="965684" cy="965684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6216" y="4005064"/>
              <a:ext cx="965684" cy="9656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Rectangle 6"/>
            <p:cNvSpPr/>
            <p:nvPr/>
          </p:nvSpPr>
          <p:spPr>
            <a:xfrm>
              <a:off x="7009836" y="4005064"/>
              <a:ext cx="472064" cy="965684"/>
            </a:xfrm>
            <a:prstGeom prst="rect">
              <a:avLst/>
            </a:prstGeom>
            <a:solidFill>
              <a:schemeClr val="tx1">
                <a:lumMod val="95000"/>
                <a:lumOff val="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68933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pat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0.01433 C -1.38889E-6 -0.16185 -0.11805 -0.28046 -0.26319 -0.28046 C -0.40903 -0.28046 -0.52535 -0.16185 -0.52535 -0.01433 C -0.52535 0.13226 -0.40903 0.25388 -0.26319 0.25203 C -0.11805 0.25388 -1.38889E-6 0.13226 -1.38889E-6 -0.01433 Z " pathEditMode="relative" rAng="5400000" ptsTypes="fffff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67" y="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76672"/>
            <a:ext cx="965684" cy="96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6786264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Day 1 - New moon</a:t>
            </a:r>
          </a:p>
        </p:txBody>
      </p:sp>
      <p:sp>
        <p:nvSpPr>
          <p:cNvPr id="3" name="Oval 2"/>
          <p:cNvSpPr/>
          <p:nvPr/>
        </p:nvSpPr>
        <p:spPr>
          <a:xfrm>
            <a:off x="-3492896" y="-1683568"/>
            <a:ext cx="4104456" cy="1008112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920" y="2715089"/>
            <a:ext cx="24003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5123873" y="2237656"/>
            <a:ext cx="1217347" cy="2520280"/>
          </a:xfrm>
          <a:prstGeom prst="rect">
            <a:avLst/>
          </a:prstGeom>
          <a:solidFill>
            <a:schemeClr val="tx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39552" y="5229200"/>
            <a:ext cx="8424936" cy="14700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Berlin Sans FB" pitchFamily="34" charset="0"/>
              </a:rPr>
              <a:t>The dark side of the moon is facing the earth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283636" y="3184747"/>
            <a:ext cx="965684" cy="965684"/>
            <a:chOff x="2283636" y="3184747"/>
            <a:chExt cx="965684" cy="965684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3636" y="3184747"/>
              <a:ext cx="965684" cy="9656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2764598" y="3184747"/>
              <a:ext cx="484722" cy="965684"/>
            </a:xfrm>
            <a:prstGeom prst="rect">
              <a:avLst/>
            </a:prstGeom>
            <a:solidFill>
              <a:schemeClr val="tx1">
                <a:alpha val="9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Oval 13"/>
          <p:cNvSpPr/>
          <p:nvPr/>
        </p:nvSpPr>
        <p:spPr>
          <a:xfrm>
            <a:off x="7757869" y="550814"/>
            <a:ext cx="786634" cy="821669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0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New moon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1517" y="1472696"/>
            <a:ext cx="3837202" cy="383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al 3"/>
          <p:cNvSpPr/>
          <p:nvPr/>
        </p:nvSpPr>
        <p:spPr>
          <a:xfrm>
            <a:off x="2969098" y="1711195"/>
            <a:ext cx="3395076" cy="336020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38064" y="5229200"/>
            <a:ext cx="7772400" cy="1470025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The dark side of the moon is facing the earth</a:t>
            </a:r>
          </a:p>
        </p:txBody>
      </p:sp>
    </p:spTree>
    <p:extLst>
      <p:ext uri="{BB962C8B-B14F-4D97-AF65-F5344CB8AC3E}">
        <p14:creationId xmlns:p14="http://schemas.microsoft.com/office/powerpoint/2010/main" val="3071632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6714256" cy="1470025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Day 4 – Waxing Crescent</a:t>
            </a:r>
          </a:p>
        </p:txBody>
      </p:sp>
      <p:sp>
        <p:nvSpPr>
          <p:cNvPr id="3" name="Oval 2"/>
          <p:cNvSpPr/>
          <p:nvPr/>
        </p:nvSpPr>
        <p:spPr>
          <a:xfrm>
            <a:off x="-3492896" y="-1683568"/>
            <a:ext cx="4104456" cy="1008112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920" y="2715089"/>
            <a:ext cx="24003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5123873" y="2237656"/>
            <a:ext cx="1217347" cy="2520280"/>
          </a:xfrm>
          <a:prstGeom prst="rect">
            <a:avLst/>
          </a:prstGeom>
          <a:solidFill>
            <a:schemeClr val="tx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39552" y="5229200"/>
            <a:ext cx="8424936" cy="14700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>
              <a:solidFill>
                <a:schemeClr val="bg1"/>
              </a:solidFill>
              <a:latin typeface="Berlin Sans FB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76672"/>
            <a:ext cx="965684" cy="96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val 9"/>
          <p:cNvSpPr/>
          <p:nvPr/>
        </p:nvSpPr>
        <p:spPr>
          <a:xfrm>
            <a:off x="7452320" y="476672"/>
            <a:ext cx="920212" cy="96568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2764598" y="4757936"/>
            <a:ext cx="965684" cy="965684"/>
            <a:chOff x="2283636" y="3184747"/>
            <a:chExt cx="965684" cy="965684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3636" y="3184747"/>
              <a:ext cx="965684" cy="9656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Rectangle 12"/>
            <p:cNvSpPr/>
            <p:nvPr/>
          </p:nvSpPr>
          <p:spPr>
            <a:xfrm>
              <a:off x="2764598" y="3184747"/>
              <a:ext cx="484722" cy="965684"/>
            </a:xfrm>
            <a:prstGeom prst="rect">
              <a:avLst/>
            </a:prstGeom>
            <a:solidFill>
              <a:schemeClr val="tx1">
                <a:alpha val="9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14517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Waxing Crescent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663" y="1687447"/>
            <a:ext cx="3837202" cy="383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al 3"/>
          <p:cNvSpPr/>
          <p:nvPr/>
        </p:nvSpPr>
        <p:spPr>
          <a:xfrm>
            <a:off x="2262452" y="1916640"/>
            <a:ext cx="3395076" cy="336020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38064" y="5387975"/>
            <a:ext cx="7772400" cy="1470025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We begin to see part of the side of the moon that is lit up</a:t>
            </a:r>
          </a:p>
        </p:txBody>
      </p:sp>
    </p:spTree>
    <p:extLst>
      <p:ext uri="{BB962C8B-B14F-4D97-AF65-F5344CB8AC3E}">
        <p14:creationId xmlns:p14="http://schemas.microsoft.com/office/powerpoint/2010/main" val="230176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6714256" cy="1470025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Day 7 – First quarter</a:t>
            </a:r>
          </a:p>
        </p:txBody>
      </p:sp>
      <p:sp>
        <p:nvSpPr>
          <p:cNvPr id="3" name="Oval 2"/>
          <p:cNvSpPr/>
          <p:nvPr/>
        </p:nvSpPr>
        <p:spPr>
          <a:xfrm>
            <a:off x="-3492896" y="-1683568"/>
            <a:ext cx="4104456" cy="1008112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920" y="2715089"/>
            <a:ext cx="24003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5123873" y="2237656"/>
            <a:ext cx="1217347" cy="2520280"/>
          </a:xfrm>
          <a:prstGeom prst="rect">
            <a:avLst/>
          </a:prstGeom>
          <a:solidFill>
            <a:schemeClr val="tx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39552" y="5229200"/>
            <a:ext cx="8424936" cy="14700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>
              <a:solidFill>
                <a:schemeClr val="bg1"/>
              </a:solidFill>
              <a:latin typeface="Berlin Sans FB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4641031" y="5153879"/>
            <a:ext cx="965684" cy="965684"/>
            <a:chOff x="2283636" y="3184747"/>
            <a:chExt cx="965684" cy="965684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3636" y="3184747"/>
              <a:ext cx="965684" cy="9656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Rectangle 12"/>
            <p:cNvSpPr/>
            <p:nvPr/>
          </p:nvSpPr>
          <p:spPr>
            <a:xfrm>
              <a:off x="2764598" y="3184747"/>
              <a:ext cx="484722" cy="965684"/>
            </a:xfrm>
            <a:prstGeom prst="rect">
              <a:avLst/>
            </a:prstGeom>
            <a:solidFill>
              <a:schemeClr val="tx1">
                <a:alpha val="9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" name="Group 13"/>
          <p:cNvGrpSpPr/>
          <p:nvPr/>
        </p:nvGrpSpPr>
        <p:grpSpPr>
          <a:xfrm flipH="1">
            <a:off x="7544180" y="476672"/>
            <a:ext cx="988259" cy="965684"/>
            <a:chOff x="2283636" y="3184747"/>
            <a:chExt cx="965684" cy="965684"/>
          </a:xfrm>
        </p:grpSpPr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3636" y="3184747"/>
              <a:ext cx="965684" cy="9656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2764598" y="3184747"/>
              <a:ext cx="484722" cy="965684"/>
            </a:xfrm>
            <a:prstGeom prst="rect">
              <a:avLst/>
            </a:prstGeom>
            <a:solidFill>
              <a:schemeClr val="tx1">
                <a:alpha val="9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710399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First Quarter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194" y="1628800"/>
            <a:ext cx="3837202" cy="383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411760" y="1628800"/>
            <a:ext cx="2376264" cy="373702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01824" y="5286275"/>
            <a:ext cx="7772400" cy="147002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Confused!? It’s obviously a half moon but is called a quarter moon because it has gone quarter of the way around the earth</a:t>
            </a:r>
          </a:p>
        </p:txBody>
      </p:sp>
    </p:spTree>
    <p:extLst>
      <p:ext uri="{BB962C8B-B14F-4D97-AF65-F5344CB8AC3E}">
        <p14:creationId xmlns:p14="http://schemas.microsoft.com/office/powerpoint/2010/main" val="271461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6714256" cy="1470025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Day 10 – Waxing Gibbous</a:t>
            </a:r>
          </a:p>
        </p:txBody>
      </p:sp>
      <p:sp>
        <p:nvSpPr>
          <p:cNvPr id="3" name="Oval 2"/>
          <p:cNvSpPr/>
          <p:nvPr/>
        </p:nvSpPr>
        <p:spPr>
          <a:xfrm>
            <a:off x="-3492896" y="-1683568"/>
            <a:ext cx="4104456" cy="1008112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920" y="2715089"/>
            <a:ext cx="24003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5123873" y="2237656"/>
            <a:ext cx="1217347" cy="2520280"/>
          </a:xfrm>
          <a:prstGeom prst="rect">
            <a:avLst/>
          </a:prstGeom>
          <a:solidFill>
            <a:schemeClr val="tx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39552" y="5229200"/>
            <a:ext cx="8424936" cy="14700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>
              <a:solidFill>
                <a:schemeClr val="bg1"/>
              </a:solidFill>
              <a:latin typeface="Berlin Sans FB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6341220" y="4719571"/>
            <a:ext cx="965684" cy="965684"/>
            <a:chOff x="2283636" y="3184747"/>
            <a:chExt cx="965684" cy="965684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3636" y="3184747"/>
              <a:ext cx="965684" cy="9656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Rectangle 12"/>
            <p:cNvSpPr/>
            <p:nvPr/>
          </p:nvSpPr>
          <p:spPr>
            <a:xfrm>
              <a:off x="2764598" y="3184747"/>
              <a:ext cx="484722" cy="965684"/>
            </a:xfrm>
            <a:prstGeom prst="rect">
              <a:avLst/>
            </a:prstGeom>
            <a:solidFill>
              <a:schemeClr val="tx1">
                <a:alpha val="9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44180" y="476672"/>
            <a:ext cx="988259" cy="96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Oval 16"/>
          <p:cNvSpPr/>
          <p:nvPr/>
        </p:nvSpPr>
        <p:spPr>
          <a:xfrm>
            <a:off x="6887092" y="476672"/>
            <a:ext cx="920212" cy="96568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461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Waxing Gibbous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194" y="1628800"/>
            <a:ext cx="3837202" cy="383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901824" y="5286275"/>
            <a:ext cx="7772400" cy="1470025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The moon is now in a position where we can see most of the side that is lit up</a:t>
            </a:r>
          </a:p>
        </p:txBody>
      </p:sp>
      <p:sp>
        <p:nvSpPr>
          <p:cNvPr id="7" name="Oval 6"/>
          <p:cNvSpPr/>
          <p:nvPr/>
        </p:nvSpPr>
        <p:spPr>
          <a:xfrm>
            <a:off x="1907704" y="1628800"/>
            <a:ext cx="1800200" cy="3534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64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6714256" cy="1470025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Day 14 – Full moon</a:t>
            </a:r>
          </a:p>
        </p:txBody>
      </p:sp>
      <p:sp>
        <p:nvSpPr>
          <p:cNvPr id="3" name="Oval 2"/>
          <p:cNvSpPr/>
          <p:nvPr/>
        </p:nvSpPr>
        <p:spPr>
          <a:xfrm>
            <a:off x="-3492896" y="-1683568"/>
            <a:ext cx="4104456" cy="1008112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920" y="2715089"/>
            <a:ext cx="24003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5123873" y="2237656"/>
            <a:ext cx="1217347" cy="2520280"/>
          </a:xfrm>
          <a:prstGeom prst="rect">
            <a:avLst/>
          </a:prstGeom>
          <a:solidFill>
            <a:schemeClr val="tx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39552" y="5229200"/>
            <a:ext cx="8424936" cy="14700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>
              <a:solidFill>
                <a:schemeClr val="bg1"/>
              </a:solidFill>
              <a:latin typeface="Berlin Sans FB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7164288" y="3184747"/>
            <a:ext cx="965684" cy="965684"/>
            <a:chOff x="2283636" y="3184747"/>
            <a:chExt cx="965684" cy="965684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3636" y="3184747"/>
              <a:ext cx="965684" cy="9656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Rectangle 12"/>
            <p:cNvSpPr/>
            <p:nvPr/>
          </p:nvSpPr>
          <p:spPr>
            <a:xfrm>
              <a:off x="2764598" y="3184747"/>
              <a:ext cx="484722" cy="965684"/>
            </a:xfrm>
            <a:prstGeom prst="rect">
              <a:avLst/>
            </a:prstGeom>
            <a:solidFill>
              <a:schemeClr val="tx1">
                <a:alpha val="9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44180" y="476672"/>
            <a:ext cx="988259" cy="96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99736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Full moon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194" y="1628800"/>
            <a:ext cx="3837202" cy="383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901824" y="5286275"/>
            <a:ext cx="7772400" cy="1470025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The moon is pretty much opposite the sun now and so we can see all of the part that is lit up</a:t>
            </a:r>
          </a:p>
        </p:txBody>
      </p:sp>
      <p:pic>
        <p:nvPicPr>
          <p:cNvPr id="12" name="MS900075062[1]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9578.203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3264" y="3326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58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5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6714256" cy="1470025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Day 18 – Waning Gibbous</a:t>
            </a:r>
          </a:p>
        </p:txBody>
      </p:sp>
      <p:sp>
        <p:nvSpPr>
          <p:cNvPr id="3" name="Oval 2"/>
          <p:cNvSpPr/>
          <p:nvPr/>
        </p:nvSpPr>
        <p:spPr>
          <a:xfrm>
            <a:off x="-3492896" y="-1683568"/>
            <a:ext cx="4104456" cy="1008112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920" y="2715089"/>
            <a:ext cx="24003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5123873" y="2237656"/>
            <a:ext cx="1217347" cy="2520280"/>
          </a:xfrm>
          <a:prstGeom prst="rect">
            <a:avLst/>
          </a:prstGeom>
          <a:solidFill>
            <a:schemeClr val="tx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39552" y="5229200"/>
            <a:ext cx="8424936" cy="14700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>
              <a:solidFill>
                <a:schemeClr val="bg1"/>
              </a:solidFill>
              <a:latin typeface="Berlin Sans FB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6644205" y="2060848"/>
            <a:ext cx="965684" cy="965684"/>
            <a:chOff x="2283636" y="3184747"/>
            <a:chExt cx="965684" cy="965684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3636" y="3184747"/>
              <a:ext cx="965684" cy="9656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Rectangle 12"/>
            <p:cNvSpPr/>
            <p:nvPr/>
          </p:nvSpPr>
          <p:spPr>
            <a:xfrm>
              <a:off x="2764598" y="3184747"/>
              <a:ext cx="484722" cy="965684"/>
            </a:xfrm>
            <a:prstGeom prst="rect">
              <a:avLst/>
            </a:prstGeom>
            <a:solidFill>
              <a:schemeClr val="tx1">
                <a:alpha val="9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44180" y="476672"/>
            <a:ext cx="988259" cy="96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Oval 13"/>
          <p:cNvSpPr/>
          <p:nvPr/>
        </p:nvSpPr>
        <p:spPr>
          <a:xfrm>
            <a:off x="8223788" y="476672"/>
            <a:ext cx="920212" cy="96568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6754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Waning Gibbous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194" y="1628800"/>
            <a:ext cx="3837202" cy="383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901824" y="5513815"/>
            <a:ext cx="7772400" cy="1470025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The moon is now in a position where we can see most of the lit side of the moon</a:t>
            </a:r>
          </a:p>
        </p:txBody>
      </p:sp>
      <p:sp>
        <p:nvSpPr>
          <p:cNvPr id="7" name="Oval 6"/>
          <p:cNvSpPr/>
          <p:nvPr/>
        </p:nvSpPr>
        <p:spPr>
          <a:xfrm>
            <a:off x="5670296" y="1752190"/>
            <a:ext cx="1800200" cy="3534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3035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6714256" cy="1470025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Day 21 – Last quarter</a:t>
            </a:r>
          </a:p>
        </p:txBody>
      </p:sp>
      <p:sp>
        <p:nvSpPr>
          <p:cNvPr id="3" name="Oval 2"/>
          <p:cNvSpPr/>
          <p:nvPr/>
        </p:nvSpPr>
        <p:spPr>
          <a:xfrm>
            <a:off x="-3492896" y="-1683568"/>
            <a:ext cx="4104456" cy="1008112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920" y="2715089"/>
            <a:ext cx="24003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5123873" y="2237656"/>
            <a:ext cx="1217347" cy="2520280"/>
          </a:xfrm>
          <a:prstGeom prst="rect">
            <a:avLst/>
          </a:prstGeom>
          <a:solidFill>
            <a:schemeClr val="tx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39552" y="5229200"/>
            <a:ext cx="8424936" cy="14700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>
              <a:solidFill>
                <a:schemeClr val="bg1"/>
              </a:solidFill>
              <a:latin typeface="Berlin Sans FB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4641031" y="1442356"/>
            <a:ext cx="965684" cy="965684"/>
            <a:chOff x="2283636" y="3184747"/>
            <a:chExt cx="965684" cy="965684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3636" y="3184747"/>
              <a:ext cx="965684" cy="9656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Rectangle 12"/>
            <p:cNvSpPr/>
            <p:nvPr/>
          </p:nvSpPr>
          <p:spPr>
            <a:xfrm>
              <a:off x="2764598" y="3184747"/>
              <a:ext cx="484722" cy="965684"/>
            </a:xfrm>
            <a:prstGeom prst="rect">
              <a:avLst/>
            </a:prstGeom>
            <a:solidFill>
              <a:schemeClr val="tx1">
                <a:alpha val="9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44180" y="476672"/>
            <a:ext cx="988259" cy="96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8049563" y="447092"/>
            <a:ext cx="484722" cy="965684"/>
          </a:xfrm>
          <a:prstGeom prst="rect">
            <a:avLst/>
          </a:prstGeom>
          <a:solidFill>
            <a:schemeClr val="tx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4658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Last Quarter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194" y="1628800"/>
            <a:ext cx="3837202" cy="383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4499992" y="1628800"/>
            <a:ext cx="2376264" cy="373702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01824" y="5286275"/>
            <a:ext cx="7772400" cy="1470025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The moon is in the last quarter of it’s way around the earth</a:t>
            </a:r>
          </a:p>
        </p:txBody>
      </p:sp>
    </p:spTree>
    <p:extLst>
      <p:ext uri="{BB962C8B-B14F-4D97-AF65-F5344CB8AC3E}">
        <p14:creationId xmlns:p14="http://schemas.microsoft.com/office/powerpoint/2010/main" val="10289851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49124" y="476672"/>
            <a:ext cx="988259" cy="96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6714256" cy="1470025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Day 24 – Waning Crescent</a:t>
            </a:r>
          </a:p>
        </p:txBody>
      </p:sp>
      <p:sp>
        <p:nvSpPr>
          <p:cNvPr id="3" name="Oval 2"/>
          <p:cNvSpPr/>
          <p:nvPr/>
        </p:nvSpPr>
        <p:spPr>
          <a:xfrm>
            <a:off x="-3492896" y="-1683568"/>
            <a:ext cx="4104456" cy="1008112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920" y="2715089"/>
            <a:ext cx="24003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5123873" y="2237656"/>
            <a:ext cx="1217347" cy="2520280"/>
          </a:xfrm>
          <a:prstGeom prst="rect">
            <a:avLst/>
          </a:prstGeom>
          <a:solidFill>
            <a:schemeClr val="tx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39552" y="5229200"/>
            <a:ext cx="8424936" cy="14700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dirty="0">
              <a:solidFill>
                <a:schemeClr val="bg1"/>
              </a:solidFill>
              <a:latin typeface="Berlin Sans FB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2843808" y="1925017"/>
            <a:ext cx="965684" cy="965684"/>
            <a:chOff x="2283636" y="3184747"/>
            <a:chExt cx="965684" cy="965684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3636" y="3184747"/>
              <a:ext cx="965684" cy="9656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Rectangle 12"/>
            <p:cNvSpPr/>
            <p:nvPr/>
          </p:nvSpPr>
          <p:spPr>
            <a:xfrm>
              <a:off x="2764598" y="3184747"/>
              <a:ext cx="484722" cy="965684"/>
            </a:xfrm>
            <a:prstGeom prst="rect">
              <a:avLst/>
            </a:prstGeom>
            <a:solidFill>
              <a:schemeClr val="tx1">
                <a:alpha val="9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Oval 14"/>
          <p:cNvSpPr/>
          <p:nvPr/>
        </p:nvSpPr>
        <p:spPr>
          <a:xfrm>
            <a:off x="7872224" y="476672"/>
            <a:ext cx="920212" cy="96568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7367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Waning Crescent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663" y="1687447"/>
            <a:ext cx="3837202" cy="3837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al 3"/>
          <p:cNvSpPr/>
          <p:nvPr/>
        </p:nvSpPr>
        <p:spPr>
          <a:xfrm>
            <a:off x="3563888" y="1916640"/>
            <a:ext cx="3395076" cy="336020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38064" y="5387975"/>
            <a:ext cx="7772400" cy="1470025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We are starting to lose sight of the side of the moon that is lit up</a:t>
            </a:r>
          </a:p>
        </p:txBody>
      </p:sp>
    </p:spTree>
    <p:extLst>
      <p:ext uri="{BB962C8B-B14F-4D97-AF65-F5344CB8AC3E}">
        <p14:creationId xmlns:p14="http://schemas.microsoft.com/office/powerpoint/2010/main" val="32283124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76672"/>
            <a:ext cx="965684" cy="96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 txBox="1">
            <a:spLocks/>
          </p:cNvSpPr>
          <p:nvPr/>
        </p:nvSpPr>
        <p:spPr>
          <a:xfrm>
            <a:off x="738064" y="332656"/>
            <a:ext cx="6786264" cy="1470025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Berlin Sans FB" pitchFamily="34" charset="0"/>
              </a:rPr>
              <a:t>Day 28 - New moon</a:t>
            </a:r>
          </a:p>
        </p:txBody>
      </p:sp>
      <p:sp>
        <p:nvSpPr>
          <p:cNvPr id="3" name="Oval 2"/>
          <p:cNvSpPr/>
          <p:nvPr/>
        </p:nvSpPr>
        <p:spPr>
          <a:xfrm>
            <a:off x="-3492896" y="-1683568"/>
            <a:ext cx="4104456" cy="1008112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920" y="2715089"/>
            <a:ext cx="24003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5123873" y="2237656"/>
            <a:ext cx="1217347" cy="2520280"/>
          </a:xfrm>
          <a:prstGeom prst="rect">
            <a:avLst/>
          </a:prstGeom>
          <a:solidFill>
            <a:schemeClr val="tx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39552" y="5229200"/>
            <a:ext cx="8424936" cy="14700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Berlin Sans FB" pitchFamily="34" charset="0"/>
              </a:rPr>
              <a:t>The dark side of the moon is facing the earth again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283636" y="3184747"/>
            <a:ext cx="965684" cy="965684"/>
            <a:chOff x="2283636" y="3184747"/>
            <a:chExt cx="965684" cy="965684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3636" y="3184747"/>
              <a:ext cx="965684" cy="9656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2764598" y="3184747"/>
              <a:ext cx="484722" cy="965684"/>
            </a:xfrm>
            <a:prstGeom prst="rect">
              <a:avLst/>
            </a:prstGeom>
            <a:solidFill>
              <a:schemeClr val="tx1">
                <a:alpha val="9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Oval 13"/>
          <p:cNvSpPr/>
          <p:nvPr/>
        </p:nvSpPr>
        <p:spPr>
          <a:xfrm>
            <a:off x="7757869" y="550814"/>
            <a:ext cx="786634" cy="821669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566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97" y="476672"/>
            <a:ext cx="8563113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al 1"/>
          <p:cNvSpPr/>
          <p:nvPr/>
        </p:nvSpPr>
        <p:spPr>
          <a:xfrm>
            <a:off x="-3492896" y="-1683568"/>
            <a:ext cx="4104456" cy="1008112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202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296</Words>
  <Application>Microsoft Macintosh PowerPoint</Application>
  <PresentationFormat>On-screen Show (4:3)</PresentationFormat>
  <Paragraphs>34</Paragraphs>
  <Slides>20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Berlin Sans FB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Bryn</dc:creator>
  <cp:lastModifiedBy>Clare Evans</cp:lastModifiedBy>
  <cp:revision>18</cp:revision>
  <dcterms:created xsi:type="dcterms:W3CDTF">2011-05-19T17:15:16Z</dcterms:created>
  <dcterms:modified xsi:type="dcterms:W3CDTF">2021-01-29T10:12:21Z</dcterms:modified>
</cp:coreProperties>
</file>