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5" r:id="rId2"/>
    <p:sldId id="278" r:id="rId3"/>
    <p:sldId id="279" r:id="rId4"/>
    <p:sldId id="289" r:id="rId5"/>
    <p:sldId id="288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anose="020B06040202020202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AFDEF8"/>
    <a:srgbClr val="00A7E6"/>
    <a:srgbClr val="FAB001"/>
    <a:srgbClr val="0079C3"/>
    <a:srgbClr val="FFE76D"/>
    <a:srgbClr val="072F54"/>
    <a:srgbClr val="003464"/>
    <a:srgbClr val="004382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8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-1188" y="72"/>
      </p:cViewPr>
      <p:guideLst>
        <p:guide orient="horz" pos="2160"/>
        <p:guide orient="horz" pos="3952"/>
        <p:guide orient="horz" pos="346"/>
        <p:guide orient="horz" pos="504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6-white-rose-maths-resources-key-stage-1-year-1-year-2/spring-block-1-decimals-year-6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</p:cNvPr>
          <p:cNvSpPr/>
          <p:nvPr/>
        </p:nvSpPr>
        <p:spPr>
          <a:xfrm>
            <a:off x="152400" y="5476875"/>
            <a:ext cx="1574800" cy="123190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Recall and use equivalences between simple fractions, decimals and percentages, including in different contexts.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37"/>
          <a:stretch/>
        </p:blipFill>
        <p:spPr>
          <a:xfrm>
            <a:off x="536628" y="1232955"/>
            <a:ext cx="8067621" cy="50408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24" b="18354"/>
          <a:stretch/>
        </p:blipFill>
        <p:spPr>
          <a:xfrm>
            <a:off x="1196031" y="2265028"/>
            <a:ext cx="6708063" cy="4008773"/>
          </a:xfrm>
          <a:prstGeom prst="rect">
            <a:avLst/>
          </a:prstGeom>
          <a:effectLst>
            <a:outerShdw blurRad="25400" dist="38100" dir="18360000" algn="ctr" rotWithShape="0">
              <a:srgbClr val="000000">
                <a:alpha val="19000"/>
              </a:srgbClr>
            </a:outerShdw>
          </a:effectLst>
        </p:spPr>
      </p:pic>
      <p:grpSp>
        <p:nvGrpSpPr>
          <p:cNvPr id="17" name="Group 16"/>
          <p:cNvGrpSpPr/>
          <p:nvPr/>
        </p:nvGrpSpPr>
        <p:grpSpPr>
          <a:xfrm>
            <a:off x="536626" y="1232955"/>
            <a:ext cx="8067621" cy="752863"/>
            <a:chOff x="536626" y="1232955"/>
            <a:chExt cx="8067621" cy="752863"/>
          </a:xfrm>
        </p:grpSpPr>
        <p:sp>
          <p:nvSpPr>
            <p:cNvPr id="11" name="Pentagon 10"/>
            <p:cNvSpPr/>
            <p:nvPr/>
          </p:nvSpPr>
          <p:spPr>
            <a:xfrm rot="5400000">
              <a:off x="4194005" y="-2424424"/>
              <a:ext cx="752863" cy="8067621"/>
            </a:xfrm>
            <a:prstGeom prst="homePlate">
              <a:avLst>
                <a:gd name="adj" fmla="val 0"/>
              </a:avLst>
            </a:prstGeom>
            <a:solidFill>
              <a:srgbClr val="00A7E6"/>
            </a:solidFill>
            <a:ln>
              <a:noFill/>
            </a:ln>
            <a:effectLst>
              <a:outerShdw blurRad="25400" dist="508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96926" y="1249489"/>
              <a:ext cx="776756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Give the equivalent for each decimal or fraction that is shown or represented in the table and explain the method you used. </a:t>
              </a:r>
            </a:p>
          </p:txBody>
        </p:sp>
      </p:grp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101394"/>
              </p:ext>
            </p:extLst>
          </p:nvPr>
        </p:nvGraphicFramePr>
        <p:xfrm>
          <a:off x="1505659" y="2501900"/>
          <a:ext cx="6156000" cy="3538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000">
                  <a:extLst>
                    <a:ext uri="{9D8B030D-6E8A-4147-A177-3AD203B41FA5}">
                      <a16:colId xmlns:a16="http://schemas.microsoft.com/office/drawing/2014/main" xmlns="" val="4107512636"/>
                    </a:ext>
                  </a:extLst>
                </a:gridCol>
                <a:gridCol w="2505716">
                  <a:extLst>
                    <a:ext uri="{9D8B030D-6E8A-4147-A177-3AD203B41FA5}">
                      <a16:colId xmlns:a16="http://schemas.microsoft.com/office/drawing/2014/main" xmlns="" val="51395470"/>
                    </a:ext>
                  </a:extLst>
                </a:gridCol>
                <a:gridCol w="1994284">
                  <a:extLst>
                    <a:ext uri="{9D8B030D-6E8A-4147-A177-3AD203B41FA5}">
                      <a16:colId xmlns:a16="http://schemas.microsoft.com/office/drawing/2014/main" xmlns="" val="12734950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Fraction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Method Used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Decimal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14493375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48696654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5153924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1778642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34245631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2047525" y="2952624"/>
            <a:ext cx="540100" cy="628363"/>
            <a:chOff x="2247550" y="2891664"/>
            <a:chExt cx="540100" cy="628363"/>
          </a:xfrm>
        </p:grpSpPr>
        <p:sp>
          <p:nvSpPr>
            <p:cNvPr id="4" name="TextBox 3"/>
            <p:cNvSpPr txBox="1"/>
            <p:nvPr/>
          </p:nvSpPr>
          <p:spPr>
            <a:xfrm>
              <a:off x="2323750" y="2891664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4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420427" y="3200400"/>
              <a:ext cx="2000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2247550" y="3150695"/>
              <a:ext cx="54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25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42427" y="3738137"/>
            <a:ext cx="540100" cy="628363"/>
            <a:chOff x="2247550" y="2891664"/>
            <a:chExt cx="540100" cy="628363"/>
          </a:xfrm>
        </p:grpSpPr>
        <p:sp>
          <p:nvSpPr>
            <p:cNvPr id="20" name="TextBox 19"/>
            <p:cNvSpPr txBox="1"/>
            <p:nvPr/>
          </p:nvSpPr>
          <p:spPr>
            <a:xfrm>
              <a:off x="2323750" y="2891664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9</a:t>
              </a:r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2420427" y="3200400"/>
              <a:ext cx="2000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2247550" y="3150695"/>
              <a:ext cx="54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20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042427" y="4538890"/>
            <a:ext cx="540100" cy="635983"/>
            <a:chOff x="2247550" y="2884044"/>
            <a:chExt cx="540100" cy="635983"/>
          </a:xfrm>
        </p:grpSpPr>
        <p:sp>
          <p:nvSpPr>
            <p:cNvPr id="24" name="TextBox 23"/>
            <p:cNvSpPr txBox="1"/>
            <p:nvPr/>
          </p:nvSpPr>
          <p:spPr>
            <a:xfrm>
              <a:off x="2285650" y="2884044"/>
              <a:ext cx="463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45</a:t>
              </a:r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420427" y="3200400"/>
              <a:ext cx="20002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2247550" y="3150695"/>
              <a:ext cx="54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50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968749" y="5586477"/>
            <a:ext cx="667112" cy="369332"/>
            <a:chOff x="2255170" y="3150695"/>
            <a:chExt cx="667112" cy="369332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2405186" y="3200400"/>
              <a:ext cx="360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2255170" y="3150695"/>
              <a:ext cx="667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200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983989" y="5319826"/>
            <a:ext cx="62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7BD31"/>
                </a:solidFill>
              </a:rPr>
              <a:t>120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23667" y="3115523"/>
            <a:ext cx="62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7BD31"/>
                </a:solidFill>
              </a:rPr>
              <a:t>0.16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36603" y="3899749"/>
            <a:ext cx="803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7BD31"/>
                </a:solidFill>
              </a:rPr>
              <a:t>0.45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36603" y="4703251"/>
            <a:ext cx="803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7BD31"/>
                </a:solidFill>
              </a:rPr>
              <a:t>0.9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945441" y="5287688"/>
            <a:ext cx="1376103" cy="701269"/>
            <a:chOff x="3881150" y="5310197"/>
            <a:chExt cx="1376103" cy="701269"/>
          </a:xfrm>
        </p:grpSpPr>
        <p:grpSp>
          <p:nvGrpSpPr>
            <p:cNvPr id="13" name="Group 12"/>
            <p:cNvGrpSpPr/>
            <p:nvPr/>
          </p:nvGrpSpPr>
          <p:grpSpPr>
            <a:xfrm>
              <a:off x="3881150" y="5310197"/>
              <a:ext cx="1376103" cy="332368"/>
              <a:chOff x="3881150" y="5305434"/>
              <a:chExt cx="1376103" cy="332368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881150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9" name="Oval 8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" name="TextBox 9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  <p:grpSp>
            <p:nvGrpSpPr>
              <p:cNvPr id="38" name="Group 37"/>
              <p:cNvGrpSpPr/>
              <p:nvPr/>
            </p:nvGrpSpPr>
            <p:grpSpPr>
              <a:xfrm>
                <a:off x="4328006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39" name="Oval 38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TextBox 39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  <p:grpSp>
            <p:nvGrpSpPr>
              <p:cNvPr id="41" name="Group 40"/>
              <p:cNvGrpSpPr/>
              <p:nvPr/>
            </p:nvGrpSpPr>
            <p:grpSpPr>
              <a:xfrm>
                <a:off x="4774863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42" name="Oval 41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TextBox 42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</p:grpSp>
        <p:grpSp>
          <p:nvGrpSpPr>
            <p:cNvPr id="45" name="Group 44"/>
            <p:cNvGrpSpPr/>
            <p:nvPr/>
          </p:nvGrpSpPr>
          <p:grpSpPr>
            <a:xfrm>
              <a:off x="3881150" y="5679098"/>
              <a:ext cx="1376103" cy="332368"/>
              <a:chOff x="3881150" y="5305434"/>
              <a:chExt cx="1376103" cy="332368"/>
            </a:xfrm>
          </p:grpSpPr>
          <p:grpSp>
            <p:nvGrpSpPr>
              <p:cNvPr id="46" name="Group 45"/>
              <p:cNvGrpSpPr/>
              <p:nvPr/>
            </p:nvGrpSpPr>
            <p:grpSpPr>
              <a:xfrm>
                <a:off x="3881150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53" name="Oval 52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  <p:grpSp>
            <p:nvGrpSpPr>
              <p:cNvPr id="47" name="Group 46"/>
              <p:cNvGrpSpPr/>
              <p:nvPr/>
            </p:nvGrpSpPr>
            <p:grpSpPr>
              <a:xfrm>
                <a:off x="4328006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51" name="Oval 50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  <p:grpSp>
            <p:nvGrpSpPr>
              <p:cNvPr id="48" name="Group 47"/>
              <p:cNvGrpSpPr/>
              <p:nvPr/>
            </p:nvGrpSpPr>
            <p:grpSpPr>
              <a:xfrm>
                <a:off x="4774863" y="5305434"/>
                <a:ext cx="482390" cy="332368"/>
                <a:chOff x="3543870" y="5303814"/>
                <a:chExt cx="482390" cy="332368"/>
              </a:xfrm>
            </p:grpSpPr>
            <p:sp>
              <p:nvSpPr>
                <p:cNvPr id="49" name="Oval 48"/>
                <p:cNvSpPr/>
                <p:nvPr/>
              </p:nvSpPr>
              <p:spPr>
                <a:xfrm>
                  <a:off x="3623582" y="5303814"/>
                  <a:ext cx="331237" cy="332368"/>
                </a:xfrm>
                <a:prstGeom prst="ellipse">
                  <a:avLst/>
                </a:prstGeom>
                <a:solidFill>
                  <a:srgbClr val="FAB00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TextBox 49"/>
                <p:cNvSpPr txBox="1"/>
                <p:nvPr/>
              </p:nvSpPr>
              <p:spPr>
                <a:xfrm>
                  <a:off x="3543870" y="5319826"/>
                  <a:ext cx="4823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0.1</a:t>
                  </a:r>
                </a:p>
              </p:txBody>
            </p:sp>
          </p:grpSp>
        </p:grpSp>
      </p:grpSp>
      <p:grpSp>
        <p:nvGrpSpPr>
          <p:cNvPr id="37" name="Group 36"/>
          <p:cNvGrpSpPr/>
          <p:nvPr/>
        </p:nvGrpSpPr>
        <p:grpSpPr>
          <a:xfrm>
            <a:off x="3258183" y="3769041"/>
            <a:ext cx="2262280" cy="629129"/>
            <a:chOff x="5641814" y="3753379"/>
            <a:chExt cx="2262280" cy="629129"/>
          </a:xfrm>
        </p:grpSpPr>
        <p:grpSp>
          <p:nvGrpSpPr>
            <p:cNvPr id="56" name="Group 55"/>
            <p:cNvGrpSpPr/>
            <p:nvPr/>
          </p:nvGrpSpPr>
          <p:grpSpPr>
            <a:xfrm>
              <a:off x="5641814" y="3753379"/>
              <a:ext cx="540100" cy="628363"/>
              <a:chOff x="2247550" y="2891664"/>
              <a:chExt cx="540100" cy="628363"/>
            </a:xfrm>
          </p:grpSpPr>
          <p:sp>
            <p:nvSpPr>
              <p:cNvPr id="57" name="TextBox 56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9</a:t>
                </a:r>
              </a:p>
            </p:txBody>
          </p:sp>
          <p:cxnSp>
            <p:nvCxnSpPr>
              <p:cNvPr id="58" name="Straight Connector 57"/>
              <p:cNvCxnSpPr/>
              <p:nvPr/>
            </p:nvCxnSpPr>
            <p:spPr>
              <a:xfrm>
                <a:off x="2420427" y="3200400"/>
                <a:ext cx="200025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20</a:t>
                </a: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6098472" y="3753379"/>
              <a:ext cx="540100" cy="628363"/>
              <a:chOff x="2247550" y="2891664"/>
              <a:chExt cx="540100" cy="628363"/>
            </a:xfrm>
          </p:grpSpPr>
          <p:sp>
            <p:nvSpPr>
              <p:cNvPr id="61" name="TextBox 60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5</a:t>
                </a:r>
              </a:p>
            </p:txBody>
          </p:sp>
          <p:cxnSp>
            <p:nvCxnSpPr>
              <p:cNvPr id="62" name="Straight Connector 61"/>
              <p:cNvCxnSpPr/>
              <p:nvPr/>
            </p:nvCxnSpPr>
            <p:spPr>
              <a:xfrm>
                <a:off x="2433127" y="3200400"/>
                <a:ext cx="144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TextBox 62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5</a:t>
                </a:r>
              </a:p>
            </p:txBody>
          </p:sp>
        </p:grpSp>
        <p:sp>
          <p:nvSpPr>
            <p:cNvPr id="64" name="TextBox 63"/>
            <p:cNvSpPr txBox="1"/>
            <p:nvPr/>
          </p:nvSpPr>
          <p:spPr>
            <a:xfrm>
              <a:off x="5971168" y="3773000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971167" y="4007725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382284" y="3877449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=</a:t>
              </a:r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6550604" y="3754145"/>
              <a:ext cx="660976" cy="628363"/>
              <a:chOff x="2247550" y="2891664"/>
              <a:chExt cx="660976" cy="628363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2355500" y="2891664"/>
                <a:ext cx="4426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45</a:t>
                </a:r>
              </a:p>
            </p:txBody>
          </p:sp>
          <p:cxnSp>
            <p:nvCxnSpPr>
              <p:cNvPr id="69" name="Straight Connector 68"/>
              <p:cNvCxnSpPr/>
              <p:nvPr/>
            </p:nvCxnSpPr>
            <p:spPr>
              <a:xfrm>
                <a:off x="2414076" y="3200400"/>
                <a:ext cx="324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247550" y="3150695"/>
                <a:ext cx="6609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100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7013702" y="3870675"/>
              <a:ext cx="8903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87BD31"/>
                  </a:solidFill>
                </a:rPr>
                <a:t>= 0.45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3258183" y="2978753"/>
            <a:ext cx="1589748" cy="629129"/>
            <a:chOff x="5641814" y="3753379"/>
            <a:chExt cx="1589748" cy="629129"/>
          </a:xfrm>
        </p:grpSpPr>
        <p:grpSp>
          <p:nvGrpSpPr>
            <p:cNvPr id="74" name="Group 73"/>
            <p:cNvGrpSpPr/>
            <p:nvPr/>
          </p:nvGrpSpPr>
          <p:grpSpPr>
            <a:xfrm>
              <a:off x="5641814" y="3753379"/>
              <a:ext cx="540100" cy="628363"/>
              <a:chOff x="2247550" y="2891664"/>
              <a:chExt cx="540100" cy="628363"/>
            </a:xfrm>
          </p:grpSpPr>
          <p:sp>
            <p:nvSpPr>
              <p:cNvPr id="87" name="TextBox 86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4</a:t>
                </a:r>
              </a:p>
            </p:txBody>
          </p:sp>
          <p:cxnSp>
            <p:nvCxnSpPr>
              <p:cNvPr id="88" name="Straight Connector 87"/>
              <p:cNvCxnSpPr/>
              <p:nvPr/>
            </p:nvCxnSpPr>
            <p:spPr>
              <a:xfrm>
                <a:off x="2420427" y="3200400"/>
                <a:ext cx="200025" cy="0"/>
              </a:xfrm>
              <a:prstGeom prst="line">
                <a:avLst/>
              </a:prstGeom>
              <a:ln w="127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88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25</a:t>
                </a:r>
              </a:p>
            </p:txBody>
          </p:sp>
        </p:grpSp>
        <p:grpSp>
          <p:nvGrpSpPr>
            <p:cNvPr id="75" name="Group 74"/>
            <p:cNvGrpSpPr/>
            <p:nvPr/>
          </p:nvGrpSpPr>
          <p:grpSpPr>
            <a:xfrm>
              <a:off x="6098472" y="3753379"/>
              <a:ext cx="540100" cy="628363"/>
              <a:chOff x="2247550" y="2891664"/>
              <a:chExt cx="540100" cy="628363"/>
            </a:xfrm>
          </p:grpSpPr>
          <p:sp>
            <p:nvSpPr>
              <p:cNvPr id="84" name="TextBox 83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4</a:t>
                </a:r>
              </a:p>
            </p:txBody>
          </p:sp>
          <p:cxnSp>
            <p:nvCxnSpPr>
              <p:cNvPr id="85" name="Straight Connector 84"/>
              <p:cNvCxnSpPr/>
              <p:nvPr/>
            </p:nvCxnSpPr>
            <p:spPr>
              <a:xfrm>
                <a:off x="2433127" y="3200400"/>
                <a:ext cx="144000" cy="0"/>
              </a:xfrm>
              <a:prstGeom prst="line">
                <a:avLst/>
              </a:prstGeom>
              <a:ln w="127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TextBox 85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4</a:t>
                </a:r>
              </a:p>
            </p:txBody>
          </p:sp>
        </p:grpSp>
        <p:sp>
          <p:nvSpPr>
            <p:cNvPr id="76" name="TextBox 75"/>
            <p:cNvSpPr txBox="1"/>
            <p:nvPr/>
          </p:nvSpPr>
          <p:spPr>
            <a:xfrm>
              <a:off x="5971168" y="3773000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×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971167" y="4007725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×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382284" y="3877449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=</a:t>
              </a:r>
            </a:p>
          </p:txBody>
        </p:sp>
        <p:grpSp>
          <p:nvGrpSpPr>
            <p:cNvPr id="79" name="Group 78"/>
            <p:cNvGrpSpPr/>
            <p:nvPr/>
          </p:nvGrpSpPr>
          <p:grpSpPr>
            <a:xfrm>
              <a:off x="6550604" y="3754145"/>
              <a:ext cx="660976" cy="628363"/>
              <a:chOff x="2247550" y="2891664"/>
              <a:chExt cx="660976" cy="628363"/>
            </a:xfrm>
          </p:grpSpPr>
          <p:sp>
            <p:nvSpPr>
              <p:cNvPr id="81" name="TextBox 80"/>
              <p:cNvSpPr txBox="1"/>
              <p:nvPr/>
            </p:nvSpPr>
            <p:spPr>
              <a:xfrm>
                <a:off x="2355500" y="2891664"/>
                <a:ext cx="4426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16</a:t>
                </a:r>
              </a:p>
            </p:txBody>
          </p:sp>
          <p:cxnSp>
            <p:nvCxnSpPr>
              <p:cNvPr id="82" name="Straight Connector 81"/>
              <p:cNvCxnSpPr/>
              <p:nvPr/>
            </p:nvCxnSpPr>
            <p:spPr>
              <a:xfrm>
                <a:off x="2414076" y="3200400"/>
                <a:ext cx="324000" cy="0"/>
              </a:xfrm>
              <a:prstGeom prst="line">
                <a:avLst/>
              </a:prstGeom>
              <a:ln w="127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TextBox 82"/>
              <p:cNvSpPr txBox="1"/>
              <p:nvPr/>
            </p:nvSpPr>
            <p:spPr>
              <a:xfrm>
                <a:off x="2247550" y="3150695"/>
                <a:ext cx="6609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100</a:t>
                </a: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7013702" y="3870675"/>
              <a:ext cx="217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=</a:t>
              </a:r>
            </a:p>
          </p:txBody>
        </p:sp>
      </p:grpSp>
      <p:sp>
        <p:nvSpPr>
          <p:cNvPr id="44" name="Rectangle 43"/>
          <p:cNvSpPr/>
          <p:nvPr/>
        </p:nvSpPr>
        <p:spPr>
          <a:xfrm>
            <a:off x="4817145" y="3086445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0.16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3258183" y="4569483"/>
            <a:ext cx="2262280" cy="629129"/>
            <a:chOff x="5641814" y="3753379"/>
            <a:chExt cx="2262280" cy="629129"/>
          </a:xfrm>
        </p:grpSpPr>
        <p:grpSp>
          <p:nvGrpSpPr>
            <p:cNvPr id="93" name="Group 92"/>
            <p:cNvGrpSpPr/>
            <p:nvPr/>
          </p:nvGrpSpPr>
          <p:grpSpPr>
            <a:xfrm>
              <a:off x="5641814" y="3753379"/>
              <a:ext cx="540100" cy="628363"/>
              <a:chOff x="2247550" y="2891664"/>
              <a:chExt cx="540100" cy="628363"/>
            </a:xfrm>
          </p:grpSpPr>
          <p:sp>
            <p:nvSpPr>
              <p:cNvPr id="109" name="TextBox 108"/>
              <p:cNvSpPr txBox="1"/>
              <p:nvPr/>
            </p:nvSpPr>
            <p:spPr>
              <a:xfrm>
                <a:off x="2292000" y="2891664"/>
                <a:ext cx="4537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>
                    <a:solidFill>
                      <a:srgbClr val="87BD31"/>
                    </a:solidFill>
                  </a:rPr>
                  <a:t>45</a:t>
                </a:r>
                <a:endParaRPr lang="en-GB" b="1" dirty="0">
                  <a:solidFill>
                    <a:srgbClr val="87BD31"/>
                  </a:solidFill>
                </a:endParaRPr>
              </a:p>
            </p:txBody>
          </p:sp>
          <p:cxnSp>
            <p:nvCxnSpPr>
              <p:cNvPr id="110" name="Straight Connector 109"/>
              <p:cNvCxnSpPr/>
              <p:nvPr/>
            </p:nvCxnSpPr>
            <p:spPr>
              <a:xfrm>
                <a:off x="2420427" y="3200400"/>
                <a:ext cx="200025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TextBox 110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50</a:t>
                </a:r>
              </a:p>
            </p:txBody>
          </p:sp>
        </p:grpSp>
        <p:grpSp>
          <p:nvGrpSpPr>
            <p:cNvPr id="94" name="Group 93"/>
            <p:cNvGrpSpPr/>
            <p:nvPr/>
          </p:nvGrpSpPr>
          <p:grpSpPr>
            <a:xfrm>
              <a:off x="6098472" y="3753379"/>
              <a:ext cx="540100" cy="628363"/>
              <a:chOff x="2247550" y="2891664"/>
              <a:chExt cx="540100" cy="628363"/>
            </a:xfrm>
          </p:grpSpPr>
          <p:sp>
            <p:nvSpPr>
              <p:cNvPr id="106" name="TextBox 105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  <p:cxnSp>
            <p:nvCxnSpPr>
              <p:cNvPr id="107" name="Straight Connector 106"/>
              <p:cNvCxnSpPr/>
              <p:nvPr/>
            </p:nvCxnSpPr>
            <p:spPr>
              <a:xfrm>
                <a:off x="2433127" y="3200400"/>
                <a:ext cx="144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TextBox 107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5971168" y="3773000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5971167" y="4007725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6382284" y="3877449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=</a:t>
              </a:r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6550604" y="3754145"/>
              <a:ext cx="660976" cy="628363"/>
              <a:chOff x="2247550" y="2891664"/>
              <a:chExt cx="660976" cy="628363"/>
            </a:xfrm>
          </p:grpSpPr>
          <p:sp>
            <p:nvSpPr>
              <p:cNvPr id="102" name="TextBox 101"/>
              <p:cNvSpPr txBox="1"/>
              <p:nvPr/>
            </p:nvSpPr>
            <p:spPr>
              <a:xfrm>
                <a:off x="2304700" y="2891664"/>
                <a:ext cx="5422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90</a:t>
                </a:r>
              </a:p>
            </p:txBody>
          </p:sp>
          <p:cxnSp>
            <p:nvCxnSpPr>
              <p:cNvPr id="104" name="Straight Connector 103"/>
              <p:cNvCxnSpPr/>
              <p:nvPr/>
            </p:nvCxnSpPr>
            <p:spPr>
              <a:xfrm>
                <a:off x="2414076" y="3200400"/>
                <a:ext cx="324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" name="TextBox 104"/>
              <p:cNvSpPr txBox="1"/>
              <p:nvPr/>
            </p:nvSpPr>
            <p:spPr>
              <a:xfrm>
                <a:off x="2247550" y="3150695"/>
                <a:ext cx="6609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100</a:t>
                </a:r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7013702" y="3870675"/>
              <a:ext cx="8903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87BD31"/>
                  </a:solidFill>
                </a:rPr>
                <a:t>= 0.9</a:t>
              </a: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3267461" y="5344027"/>
            <a:ext cx="2171064" cy="629129"/>
            <a:chOff x="5049590" y="3753379"/>
            <a:chExt cx="2171064" cy="629129"/>
          </a:xfrm>
        </p:grpSpPr>
        <p:grpSp>
          <p:nvGrpSpPr>
            <p:cNvPr id="113" name="Group 112"/>
            <p:cNvGrpSpPr/>
            <p:nvPr/>
          </p:nvGrpSpPr>
          <p:grpSpPr>
            <a:xfrm>
              <a:off x="5578314" y="3753379"/>
              <a:ext cx="540100" cy="628363"/>
              <a:chOff x="2184050" y="2891664"/>
              <a:chExt cx="540100" cy="628363"/>
            </a:xfrm>
          </p:grpSpPr>
          <p:sp>
            <p:nvSpPr>
              <p:cNvPr id="126" name="TextBox 125"/>
              <p:cNvSpPr txBox="1"/>
              <p:nvPr/>
            </p:nvSpPr>
            <p:spPr>
              <a:xfrm>
                <a:off x="2228500" y="2891664"/>
                <a:ext cx="4537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6</a:t>
                </a:r>
              </a:p>
            </p:txBody>
          </p:sp>
          <p:cxnSp>
            <p:nvCxnSpPr>
              <p:cNvPr id="127" name="Straight Connector 126"/>
              <p:cNvCxnSpPr/>
              <p:nvPr/>
            </p:nvCxnSpPr>
            <p:spPr>
              <a:xfrm>
                <a:off x="2356927" y="3200400"/>
                <a:ext cx="200025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Box 127"/>
              <p:cNvSpPr txBox="1"/>
              <p:nvPr/>
            </p:nvSpPr>
            <p:spPr>
              <a:xfrm>
                <a:off x="21840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10</a:t>
                </a:r>
              </a:p>
            </p:txBody>
          </p:sp>
        </p:grpSp>
        <p:grpSp>
          <p:nvGrpSpPr>
            <p:cNvPr id="114" name="Group 113"/>
            <p:cNvGrpSpPr/>
            <p:nvPr/>
          </p:nvGrpSpPr>
          <p:grpSpPr>
            <a:xfrm>
              <a:off x="6054022" y="3753379"/>
              <a:ext cx="540100" cy="628363"/>
              <a:chOff x="2203100" y="2891664"/>
              <a:chExt cx="540100" cy="628363"/>
            </a:xfrm>
          </p:grpSpPr>
          <p:sp>
            <p:nvSpPr>
              <p:cNvPr id="123" name="TextBox 122"/>
              <p:cNvSpPr txBox="1"/>
              <p:nvPr/>
            </p:nvSpPr>
            <p:spPr>
              <a:xfrm>
                <a:off x="2222150" y="2891664"/>
                <a:ext cx="4975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20</a:t>
                </a:r>
              </a:p>
            </p:txBody>
          </p:sp>
          <p:cxnSp>
            <p:nvCxnSpPr>
              <p:cNvPr id="124" name="Straight Connector 123"/>
              <p:cNvCxnSpPr/>
              <p:nvPr/>
            </p:nvCxnSpPr>
            <p:spPr>
              <a:xfrm>
                <a:off x="2356927" y="3200400"/>
                <a:ext cx="216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" name="TextBox 124"/>
              <p:cNvSpPr txBox="1"/>
              <p:nvPr/>
            </p:nvSpPr>
            <p:spPr>
              <a:xfrm>
                <a:off x="220310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20</a:t>
                </a:r>
              </a:p>
            </p:txBody>
          </p:sp>
        </p:grpSp>
        <p:sp>
          <p:nvSpPr>
            <p:cNvPr id="115" name="TextBox 114"/>
            <p:cNvSpPr txBox="1"/>
            <p:nvPr/>
          </p:nvSpPr>
          <p:spPr>
            <a:xfrm>
              <a:off x="5882268" y="3773000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882267" y="4007725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×</a:t>
              </a: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6382284" y="3877449"/>
              <a:ext cx="377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87BD31"/>
                  </a:solidFill>
                </a:rPr>
                <a:t>=</a:t>
              </a:r>
            </a:p>
          </p:txBody>
        </p:sp>
        <p:grpSp>
          <p:nvGrpSpPr>
            <p:cNvPr id="118" name="Group 117"/>
            <p:cNvGrpSpPr/>
            <p:nvPr/>
          </p:nvGrpSpPr>
          <p:grpSpPr>
            <a:xfrm>
              <a:off x="6550604" y="3754145"/>
              <a:ext cx="670050" cy="628363"/>
              <a:chOff x="2247550" y="2891664"/>
              <a:chExt cx="670050" cy="628363"/>
            </a:xfrm>
          </p:grpSpPr>
          <p:sp>
            <p:nvSpPr>
              <p:cNvPr id="120" name="TextBox 119"/>
              <p:cNvSpPr txBox="1"/>
              <p:nvPr/>
            </p:nvSpPr>
            <p:spPr>
              <a:xfrm>
                <a:off x="2253424" y="2891664"/>
                <a:ext cx="6641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120</a:t>
                </a:r>
              </a:p>
            </p:txBody>
          </p:sp>
          <p:cxnSp>
            <p:nvCxnSpPr>
              <p:cNvPr id="121" name="Straight Connector 120"/>
              <p:cNvCxnSpPr/>
              <p:nvPr/>
            </p:nvCxnSpPr>
            <p:spPr>
              <a:xfrm>
                <a:off x="2414076" y="3200400"/>
                <a:ext cx="324000" cy="0"/>
              </a:xfrm>
              <a:prstGeom prst="line">
                <a:avLst/>
              </a:prstGeom>
              <a:ln w="1905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TextBox 121"/>
              <p:cNvSpPr txBox="1"/>
              <p:nvPr/>
            </p:nvSpPr>
            <p:spPr>
              <a:xfrm>
                <a:off x="2247550" y="3150695"/>
                <a:ext cx="6609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rgbClr val="87BD31"/>
                    </a:solidFill>
                  </a:rPr>
                  <a:t>200</a:t>
                </a:r>
              </a:p>
            </p:txBody>
          </p:sp>
        </p:grpSp>
        <p:sp>
          <p:nvSpPr>
            <p:cNvPr id="119" name="TextBox 118"/>
            <p:cNvSpPr txBox="1"/>
            <p:nvPr/>
          </p:nvSpPr>
          <p:spPr>
            <a:xfrm>
              <a:off x="5049590" y="3876416"/>
              <a:ext cx="7619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87BD31"/>
                  </a:solidFill>
                </a:rPr>
                <a:t>0.6 =</a:t>
              </a:r>
            </a:p>
          </p:txBody>
        </p:sp>
      </p:grpSp>
      <p:grpSp>
        <p:nvGrpSpPr>
          <p:cNvPr id="160" name="Group 159"/>
          <p:cNvGrpSpPr/>
          <p:nvPr/>
        </p:nvGrpSpPr>
        <p:grpSpPr>
          <a:xfrm>
            <a:off x="536625" y="1232955"/>
            <a:ext cx="8067621" cy="977047"/>
            <a:chOff x="536625" y="1232955"/>
            <a:chExt cx="8067621" cy="977047"/>
          </a:xfrm>
        </p:grpSpPr>
        <p:grpSp>
          <p:nvGrpSpPr>
            <p:cNvPr id="130" name="Group 129"/>
            <p:cNvGrpSpPr/>
            <p:nvPr/>
          </p:nvGrpSpPr>
          <p:grpSpPr>
            <a:xfrm>
              <a:off x="536625" y="1232955"/>
              <a:ext cx="8067621" cy="965300"/>
              <a:chOff x="536625" y="1232955"/>
              <a:chExt cx="8067621" cy="965300"/>
            </a:xfrm>
          </p:grpSpPr>
          <p:sp>
            <p:nvSpPr>
              <p:cNvPr id="131" name="Pentagon 130"/>
              <p:cNvSpPr/>
              <p:nvPr/>
            </p:nvSpPr>
            <p:spPr>
              <a:xfrm rot="5400000">
                <a:off x="4087786" y="-2318206"/>
                <a:ext cx="965300" cy="8067621"/>
              </a:xfrm>
              <a:prstGeom prst="homePlate">
                <a:avLst>
                  <a:gd name="adj" fmla="val 0"/>
                </a:avLst>
              </a:prstGeom>
              <a:solidFill>
                <a:srgbClr val="00A7E6"/>
              </a:solidFill>
              <a:ln>
                <a:noFill/>
              </a:ln>
              <a:effectLst>
                <a:outerShdw blurRad="25400" dist="50800" dir="54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/>
              <p:cNvSpPr/>
              <p:nvPr/>
            </p:nvSpPr>
            <p:spPr>
              <a:xfrm>
                <a:off x="696926" y="1249489"/>
                <a:ext cx="776756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From your answers below, give the decimal that is closest to:</a:t>
                </a: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3392808" y="1581639"/>
              <a:ext cx="540100" cy="628363"/>
              <a:chOff x="2247550" y="2891664"/>
              <a:chExt cx="540100" cy="628363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2323750" y="2891664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2420427" y="3200400"/>
                <a:ext cx="200025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6" name="TextBox 135"/>
              <p:cNvSpPr txBox="1"/>
              <p:nvPr/>
            </p:nvSpPr>
            <p:spPr>
              <a:xfrm>
                <a:off x="2247550" y="3150695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5087633" y="1569701"/>
              <a:ext cx="874946" cy="628363"/>
              <a:chOff x="2247550" y="2891664"/>
              <a:chExt cx="874946" cy="628363"/>
            </a:xfrm>
          </p:grpSpPr>
          <p:sp>
            <p:nvSpPr>
              <p:cNvPr id="138" name="TextBox 137"/>
              <p:cNvSpPr txBox="1"/>
              <p:nvPr/>
            </p:nvSpPr>
            <p:spPr>
              <a:xfrm>
                <a:off x="2323750" y="2891664"/>
                <a:ext cx="6893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400</a:t>
                </a:r>
              </a:p>
            </p:txBody>
          </p:sp>
          <p:cxnSp>
            <p:nvCxnSpPr>
              <p:cNvPr id="139" name="Straight Connector 138"/>
              <p:cNvCxnSpPr/>
              <p:nvPr/>
            </p:nvCxnSpPr>
            <p:spPr>
              <a:xfrm>
                <a:off x="2420426" y="3200400"/>
                <a:ext cx="504000" cy="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2247550" y="3150695"/>
                <a:ext cx="8749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1000</a:t>
                </a:r>
              </a:p>
            </p:txBody>
          </p:sp>
        </p:grpSp>
      </p:grpSp>
      <p:grpSp>
        <p:nvGrpSpPr>
          <p:cNvPr id="162" name="Group 161"/>
          <p:cNvGrpSpPr/>
          <p:nvPr/>
        </p:nvGrpSpPr>
        <p:grpSpPr>
          <a:xfrm>
            <a:off x="899612" y="1750350"/>
            <a:ext cx="2145378" cy="2145378"/>
            <a:chOff x="899612" y="1750350"/>
            <a:chExt cx="2145378" cy="2145378"/>
          </a:xfrm>
        </p:grpSpPr>
        <p:sp>
          <p:nvSpPr>
            <p:cNvPr id="55" name="Oval 54"/>
            <p:cNvSpPr/>
            <p:nvPr/>
          </p:nvSpPr>
          <p:spPr>
            <a:xfrm>
              <a:off x="899612" y="1750350"/>
              <a:ext cx="2145378" cy="2145378"/>
            </a:xfrm>
            <a:prstGeom prst="ellipse">
              <a:avLst/>
            </a:prstGeom>
            <a:solidFill>
              <a:srgbClr val="87BD3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1" name="Group 140"/>
            <p:cNvGrpSpPr/>
            <p:nvPr/>
          </p:nvGrpSpPr>
          <p:grpSpPr>
            <a:xfrm>
              <a:off x="1406064" y="2053102"/>
              <a:ext cx="1122911" cy="628363"/>
              <a:chOff x="1980929" y="3068753"/>
              <a:chExt cx="1122911" cy="628363"/>
            </a:xfrm>
          </p:grpSpPr>
          <p:sp>
            <p:nvSpPr>
              <p:cNvPr id="142" name="TextBox 141"/>
              <p:cNvSpPr txBox="1"/>
              <p:nvPr/>
            </p:nvSpPr>
            <p:spPr>
              <a:xfrm>
                <a:off x="2057129" y="3068753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143" name="Straight Connector 142"/>
              <p:cNvCxnSpPr/>
              <p:nvPr/>
            </p:nvCxnSpPr>
            <p:spPr>
              <a:xfrm>
                <a:off x="2150631" y="3380664"/>
                <a:ext cx="200025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" name="TextBox 143"/>
              <p:cNvSpPr txBox="1"/>
              <p:nvPr/>
            </p:nvSpPr>
            <p:spPr>
              <a:xfrm>
                <a:off x="1980929" y="3327784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307326" y="3192575"/>
                <a:ext cx="7965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= 0.2</a:t>
                </a:r>
              </a:p>
            </p:txBody>
          </p:sp>
        </p:grpSp>
        <p:sp>
          <p:nvSpPr>
            <p:cNvPr id="91" name="Rectangle 90"/>
            <p:cNvSpPr/>
            <p:nvPr/>
          </p:nvSpPr>
          <p:spPr>
            <a:xfrm>
              <a:off x="921033" y="2745229"/>
              <a:ext cx="20688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0.16 is the </a:t>
              </a:r>
              <a:br>
                <a:rPr lang="en-GB" b="1" dirty="0">
                  <a:solidFill>
                    <a:schemeClr val="bg1"/>
                  </a:solidFill>
                </a:rPr>
              </a:br>
              <a:r>
                <a:rPr lang="en-GB" b="1" dirty="0">
                  <a:solidFill>
                    <a:schemeClr val="bg1"/>
                  </a:solidFill>
                </a:rPr>
                <a:t>closest decimal.</a:t>
              </a:r>
            </a:p>
          </p:txBody>
        </p:sp>
      </p:grpSp>
      <p:grpSp>
        <p:nvGrpSpPr>
          <p:cNvPr id="157" name="Group 156"/>
          <p:cNvGrpSpPr/>
          <p:nvPr/>
        </p:nvGrpSpPr>
        <p:grpSpPr>
          <a:xfrm>
            <a:off x="6209518" y="1753239"/>
            <a:ext cx="2291788" cy="2291788"/>
            <a:chOff x="6049711" y="1607960"/>
            <a:chExt cx="2291788" cy="2291788"/>
          </a:xfrm>
        </p:grpSpPr>
        <p:sp>
          <p:nvSpPr>
            <p:cNvPr id="147" name="Oval 146"/>
            <p:cNvSpPr/>
            <p:nvPr/>
          </p:nvSpPr>
          <p:spPr>
            <a:xfrm>
              <a:off x="6049711" y="1607960"/>
              <a:ext cx="2291788" cy="2291788"/>
            </a:xfrm>
            <a:prstGeom prst="ellipse">
              <a:avLst/>
            </a:prstGeom>
            <a:solidFill>
              <a:srgbClr val="87BD3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8" name="Group 147"/>
            <p:cNvGrpSpPr/>
            <p:nvPr/>
          </p:nvGrpSpPr>
          <p:grpSpPr>
            <a:xfrm>
              <a:off x="6515255" y="2033015"/>
              <a:ext cx="765670" cy="628363"/>
              <a:chOff x="2011093" y="3119062"/>
              <a:chExt cx="765670" cy="628363"/>
            </a:xfrm>
          </p:grpSpPr>
          <p:sp>
            <p:nvSpPr>
              <p:cNvPr id="150" name="TextBox 149"/>
              <p:cNvSpPr txBox="1"/>
              <p:nvPr/>
            </p:nvSpPr>
            <p:spPr>
              <a:xfrm>
                <a:off x="2061893" y="3119062"/>
                <a:ext cx="6894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400</a:t>
                </a:r>
              </a:p>
            </p:txBody>
          </p:sp>
          <p:cxnSp>
            <p:nvCxnSpPr>
              <p:cNvPr id="151" name="Straight Connector 150"/>
              <p:cNvCxnSpPr/>
              <p:nvPr/>
            </p:nvCxnSpPr>
            <p:spPr>
              <a:xfrm>
                <a:off x="2149044" y="3430973"/>
                <a:ext cx="504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151"/>
              <p:cNvSpPr txBox="1"/>
              <p:nvPr/>
            </p:nvSpPr>
            <p:spPr>
              <a:xfrm>
                <a:off x="2011093" y="3378093"/>
                <a:ext cx="7656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1000</a:t>
                </a:r>
              </a:p>
            </p:txBody>
          </p:sp>
        </p:grpSp>
        <p:sp>
          <p:nvSpPr>
            <p:cNvPr id="149" name="Rectangle 148"/>
            <p:cNvSpPr/>
            <p:nvPr/>
          </p:nvSpPr>
          <p:spPr>
            <a:xfrm>
              <a:off x="6091885" y="2409558"/>
              <a:ext cx="224941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/>
              </a:r>
              <a:br>
                <a:rPr lang="en-GB" b="1" dirty="0">
                  <a:solidFill>
                    <a:schemeClr val="bg1"/>
                  </a:solidFill>
                </a:rPr>
              </a:br>
              <a:r>
                <a:rPr lang="en-GB" b="1" dirty="0">
                  <a:solidFill>
                    <a:schemeClr val="bg1"/>
                  </a:solidFill>
                </a:rPr>
                <a:t>so 0.45 is the </a:t>
              </a:r>
              <a:br>
                <a:rPr lang="en-GB" b="1" dirty="0">
                  <a:solidFill>
                    <a:schemeClr val="bg1"/>
                  </a:solidFill>
                </a:rPr>
              </a:br>
              <a:r>
                <a:rPr lang="en-GB" b="1" dirty="0">
                  <a:solidFill>
                    <a:schemeClr val="bg1"/>
                  </a:solidFill>
                </a:rPr>
                <a:t>closest decimal.</a:t>
              </a:r>
            </a:p>
          </p:txBody>
        </p:sp>
        <p:grpSp>
          <p:nvGrpSpPr>
            <p:cNvPr id="153" name="Group 152"/>
            <p:cNvGrpSpPr/>
            <p:nvPr/>
          </p:nvGrpSpPr>
          <p:grpSpPr>
            <a:xfrm>
              <a:off x="7124554" y="2147437"/>
              <a:ext cx="775929" cy="376774"/>
              <a:chOff x="3188723" y="2618064"/>
              <a:chExt cx="775929" cy="376774"/>
            </a:xfrm>
          </p:grpSpPr>
          <p:sp>
            <p:nvSpPr>
              <p:cNvPr id="156" name="TextBox 155"/>
              <p:cNvSpPr txBox="1"/>
              <p:nvPr/>
            </p:nvSpPr>
            <p:spPr>
              <a:xfrm>
                <a:off x="3424552" y="2618064"/>
                <a:ext cx="540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0.4</a:t>
                </a:r>
              </a:p>
            </p:txBody>
          </p:sp>
          <p:sp>
            <p:nvSpPr>
              <p:cNvPr id="166" name="TextBox 165"/>
              <p:cNvSpPr txBox="1"/>
              <p:nvPr/>
            </p:nvSpPr>
            <p:spPr>
              <a:xfrm>
                <a:off x="3188723" y="2625506"/>
                <a:ext cx="377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=</a:t>
                </a:r>
              </a:p>
            </p:txBody>
          </p:sp>
        </p:grpSp>
      </p:grpSp>
      <p:sp>
        <p:nvSpPr>
          <p:cNvPr id="158" name="Arc 157"/>
          <p:cNvSpPr/>
          <p:nvPr/>
        </p:nvSpPr>
        <p:spPr>
          <a:xfrm rot="17431751">
            <a:off x="2779259" y="1697632"/>
            <a:ext cx="890958" cy="890958"/>
          </a:xfrm>
          <a:prstGeom prst="arc">
            <a:avLst/>
          </a:prstGeom>
          <a:ln w="57150" cap="rnd">
            <a:solidFill>
              <a:schemeClr val="bg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Arc 158"/>
          <p:cNvSpPr/>
          <p:nvPr/>
        </p:nvSpPr>
        <p:spPr>
          <a:xfrm rot="3988806" flipH="1">
            <a:off x="5574740" y="1750817"/>
            <a:ext cx="890958" cy="890958"/>
          </a:xfrm>
          <a:prstGeom prst="arc">
            <a:avLst/>
          </a:prstGeom>
          <a:ln w="57150" cap="rnd">
            <a:solidFill>
              <a:schemeClr val="bg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/>
          <p:cNvSpPr/>
          <p:nvPr/>
        </p:nvSpPr>
        <p:spPr>
          <a:xfrm>
            <a:off x="536625" y="549275"/>
            <a:ext cx="8067622" cy="700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31330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7429" y="670981"/>
            <a:ext cx="2683061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to Decimals (1)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330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5243136" y="2518467"/>
            <a:ext cx="415782" cy="369332"/>
            <a:chOff x="-543748" y="2503742"/>
            <a:chExt cx="415782" cy="369332"/>
          </a:xfrm>
        </p:grpSpPr>
        <p:sp>
          <p:nvSpPr>
            <p:cNvPr id="2" name="Oval 1"/>
            <p:cNvSpPr/>
            <p:nvPr/>
          </p:nvSpPr>
          <p:spPr>
            <a:xfrm>
              <a:off x="-465057" y="2551073"/>
              <a:ext cx="257578" cy="25757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543748" y="2503742"/>
              <a:ext cx="415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?</a:t>
              </a: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3155534" y="2868652"/>
            <a:ext cx="2503383" cy="2394067"/>
            <a:chOff x="3155534" y="2868653"/>
            <a:chExt cx="2503383" cy="2365352"/>
          </a:xfrm>
        </p:grpSpPr>
        <p:sp>
          <p:nvSpPr>
            <p:cNvPr id="35" name="Rectangle 34"/>
            <p:cNvSpPr/>
            <p:nvPr/>
          </p:nvSpPr>
          <p:spPr>
            <a:xfrm>
              <a:off x="3155534" y="2868653"/>
              <a:ext cx="2503383" cy="236535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3195007" y="3020297"/>
              <a:ext cx="2371499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Finding an equivalent fraction where the denominator is 10 or 100 makes it easier to convert from a fraction to a decimal.</a:t>
              </a: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5242774" y="2509277"/>
            <a:ext cx="415782" cy="369332"/>
            <a:chOff x="-543748" y="2494216"/>
            <a:chExt cx="415782" cy="369332"/>
          </a:xfrm>
        </p:grpSpPr>
        <p:sp>
          <p:nvSpPr>
            <p:cNvPr id="164" name="Oval 163"/>
            <p:cNvSpPr/>
            <p:nvPr/>
          </p:nvSpPr>
          <p:spPr>
            <a:xfrm>
              <a:off x="-465057" y="2551073"/>
              <a:ext cx="257578" cy="25757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-543748" y="2494216"/>
              <a:ext cx="415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44" grpId="0"/>
      <p:bldP spid="158" grpId="0" animBg="1"/>
      <p:bldP spid="1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2"/>
          <a:stretch/>
        </p:blipFill>
        <p:spPr>
          <a:xfrm>
            <a:off x="539749" y="1239699"/>
            <a:ext cx="8064495" cy="50341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683061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to Decimals (1)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133066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33066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539750" y="2371332"/>
            <a:ext cx="8064500" cy="3902469"/>
            <a:chOff x="-700183" y="-99151"/>
            <a:chExt cx="9834821" cy="475913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282" b="30605"/>
            <a:stretch/>
          </p:blipFill>
          <p:spPr>
            <a:xfrm>
              <a:off x="-700183" y="-99151"/>
              <a:ext cx="2911666" cy="475913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071" r="10918" b="35799"/>
            <a:stretch/>
          </p:blipFill>
          <p:spPr>
            <a:xfrm>
              <a:off x="6632193" y="257071"/>
              <a:ext cx="2502445" cy="440291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208"/>
            <a:stretch/>
          </p:blipFill>
          <p:spPr>
            <a:xfrm>
              <a:off x="115504" y="116063"/>
              <a:ext cx="8272846" cy="4543925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36624" y="1232955"/>
            <a:ext cx="8067621" cy="891409"/>
            <a:chOff x="536624" y="1232955"/>
            <a:chExt cx="8067621" cy="891409"/>
          </a:xfrm>
        </p:grpSpPr>
        <p:sp>
          <p:nvSpPr>
            <p:cNvPr id="23" name="Pentagon 22"/>
            <p:cNvSpPr/>
            <p:nvPr/>
          </p:nvSpPr>
          <p:spPr>
            <a:xfrm rot="5400000">
              <a:off x="4124730" y="-2355151"/>
              <a:ext cx="891409" cy="8067621"/>
            </a:xfrm>
            <a:prstGeom prst="homePlate">
              <a:avLst>
                <a:gd name="adj" fmla="val 22171"/>
              </a:avLst>
            </a:prstGeom>
            <a:solidFill>
              <a:srgbClr val="00A7E6"/>
            </a:solidFill>
            <a:ln>
              <a:noFill/>
            </a:ln>
            <a:effectLst>
              <a:outerShdw blurRad="25400" dist="508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466951" y="1286433"/>
              <a:ext cx="623326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Give either the decimal or simplified fraction that will make these number statements true.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722435" y="2698257"/>
            <a:ext cx="515679" cy="502143"/>
            <a:chOff x="1722435" y="2698257"/>
            <a:chExt cx="515679" cy="502143"/>
          </a:xfrm>
        </p:grpSpPr>
        <p:sp>
          <p:nvSpPr>
            <p:cNvPr id="5" name="Oval 4"/>
            <p:cNvSpPr/>
            <p:nvPr/>
          </p:nvSpPr>
          <p:spPr>
            <a:xfrm>
              <a:off x="1722435" y="2698257"/>
              <a:ext cx="502143" cy="502143"/>
            </a:xfrm>
            <a:prstGeom prst="ellipse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783029" y="2747055"/>
              <a:ext cx="4550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a)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38934" y="2756580"/>
            <a:ext cx="525204" cy="502143"/>
            <a:chOff x="1722435" y="2698257"/>
            <a:chExt cx="525204" cy="502143"/>
          </a:xfrm>
        </p:grpSpPr>
        <p:sp>
          <p:nvSpPr>
            <p:cNvPr id="46" name="Oval 45"/>
            <p:cNvSpPr/>
            <p:nvPr/>
          </p:nvSpPr>
          <p:spPr>
            <a:xfrm>
              <a:off x="1722435" y="2698257"/>
              <a:ext cx="502143" cy="502143"/>
            </a:xfrm>
            <a:prstGeom prst="ellipse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792554" y="2766105"/>
              <a:ext cx="4550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b)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472190" y="3786759"/>
            <a:ext cx="2909475" cy="823227"/>
            <a:chOff x="1662525" y="3985528"/>
            <a:chExt cx="2909475" cy="823227"/>
          </a:xfrm>
        </p:grpSpPr>
        <p:grpSp>
          <p:nvGrpSpPr>
            <p:cNvPr id="26" name="Group 25"/>
            <p:cNvGrpSpPr/>
            <p:nvPr/>
          </p:nvGrpSpPr>
          <p:grpSpPr>
            <a:xfrm>
              <a:off x="1662525" y="3985528"/>
              <a:ext cx="873054" cy="823227"/>
              <a:chOff x="2247550" y="2927021"/>
              <a:chExt cx="540100" cy="509275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2323750" y="2927021"/>
                <a:ext cx="377505" cy="285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4</a:t>
                </a:r>
              </a:p>
            </p:txBody>
          </p:sp>
          <p:cxnSp>
            <p:nvCxnSpPr>
              <p:cNvPr id="40" name="Straight Connector 39"/>
              <p:cNvCxnSpPr/>
              <p:nvPr/>
            </p:nvCxnSpPr>
            <p:spPr>
              <a:xfrm>
                <a:off x="2416499" y="3188616"/>
                <a:ext cx="200025" cy="0"/>
              </a:xfrm>
              <a:prstGeom prst="line">
                <a:avLst/>
              </a:prstGeom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TextBox 40"/>
              <p:cNvSpPr txBox="1"/>
              <p:nvPr/>
            </p:nvSpPr>
            <p:spPr>
              <a:xfrm>
                <a:off x="2247550" y="3150695"/>
                <a:ext cx="540100" cy="285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tx1">
                        <a:lumMod val="90000"/>
                        <a:lumOff val="10000"/>
                      </a:schemeClr>
                    </a:solidFill>
                  </a:rPr>
                  <a:t>50</a:t>
                </a:r>
              </a:p>
            </p:txBody>
          </p:sp>
        </p:grpSp>
        <p:cxnSp>
          <p:nvCxnSpPr>
            <p:cNvPr id="49" name="Straight Connector 48"/>
            <p:cNvCxnSpPr/>
            <p:nvPr/>
          </p:nvCxnSpPr>
          <p:spPr>
            <a:xfrm>
              <a:off x="2683083" y="4409876"/>
              <a:ext cx="323334" cy="0"/>
            </a:xfrm>
            <a:prstGeom prst="line">
              <a:avLst/>
            </a:prstGeom>
            <a:ln w="19050">
              <a:solidFill>
                <a:schemeClr val="tx1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3092127" y="4171205"/>
              <a:ext cx="23328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+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262999" y="4171205"/>
              <a:ext cx="130900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0.72 = 1</a:t>
              </a:r>
            </a:p>
          </p:txBody>
        </p:sp>
      </p:grpSp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t="47996" r="80512" b="42521"/>
          <a:stretch/>
        </p:blipFill>
        <p:spPr>
          <a:xfrm>
            <a:off x="1718844" y="4903152"/>
            <a:ext cx="418683" cy="478741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4623897" y="3747423"/>
            <a:ext cx="873054" cy="832464"/>
            <a:chOff x="2247550" y="2927021"/>
            <a:chExt cx="540100" cy="514989"/>
          </a:xfrm>
        </p:grpSpPr>
        <p:sp>
          <p:nvSpPr>
            <p:cNvPr id="62" name="TextBox 61"/>
            <p:cNvSpPr txBox="1"/>
            <p:nvPr/>
          </p:nvSpPr>
          <p:spPr>
            <a:xfrm>
              <a:off x="2323750" y="2927021"/>
              <a:ext cx="377505" cy="285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10</a:t>
              </a:r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2416499" y="3188616"/>
              <a:ext cx="200025" cy="0"/>
            </a:xfrm>
            <a:prstGeom prst="line">
              <a:avLst/>
            </a:prstGeom>
            <a:ln w="19050">
              <a:solidFill>
                <a:schemeClr val="tx1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2247550" y="3156409"/>
              <a:ext cx="540100" cy="285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40</a:t>
              </a: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6044263" y="3933097"/>
            <a:ext cx="233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+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667714" y="3933097"/>
            <a:ext cx="1309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= 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488992" y="3793827"/>
            <a:ext cx="460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468045" y="4184796"/>
            <a:ext cx="460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5</a:t>
            </a:r>
          </a:p>
        </p:txBody>
      </p:sp>
      <p:sp>
        <p:nvSpPr>
          <p:cNvPr id="67" name="Arc 66"/>
          <p:cNvSpPr/>
          <p:nvPr/>
        </p:nvSpPr>
        <p:spPr>
          <a:xfrm rot="11058708">
            <a:off x="2622504" y="4285096"/>
            <a:ext cx="890958" cy="890958"/>
          </a:xfrm>
          <a:prstGeom prst="arc">
            <a:avLst/>
          </a:prstGeom>
          <a:ln w="38100" cap="rnd">
            <a:solidFill>
              <a:srgbClr val="87BD3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3064855" y="4930161"/>
            <a:ext cx="1244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Or 0.2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141040" y="3984520"/>
            <a:ext cx="233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+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292671" y="3940948"/>
            <a:ext cx="233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+</a:t>
            </a:r>
          </a:p>
        </p:txBody>
      </p:sp>
      <p:grpSp>
        <p:nvGrpSpPr>
          <p:cNvPr id="71" name="Group 70"/>
          <p:cNvGrpSpPr/>
          <p:nvPr/>
        </p:nvGrpSpPr>
        <p:grpSpPr>
          <a:xfrm>
            <a:off x="5348581" y="3752628"/>
            <a:ext cx="873054" cy="832464"/>
            <a:chOff x="2247550" y="2927021"/>
            <a:chExt cx="540100" cy="514989"/>
          </a:xfrm>
        </p:grpSpPr>
        <p:sp>
          <p:nvSpPr>
            <p:cNvPr id="72" name="TextBox 71"/>
            <p:cNvSpPr txBox="1"/>
            <p:nvPr/>
          </p:nvSpPr>
          <p:spPr>
            <a:xfrm>
              <a:off x="2323750" y="2927021"/>
              <a:ext cx="377505" cy="285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8</a:t>
              </a:r>
            </a:p>
          </p:txBody>
        </p:sp>
        <p:cxnSp>
          <p:nvCxnSpPr>
            <p:cNvPr id="73" name="Straight Connector 72"/>
            <p:cNvCxnSpPr/>
            <p:nvPr/>
          </p:nvCxnSpPr>
          <p:spPr>
            <a:xfrm>
              <a:off x="2416499" y="3188616"/>
              <a:ext cx="200025" cy="0"/>
            </a:xfrm>
            <a:prstGeom prst="line">
              <a:avLst/>
            </a:prstGeom>
            <a:ln w="19050">
              <a:solidFill>
                <a:schemeClr val="tx1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2247550" y="3156409"/>
              <a:ext cx="540100" cy="285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tx1">
                      <a:lumMod val="90000"/>
                      <a:lumOff val="10000"/>
                    </a:schemeClr>
                  </a:solidFill>
                </a:rPr>
                <a:t>25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6296988" y="3933097"/>
            <a:ext cx="1046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0.43</a:t>
            </a:r>
          </a:p>
        </p:txBody>
      </p:sp>
      <p:sp>
        <p:nvSpPr>
          <p:cNvPr id="77" name="Arc 76"/>
          <p:cNvSpPr/>
          <p:nvPr/>
        </p:nvSpPr>
        <p:spPr>
          <a:xfrm rot="10541292" flipH="1">
            <a:off x="5783448" y="3990842"/>
            <a:ext cx="1013569" cy="1050617"/>
          </a:xfrm>
          <a:prstGeom prst="arc">
            <a:avLst/>
          </a:prstGeom>
          <a:ln w="38100" cap="rnd">
            <a:solidFill>
              <a:srgbClr val="87BD3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3" name="Group 82"/>
          <p:cNvGrpSpPr/>
          <p:nvPr/>
        </p:nvGrpSpPr>
        <p:grpSpPr>
          <a:xfrm>
            <a:off x="5172800" y="4629375"/>
            <a:ext cx="1219433" cy="852634"/>
            <a:chOff x="5172800" y="4629375"/>
            <a:chExt cx="1219433" cy="852634"/>
          </a:xfrm>
        </p:grpSpPr>
        <p:sp>
          <p:nvSpPr>
            <p:cNvPr id="78" name="TextBox 77"/>
            <p:cNvSpPr txBox="1"/>
            <p:nvPr/>
          </p:nvSpPr>
          <p:spPr>
            <a:xfrm>
              <a:off x="5741174" y="4629375"/>
              <a:ext cx="6048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87BD31"/>
                  </a:solidFill>
                </a:rPr>
                <a:t>43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652343" y="5020344"/>
              <a:ext cx="7398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87BD31"/>
                  </a:solidFill>
                </a:rPr>
                <a:t>100</a:t>
              </a:r>
            </a:p>
          </p:txBody>
        </p:sp>
        <p:cxnSp>
          <p:nvCxnSpPr>
            <p:cNvPr id="81" name="Straight Connector 80"/>
            <p:cNvCxnSpPr/>
            <p:nvPr/>
          </p:nvCxnSpPr>
          <p:spPr>
            <a:xfrm>
              <a:off x="5763291" y="5038817"/>
              <a:ext cx="468000" cy="0"/>
            </a:xfrm>
            <a:prstGeom prst="line">
              <a:avLst/>
            </a:prstGeom>
            <a:ln w="28575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5172800" y="4796613"/>
              <a:ext cx="6091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87BD31"/>
                  </a:solidFill>
                </a:rPr>
                <a:t>Or</a:t>
              </a:r>
            </a:p>
          </p:txBody>
        </p:sp>
      </p:grpSp>
      <p:sp>
        <p:nvSpPr>
          <p:cNvPr id="2" name="Rectangle 1"/>
          <p:cNvSpPr/>
          <p:nvPr/>
        </p:nvSpPr>
        <p:spPr>
          <a:xfrm>
            <a:off x="2498228" y="3843338"/>
            <a:ext cx="327090" cy="3269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498228" y="4248424"/>
            <a:ext cx="327090" cy="3269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6335113" y="4000456"/>
            <a:ext cx="719399" cy="3269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9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66" grpId="0"/>
      <p:bldP spid="67" grpId="0" animBg="1"/>
      <p:bldP spid="68" grpId="0"/>
      <p:bldP spid="65" grpId="0"/>
      <p:bldP spid="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1400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86" b="43507"/>
          <a:stretch/>
        </p:blipFill>
        <p:spPr>
          <a:xfrm rot="1560000">
            <a:off x="2701039" y="2933554"/>
            <a:ext cx="842359" cy="1370402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65"/>
          <a:stretch/>
        </p:blipFill>
        <p:spPr>
          <a:xfrm rot="1605714">
            <a:off x="1058927" y="2313222"/>
            <a:ext cx="1534797" cy="1378983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xmlns="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1400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1400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7" name="Rectangle 16"/>
          <p:cNvSpPr/>
          <p:nvPr/>
        </p:nvSpPr>
        <p:spPr>
          <a:xfrm>
            <a:off x="447429" y="670659"/>
            <a:ext cx="2683061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to Decimals (1)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285</TotalTime>
  <Words>230</Words>
  <Application>Microsoft Office PowerPoint</Application>
  <PresentationFormat>On-screen Show (4:3)</PresentationFormat>
  <Paragraphs>110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Jez</cp:lastModifiedBy>
  <cp:revision>31</cp:revision>
  <dcterms:created xsi:type="dcterms:W3CDTF">2019-11-21T09:49:03Z</dcterms:created>
  <dcterms:modified xsi:type="dcterms:W3CDTF">2021-01-25T17:44:54Z</dcterms:modified>
</cp:coreProperties>
</file>