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 SemiBold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1161"/>
    <a:srgbClr val="8D358B"/>
    <a:srgbClr val="FAB001"/>
    <a:srgbClr val="E84D16"/>
    <a:srgbClr val="F5F3EE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5" autoAdjust="0"/>
    <p:restoredTop sz="94660"/>
  </p:normalViewPr>
  <p:slideViewPr>
    <p:cSldViewPr snapToGrid="0" showGuides="1">
      <p:cViewPr>
        <p:scale>
          <a:sx n="125" d="100"/>
          <a:sy n="125" d="100"/>
        </p:scale>
        <p:origin x="-1188" y="12"/>
      </p:cViewPr>
      <p:guideLst>
        <p:guide orient="horz" pos="2183"/>
        <p:guide orient="horz" pos="3974"/>
        <p:guide orient="horz" pos="368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0" d="100"/>
          <a:sy n="80" d="100"/>
        </p:scale>
        <p:origin x="391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5"/>
            <a:ext cx="8265814" cy="847083"/>
          </a:xfrm>
          <a:prstGeom prst="roundRect">
            <a:avLst>
              <a:gd name="adj" fmla="val 0"/>
            </a:avLst>
          </a:prstGeom>
          <a:solidFill>
            <a:srgbClr val="C11161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Evolution and </a:t>
            </a:r>
            <a:r>
              <a:rPr lang="en-GB" sz="3600" b="0" dirty="0" smtClean="0">
                <a:solidFill>
                  <a:schemeClr val="bg1"/>
                </a:solidFill>
                <a:latin typeface="Twinkl SemiBold" pitchFamily="2" charset="0"/>
              </a:rPr>
              <a:t>Adaptation</a:t>
            </a:r>
            <a:endParaRPr lang="en-GB" sz="3600" b="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1795"/>
            <a:ext cx="76327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What do these words mean?</a:t>
            </a:r>
          </a:p>
          <a:p>
            <a:r>
              <a:rPr lang="en-GB" sz="1600" dirty="0">
                <a:latin typeface="Twinkl" pitchFamily="50" charset="0"/>
              </a:rPr>
              <a:t>Click on the word to discover the answer…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69191218-97AE-4D08-8D43-2473C31DDC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22" b="22052"/>
          <a:stretch/>
        </p:blipFill>
        <p:spPr>
          <a:xfrm>
            <a:off x="0" y="4359263"/>
            <a:ext cx="3023118" cy="249873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0BF7B7C2-E271-4196-B13F-FB61FDDD06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31"/>
          <a:stretch/>
        </p:blipFill>
        <p:spPr>
          <a:xfrm>
            <a:off x="5831875" y="1841159"/>
            <a:ext cx="3122354" cy="5036205"/>
          </a:xfrm>
          <a:prstGeom prst="rect">
            <a:avLst/>
          </a:prstGeom>
        </p:spPr>
      </p:pic>
      <p:sp>
        <p:nvSpPr>
          <p:cNvPr id="19" name="evolution">
            <a:extLst>
              <a:ext uri="{FF2B5EF4-FFF2-40B4-BE49-F238E27FC236}">
                <a16:creationId xmlns:a16="http://schemas.microsoft.com/office/drawing/2014/main" xmlns="" id="{AEE291FC-FA72-4B39-8785-CBB25CEACA8E}"/>
              </a:ext>
            </a:extLst>
          </p:cNvPr>
          <p:cNvSpPr/>
          <p:nvPr/>
        </p:nvSpPr>
        <p:spPr>
          <a:xfrm>
            <a:off x="755650" y="2749505"/>
            <a:ext cx="1371730" cy="425512"/>
          </a:xfrm>
          <a:prstGeom prst="rect">
            <a:avLst/>
          </a:prstGeom>
          <a:solidFill>
            <a:schemeClr val="bg1"/>
          </a:solidFill>
          <a:ln w="28575">
            <a:solidFill>
              <a:srgbClr val="C111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Evolution</a:t>
            </a:r>
          </a:p>
        </p:txBody>
      </p:sp>
      <p:sp>
        <p:nvSpPr>
          <p:cNvPr id="22" name="adaption">
            <a:extLst>
              <a:ext uri="{FF2B5EF4-FFF2-40B4-BE49-F238E27FC236}">
                <a16:creationId xmlns:a16="http://schemas.microsoft.com/office/drawing/2014/main" xmlns="" id="{44CF0902-DE18-48AC-BB25-613D0C307E75}"/>
              </a:ext>
            </a:extLst>
          </p:cNvPr>
          <p:cNvSpPr/>
          <p:nvPr/>
        </p:nvSpPr>
        <p:spPr>
          <a:xfrm>
            <a:off x="755650" y="3665643"/>
            <a:ext cx="1371731" cy="425512"/>
          </a:xfrm>
          <a:prstGeom prst="rect">
            <a:avLst/>
          </a:prstGeom>
          <a:solidFill>
            <a:schemeClr val="bg1"/>
          </a:solidFill>
          <a:ln w="28575">
            <a:solidFill>
              <a:srgbClr val="C111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Adaptation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44711AA9-D59A-4198-82ED-E15B8486F012}"/>
              </a:ext>
            </a:extLst>
          </p:cNvPr>
          <p:cNvSpPr/>
          <p:nvPr/>
        </p:nvSpPr>
        <p:spPr>
          <a:xfrm>
            <a:off x="2248678" y="2716040"/>
            <a:ext cx="7912642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The way something gradually develops and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makes changes over time.</a:t>
            </a:r>
            <a:endParaRPr lang="en-GB" sz="1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280255EB-B5BA-475B-A0A1-A3E86D9FFE08}"/>
              </a:ext>
            </a:extLst>
          </p:cNvPr>
          <p:cNvSpPr/>
          <p:nvPr/>
        </p:nvSpPr>
        <p:spPr>
          <a:xfrm>
            <a:off x="2248678" y="3634461"/>
            <a:ext cx="7912642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The way something changes for the better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to suit something new or different.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24D9EE9-8710-4D16-8D40-B2997A1632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925086" y="2629561"/>
            <a:ext cx="3463264" cy="3463264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5"/>
            <a:ext cx="8265814" cy="847083"/>
          </a:xfrm>
          <a:prstGeom prst="roundRect">
            <a:avLst>
              <a:gd name="adj" fmla="val 0"/>
            </a:avLst>
          </a:prstGeom>
          <a:solidFill>
            <a:srgbClr val="C11161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The Theory of Evolution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821795"/>
            <a:ext cx="76327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Charles Darwin (1809-1882) introduced the theory of evolution. He was a famous English naturalist (an expert in studying nature), biologist (an expert in living things) and geologist (an expert in rocks and fossils).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xmlns="" id="{7A37AF6A-C826-45C5-9139-0DADDD2679FB}"/>
              </a:ext>
            </a:extLst>
          </p:cNvPr>
          <p:cNvSpPr/>
          <p:nvPr/>
        </p:nvSpPr>
        <p:spPr>
          <a:xfrm>
            <a:off x="4925085" y="2629560"/>
            <a:ext cx="3463265" cy="3463265"/>
          </a:xfrm>
          <a:prstGeom prst="ellipse">
            <a:avLst/>
          </a:prstGeom>
          <a:noFill/>
          <a:ln w="38100">
            <a:solidFill>
              <a:srgbClr val="C111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BF5A13E-6D79-4C53-8139-4D7762403C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293" y="2501936"/>
            <a:ext cx="2366830" cy="380678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B976505F-9C95-4A1C-B3D4-27797C94B185}"/>
              </a:ext>
            </a:extLst>
          </p:cNvPr>
          <p:cNvSpPr/>
          <p:nvPr/>
        </p:nvSpPr>
        <p:spPr>
          <a:xfrm>
            <a:off x="761142" y="2769996"/>
            <a:ext cx="4163943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He discovered that humans and apes shared </a:t>
            </a:r>
            <a:r>
              <a:rPr lang="en-GB" sz="1600" b="1" dirty="0">
                <a:latin typeface="Twinkl" pitchFamily="50" charset="0"/>
              </a:rPr>
              <a:t>ancestors</a:t>
            </a:r>
            <a:r>
              <a:rPr lang="en-GB" sz="1600" dirty="0">
                <a:latin typeface="Twinkl" pitchFamily="50" charset="0"/>
              </a:rPr>
              <a:t> which led to this famous image…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6190F9A-386F-42C9-885E-A0EA5A8D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5650" y="3595562"/>
            <a:ext cx="4345498" cy="2497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837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9D7B6D6-3562-4565-BE1F-C87688533F91}"/>
              </a:ext>
            </a:extLst>
          </p:cNvPr>
          <p:cNvSpPr/>
          <p:nvPr/>
        </p:nvSpPr>
        <p:spPr>
          <a:xfrm>
            <a:off x="751123" y="3603402"/>
            <a:ext cx="5962021" cy="1311497"/>
          </a:xfrm>
          <a:prstGeom prst="rect">
            <a:avLst/>
          </a:prstGeom>
          <a:solidFill>
            <a:schemeClr val="bg1"/>
          </a:solidFill>
          <a:ln w="28575">
            <a:solidFill>
              <a:srgbClr val="C111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Evolution happens through </a:t>
            </a:r>
            <a:r>
              <a:rPr lang="en-GB" sz="1600" b="1" dirty="0">
                <a:solidFill>
                  <a:schemeClr val="tx1"/>
                </a:solidFill>
                <a:latin typeface="Twinkl" pitchFamily="50" charset="0"/>
              </a:rPr>
              <a:t>inheritance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– meaning that tiny changes only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happen as traits pass to the </a:t>
            </a:r>
          </a:p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next generation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3E36D22E-E90B-4A0F-9F93-B5F6A5C3A5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925085" y="2629559"/>
            <a:ext cx="3463266" cy="3463266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5"/>
            <a:ext cx="8265814" cy="847083"/>
          </a:xfrm>
          <a:prstGeom prst="roundRect">
            <a:avLst>
              <a:gd name="adj" fmla="val 0"/>
            </a:avLst>
          </a:prstGeom>
          <a:solidFill>
            <a:srgbClr val="C11161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How Evolution 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821795"/>
            <a:ext cx="76327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The thing about </a:t>
            </a:r>
            <a:r>
              <a:rPr lang="en-GB" sz="1600" b="1" dirty="0">
                <a:latin typeface="Twinkl" pitchFamily="50" charset="0"/>
              </a:rPr>
              <a:t>evolution</a:t>
            </a:r>
            <a:r>
              <a:rPr lang="en-GB" sz="1600" dirty="0">
                <a:latin typeface="Twinkl" pitchFamily="50" charset="0"/>
              </a:rPr>
              <a:t> is that it happens over the space of a long, long, long time so we don’t really notice it happening.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EC39898E-CAC2-4B56-8E32-84A33D45544A}"/>
              </a:ext>
            </a:extLst>
          </p:cNvPr>
          <p:cNvSpPr/>
          <p:nvPr/>
        </p:nvSpPr>
        <p:spPr>
          <a:xfrm>
            <a:off x="4925085" y="2629560"/>
            <a:ext cx="3463265" cy="3463265"/>
          </a:xfrm>
          <a:prstGeom prst="ellipse">
            <a:avLst/>
          </a:prstGeom>
          <a:noFill/>
          <a:ln w="38100">
            <a:solidFill>
              <a:srgbClr val="C111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44E30E62-8034-478F-B1FC-C9A27ADFB3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5541" y="2403466"/>
            <a:ext cx="3395206" cy="37544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060F64-5107-4877-9CC4-7161488DD1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372" y="3676894"/>
            <a:ext cx="2372009" cy="263183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67684C0C-95EF-4832-8D45-D6056348DD0E}"/>
              </a:ext>
            </a:extLst>
          </p:cNvPr>
          <p:cNvSpPr/>
          <p:nvPr/>
        </p:nvSpPr>
        <p:spPr>
          <a:xfrm>
            <a:off x="751123" y="2566647"/>
            <a:ext cx="76327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One animal, plant or person doesn’t </a:t>
            </a:r>
          </a:p>
          <a:p>
            <a:r>
              <a:rPr lang="en-GB" sz="1600" dirty="0">
                <a:latin typeface="Twinkl" pitchFamily="50" charset="0"/>
              </a:rPr>
              <a:t>just change… there are small </a:t>
            </a:r>
          </a:p>
          <a:p>
            <a:r>
              <a:rPr lang="en-GB" sz="1600" dirty="0">
                <a:latin typeface="Twinkl" pitchFamily="50" charset="0"/>
              </a:rPr>
              <a:t>changes with each new </a:t>
            </a:r>
            <a:r>
              <a:rPr lang="en-GB" sz="1600" b="1" dirty="0">
                <a:latin typeface="Twinkl" pitchFamily="50" charset="0"/>
              </a:rPr>
              <a:t>generation</a:t>
            </a:r>
            <a:r>
              <a:rPr lang="en-GB" sz="1600" dirty="0">
                <a:latin typeface="Twinkl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2313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5"/>
            <a:ext cx="8265814" cy="847083"/>
          </a:xfrm>
          <a:prstGeom prst="roundRect">
            <a:avLst>
              <a:gd name="adj" fmla="val 0"/>
            </a:avLst>
          </a:prstGeom>
          <a:solidFill>
            <a:srgbClr val="C11161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What Sort of Changes?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821795"/>
            <a:ext cx="7632700" cy="492443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Animals and plants evolve to make adaptations to not only survive but to survive better. Some of these changes are down to habitats.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67684C0C-95EF-4832-8D45-D6056348DD0E}"/>
              </a:ext>
            </a:extLst>
          </p:cNvPr>
          <p:cNvSpPr/>
          <p:nvPr/>
        </p:nvSpPr>
        <p:spPr>
          <a:xfrm>
            <a:off x="755650" y="4716856"/>
            <a:ext cx="7632700" cy="1375970"/>
          </a:xfrm>
          <a:prstGeom prst="rect">
            <a:avLst/>
          </a:prstGeom>
          <a:solidFill>
            <a:schemeClr val="bg1"/>
          </a:solidFill>
          <a:ln w="38100">
            <a:solidFill>
              <a:srgbClr val="C11161"/>
            </a:solidFill>
          </a:ln>
        </p:spPr>
        <p:txBody>
          <a:bodyPr wrap="square" lIns="108000" tIns="0" rIns="108000" bIns="0" anchor="ctr">
            <a:noAutofit/>
          </a:bodyPr>
          <a:lstStyle/>
          <a:p>
            <a:r>
              <a:rPr lang="en-GB" sz="1600" dirty="0">
                <a:latin typeface="Twinkl" pitchFamily="50" charset="0"/>
              </a:rPr>
              <a:t>Darwin studied different finches living in different parts of the Galapagos Islands and realised, even though they were different, they all had the same ancestors!</a:t>
            </a:r>
          </a:p>
          <a:p>
            <a:r>
              <a:rPr lang="en-GB" sz="1600" dirty="0">
                <a:latin typeface="Twinkl" pitchFamily="50" charset="0"/>
              </a:rPr>
              <a:t>Some had evolved to have larger beaks in certain areas, some with smaller beaks in other areas due to different food being available.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CE6DB0FD-D8DB-4A54-A6D4-18644611E956}"/>
              </a:ext>
            </a:extLst>
          </p:cNvPr>
          <p:cNvGrpSpPr/>
          <p:nvPr/>
        </p:nvGrpSpPr>
        <p:grpSpPr>
          <a:xfrm>
            <a:off x="751122" y="2708548"/>
            <a:ext cx="7637228" cy="1731691"/>
            <a:chOff x="755649" y="2812072"/>
            <a:chExt cx="7632701" cy="1731691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5FAEAD04-D7DF-44B1-AC85-AB3C932A1E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49" y="2812072"/>
              <a:ext cx="2546605" cy="173169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3F1AC5D0-FC93-458B-9009-D6FBC619D29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8698" y="2812072"/>
              <a:ext cx="2546605" cy="1731691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xmlns="" id="{9EF92970-7837-4FA4-8577-9544AA911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1747" y="2812072"/>
              <a:ext cx="2546603" cy="17316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3435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5"/>
            <a:ext cx="8265814" cy="847083"/>
          </a:xfrm>
          <a:prstGeom prst="roundRect">
            <a:avLst>
              <a:gd name="adj" fmla="val 0"/>
            </a:avLst>
          </a:prstGeom>
          <a:solidFill>
            <a:srgbClr val="C11161"/>
          </a:solidFill>
        </p:spPr>
        <p:txBody>
          <a:bodyPr/>
          <a:lstStyle/>
          <a:p>
            <a:r>
              <a:rPr lang="en-GB" sz="3500" b="0" dirty="0">
                <a:solidFill>
                  <a:schemeClr val="bg1"/>
                </a:solidFill>
                <a:latin typeface="Twinkl SemiBold" pitchFamily="2" charset="0"/>
              </a:rPr>
              <a:t>Small Changes Add up to Big Changes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821795"/>
            <a:ext cx="7632700" cy="246221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Over time, the result of a few generations start to make noticeable differences.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510A3837-270F-4E1E-B801-6A2E34271692}"/>
              </a:ext>
            </a:extLst>
          </p:cNvPr>
          <p:cNvSpPr/>
          <p:nvPr/>
        </p:nvSpPr>
        <p:spPr>
          <a:xfrm>
            <a:off x="755650" y="2277553"/>
            <a:ext cx="3816350" cy="4766043"/>
          </a:xfrm>
          <a:prstGeom prst="rect">
            <a:avLst/>
          </a:prstGeom>
          <a:solidFill>
            <a:schemeClr val="bg1"/>
          </a:solidFill>
          <a:ln w="38100">
            <a:solidFill>
              <a:srgbClr val="C111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Twinkl" pitchFamily="50" charset="0"/>
              </a:rPr>
              <a:t>Looking at the Galapagos finches</a:t>
            </a:r>
          </a:p>
          <a:p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ones with large beaks reproduced and had offspring.</a:t>
            </a:r>
          </a:p>
          <a:p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More of these offspring inherited large beaks and survived.</a:t>
            </a:r>
          </a:p>
          <a:p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In other parts of the Galapagos, smaller beaks ensured better survival than larger ones.</a:t>
            </a:r>
          </a:p>
          <a:p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adaptations meant that over a long period of time, the Galapagos finches evolved adaptive traits that caused differences between them.</a:t>
            </a:r>
          </a:p>
          <a:p>
            <a:pPr algn="ctr"/>
            <a:endParaRPr lang="en-GB" dirty="0"/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xmlns="" id="{E6BAFFE9-F8B6-4938-9AF2-80EFE57FA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765" y="2303682"/>
            <a:ext cx="3273142" cy="3789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2043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5"/>
            <a:ext cx="8265814" cy="847083"/>
          </a:xfrm>
          <a:prstGeom prst="roundRect">
            <a:avLst>
              <a:gd name="adj" fmla="val 0"/>
            </a:avLst>
          </a:prstGeom>
          <a:solidFill>
            <a:srgbClr val="C11161"/>
          </a:solidFill>
        </p:spPr>
        <p:txBody>
          <a:bodyPr/>
          <a:lstStyle/>
          <a:p>
            <a:r>
              <a:rPr lang="en-GB" sz="2800" b="0" dirty="0">
                <a:solidFill>
                  <a:schemeClr val="bg1"/>
                </a:solidFill>
                <a:latin typeface="Twinkl SemiBold" pitchFamily="2" charset="0"/>
              </a:rPr>
              <a:t>Small Changes Add up to Even Bigger Changes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821795"/>
            <a:ext cx="5065729" cy="984885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Each generation is slightly different from the last but different families make their own generational changes and this can lead to species going down different evolutional paths.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87CF30B-7348-4A7D-875F-26CFF8CDD332}"/>
              </a:ext>
            </a:extLst>
          </p:cNvPr>
          <p:cNvSpPr/>
          <p:nvPr/>
        </p:nvSpPr>
        <p:spPr>
          <a:xfrm>
            <a:off x="755650" y="2998227"/>
            <a:ext cx="3816350" cy="984885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This is part of the tree of life that shows how birds, reptiles and even humans developed from fish… but remember… over millions of years!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56BB877-260F-4B61-93BA-9BD699178E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707" y="1829680"/>
            <a:ext cx="3019465" cy="4314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488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58</TotalTime>
  <Words>381</Words>
  <Application>Microsoft Office PowerPoint</Application>
  <PresentationFormat>On-screen Show (4:3)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Twinkl</vt:lpstr>
      <vt:lpstr>Calibri</vt:lpstr>
      <vt:lpstr>Twinkl SemiBold</vt:lpstr>
      <vt:lpstr>Office Theme</vt:lpstr>
      <vt:lpstr>PowerPoint Presentation</vt:lpstr>
      <vt:lpstr>Evolution and Adaptation</vt:lpstr>
      <vt:lpstr>The Theory of Evolution</vt:lpstr>
      <vt:lpstr>How Evolution Works</vt:lpstr>
      <vt:lpstr>What Sort of Changes?</vt:lpstr>
      <vt:lpstr>Small Changes Add up to Big Changes</vt:lpstr>
      <vt:lpstr>Small Changes Add up to Even Bigger Changes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Jez</cp:lastModifiedBy>
  <cp:revision>8</cp:revision>
  <dcterms:created xsi:type="dcterms:W3CDTF">2019-01-08T12:37:20Z</dcterms:created>
  <dcterms:modified xsi:type="dcterms:W3CDTF">2021-02-11T17:09:37Z</dcterms:modified>
</cp:coreProperties>
</file>