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4C849-3EA6-4C1A-BB5D-2378B9C169E1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2A595-3259-4BB6-BFF2-43D57EDE7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A2A595-3259-4BB6-BFF2-43D57EDE7B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82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2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3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712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7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60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8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22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40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25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17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024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Year 6 2A / Year 1 2B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6A593BF1-8505-494F-8A5E-B01E0992FF1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6059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28A26-F6E3-4DA6-8EDD-99848D92D7D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74 Cute Leopard Gecko Compilation That Will Melt Your Heart | ExoPetGuid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7" y="-144463"/>
            <a:ext cx="11000451" cy="731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701824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geckos lack eyelids, instead of blinking, they clean their eyelids with their tongue.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2" name="AutoShape 2" descr="Image result for cut ekodko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cut ekodko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9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5617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of the week</a:t>
            </a: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39224" y="3212976"/>
            <a:ext cx="5328920" cy="9855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800" b="1" dirty="0" smtClean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quintessential</a:t>
            </a:r>
            <a:r>
              <a:rPr lang="en-GB" sz="11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51520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Definition: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606088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Use it in a sentence: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228184" y="3298384"/>
            <a:ext cx="2367880" cy="900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Word Class: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2699793" y="4581128"/>
            <a:ext cx="2952328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Synonyms: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63352" y="4581128"/>
            <a:ext cx="2099627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Antonym: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3" name="AutoShape 2" descr="Cheeky gecko uses tongue to drink morning dew from his EYES | Daily Mail 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2" name="Picture 4" descr="Cheeky gecko uses tongue to drink morning dew from his EYES | Daily Mail  Onl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86348"/>
            <a:ext cx="2388443" cy="158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7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D12916B0-67BE-4092-BAA2-1D4C938820A8}"/>
              </a:ext>
            </a:extLst>
          </p:cNvPr>
          <p:cNvSpPr/>
          <p:nvPr/>
        </p:nvSpPr>
        <p:spPr>
          <a:xfrm>
            <a:off x="1122363" y="4686300"/>
            <a:ext cx="3067050" cy="1606550"/>
          </a:xfrm>
          <a:custGeom>
            <a:avLst/>
            <a:gdLst>
              <a:gd name="connsiteX0" fmla="*/ 1272252 w 3067805"/>
              <a:gd name="connsiteY0" fmla="*/ 0 h 1605410"/>
              <a:gd name="connsiteX1" fmla="*/ 1534188 w 3067805"/>
              <a:gd name="connsiteY1" fmla="*/ 139270 h 1605410"/>
              <a:gd name="connsiteX2" fmla="*/ 1552228 w 3067805"/>
              <a:gd name="connsiteY2" fmla="*/ 172507 h 1605410"/>
              <a:gd name="connsiteX3" fmla="*/ 1580499 w 3067805"/>
              <a:gd name="connsiteY3" fmla="*/ 138242 h 1605410"/>
              <a:gd name="connsiteX4" fmla="*/ 1803863 w 3067805"/>
              <a:gd name="connsiteY4" fmla="*/ 45722 h 1605410"/>
              <a:gd name="connsiteX5" fmla="*/ 2027227 w 3067805"/>
              <a:gd name="connsiteY5" fmla="*/ 138242 h 1605410"/>
              <a:gd name="connsiteX6" fmla="*/ 2061761 w 3067805"/>
              <a:gd name="connsiteY6" fmla="*/ 180098 h 1605410"/>
              <a:gd name="connsiteX7" fmla="*/ 2096295 w 3067805"/>
              <a:gd name="connsiteY7" fmla="*/ 138242 h 1605410"/>
              <a:gd name="connsiteX8" fmla="*/ 2319659 w 3067805"/>
              <a:gd name="connsiteY8" fmla="*/ 45722 h 1605410"/>
              <a:gd name="connsiteX9" fmla="*/ 2610719 w 3067805"/>
              <a:gd name="connsiteY9" fmla="*/ 238649 h 1605410"/>
              <a:gd name="connsiteX10" fmla="*/ 2627628 w 3067805"/>
              <a:gd name="connsiteY10" fmla="*/ 293121 h 1605410"/>
              <a:gd name="connsiteX11" fmla="*/ 2628965 w 3067805"/>
              <a:gd name="connsiteY11" fmla="*/ 292395 h 1605410"/>
              <a:gd name="connsiteX12" fmla="*/ 2751921 w 3067805"/>
              <a:gd name="connsiteY12" fmla="*/ 267571 h 1605410"/>
              <a:gd name="connsiteX13" fmla="*/ 3067805 w 3067805"/>
              <a:gd name="connsiteY13" fmla="*/ 583455 h 1605410"/>
              <a:gd name="connsiteX14" fmla="*/ 2928535 w 3067805"/>
              <a:gd name="connsiteY14" fmla="*/ 845391 h 1605410"/>
              <a:gd name="connsiteX15" fmla="*/ 2927739 w 3067805"/>
              <a:gd name="connsiteY15" fmla="*/ 845823 h 1605410"/>
              <a:gd name="connsiteX16" fmla="*/ 2928535 w 3067805"/>
              <a:gd name="connsiteY16" fmla="*/ 846255 h 1605410"/>
              <a:gd name="connsiteX17" fmla="*/ 3067805 w 3067805"/>
              <a:gd name="connsiteY17" fmla="*/ 1108191 h 1605410"/>
              <a:gd name="connsiteX18" fmla="*/ 2751921 w 3067805"/>
              <a:gd name="connsiteY18" fmla="*/ 1424075 h 1605410"/>
              <a:gd name="connsiteX19" fmla="*/ 2628965 w 3067805"/>
              <a:gd name="connsiteY19" fmla="*/ 1399252 h 1605410"/>
              <a:gd name="connsiteX20" fmla="*/ 2594011 w 3067805"/>
              <a:gd name="connsiteY20" fmla="*/ 1380279 h 1605410"/>
              <a:gd name="connsiteX21" fmla="*/ 2590342 w 3067805"/>
              <a:gd name="connsiteY21" fmla="*/ 1398451 h 1605410"/>
              <a:gd name="connsiteX22" fmla="*/ 2299282 w 3067805"/>
              <a:gd name="connsiteY22" fmla="*/ 1591378 h 1605410"/>
              <a:gd name="connsiteX23" fmla="*/ 2075918 w 3067805"/>
              <a:gd name="connsiteY23" fmla="*/ 1498858 h 1605410"/>
              <a:gd name="connsiteX24" fmla="*/ 2045784 w 3067805"/>
              <a:gd name="connsiteY24" fmla="*/ 1462335 h 1605410"/>
              <a:gd name="connsiteX25" fmla="*/ 2027227 w 3067805"/>
              <a:gd name="connsiteY25" fmla="*/ 1484826 h 1605410"/>
              <a:gd name="connsiteX26" fmla="*/ 1803863 w 3067805"/>
              <a:gd name="connsiteY26" fmla="*/ 1577346 h 1605410"/>
              <a:gd name="connsiteX27" fmla="*/ 1580499 w 3067805"/>
              <a:gd name="connsiteY27" fmla="*/ 1484826 h 1605410"/>
              <a:gd name="connsiteX28" fmla="*/ 1560877 w 3067805"/>
              <a:gd name="connsiteY28" fmla="*/ 1461044 h 1605410"/>
              <a:gd name="connsiteX29" fmla="*/ 1558111 w 3067805"/>
              <a:gd name="connsiteY29" fmla="*/ 1466140 h 1605410"/>
              <a:gd name="connsiteX30" fmla="*/ 1296175 w 3067805"/>
              <a:gd name="connsiteY30" fmla="*/ 1605410 h 1605410"/>
              <a:gd name="connsiteX31" fmla="*/ 1034239 w 3067805"/>
              <a:gd name="connsiteY31" fmla="*/ 1466140 h 1605410"/>
              <a:gd name="connsiteX32" fmla="*/ 1017225 w 3067805"/>
              <a:gd name="connsiteY32" fmla="*/ 1434795 h 1605410"/>
              <a:gd name="connsiteX33" fmla="*/ 980227 w 3067805"/>
              <a:gd name="connsiteY33" fmla="*/ 1479638 h 1605410"/>
              <a:gd name="connsiteX34" fmla="*/ 756863 w 3067805"/>
              <a:gd name="connsiteY34" fmla="*/ 1572158 h 1605410"/>
              <a:gd name="connsiteX35" fmla="*/ 465803 w 3067805"/>
              <a:gd name="connsiteY35" fmla="*/ 1379231 h 1605410"/>
              <a:gd name="connsiteX36" fmla="*/ 449693 w 3067805"/>
              <a:gd name="connsiteY36" fmla="*/ 1299434 h 1605410"/>
              <a:gd name="connsiteX37" fmla="*/ 439039 w 3067805"/>
              <a:gd name="connsiteY37" fmla="*/ 1305217 h 1605410"/>
              <a:gd name="connsiteX38" fmla="*/ 316083 w 3067805"/>
              <a:gd name="connsiteY38" fmla="*/ 1330040 h 1605410"/>
              <a:gd name="connsiteX39" fmla="*/ 199 w 3067805"/>
              <a:gd name="connsiteY39" fmla="*/ 1014156 h 1605410"/>
              <a:gd name="connsiteX40" fmla="*/ 54147 w 3067805"/>
              <a:gd name="connsiteY40" fmla="*/ 837542 h 1605410"/>
              <a:gd name="connsiteX41" fmla="*/ 86008 w 3067805"/>
              <a:gd name="connsiteY41" fmla="*/ 798926 h 1605410"/>
              <a:gd name="connsiteX42" fmla="*/ 53948 w 3067805"/>
              <a:gd name="connsiteY42" fmla="*/ 760069 h 1605410"/>
              <a:gd name="connsiteX43" fmla="*/ 0 w 3067805"/>
              <a:gd name="connsiteY43" fmla="*/ 583455 h 1605410"/>
              <a:gd name="connsiteX44" fmla="*/ 315884 w 3067805"/>
              <a:gd name="connsiteY44" fmla="*/ 267571 h 1605410"/>
              <a:gd name="connsiteX45" fmla="*/ 438840 w 3067805"/>
              <a:gd name="connsiteY45" fmla="*/ 292395 h 1605410"/>
              <a:gd name="connsiteX46" fmla="*/ 453361 w 3067805"/>
              <a:gd name="connsiteY46" fmla="*/ 300276 h 1605410"/>
              <a:gd name="connsiteX47" fmla="*/ 465803 w 3067805"/>
              <a:gd name="connsiteY47" fmla="*/ 238649 h 1605410"/>
              <a:gd name="connsiteX48" fmla="*/ 756863 w 3067805"/>
              <a:gd name="connsiteY48" fmla="*/ 45722 h 1605410"/>
              <a:gd name="connsiteX49" fmla="*/ 980227 w 3067805"/>
              <a:gd name="connsiteY49" fmla="*/ 138242 h 1605410"/>
              <a:gd name="connsiteX50" fmla="*/ 998713 w 3067805"/>
              <a:gd name="connsiteY50" fmla="*/ 160647 h 1605410"/>
              <a:gd name="connsiteX51" fmla="*/ 1010316 w 3067805"/>
              <a:gd name="connsiteY51" fmla="*/ 139270 h 1605410"/>
              <a:gd name="connsiteX52" fmla="*/ 1272252 w 3067805"/>
              <a:gd name="connsiteY52" fmla="*/ 0 h 1605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3067805" h="1605410">
                <a:moveTo>
                  <a:pt x="1272252" y="0"/>
                </a:moveTo>
                <a:cubicBezTo>
                  <a:pt x="1381288" y="0"/>
                  <a:pt x="1477421" y="55244"/>
                  <a:pt x="1534188" y="139270"/>
                </a:cubicBezTo>
                <a:lnTo>
                  <a:pt x="1552228" y="172507"/>
                </a:lnTo>
                <a:lnTo>
                  <a:pt x="1580499" y="138242"/>
                </a:lnTo>
                <a:cubicBezTo>
                  <a:pt x="1637663" y="81078"/>
                  <a:pt x="1716634" y="45722"/>
                  <a:pt x="1803863" y="45722"/>
                </a:cubicBezTo>
                <a:cubicBezTo>
                  <a:pt x="1891092" y="45722"/>
                  <a:pt x="1970063" y="81078"/>
                  <a:pt x="2027227" y="138242"/>
                </a:cubicBezTo>
                <a:lnTo>
                  <a:pt x="2061761" y="180098"/>
                </a:lnTo>
                <a:lnTo>
                  <a:pt x="2096295" y="138242"/>
                </a:lnTo>
                <a:cubicBezTo>
                  <a:pt x="2153459" y="81078"/>
                  <a:pt x="2232430" y="45722"/>
                  <a:pt x="2319659" y="45722"/>
                </a:cubicBezTo>
                <a:cubicBezTo>
                  <a:pt x="2450503" y="45722"/>
                  <a:pt x="2562766" y="125274"/>
                  <a:pt x="2610719" y="238649"/>
                </a:cubicBezTo>
                <a:lnTo>
                  <a:pt x="2627628" y="293121"/>
                </a:lnTo>
                <a:lnTo>
                  <a:pt x="2628965" y="292395"/>
                </a:lnTo>
                <a:cubicBezTo>
                  <a:pt x="2666757" y="276410"/>
                  <a:pt x="2708307" y="267571"/>
                  <a:pt x="2751921" y="267571"/>
                </a:cubicBezTo>
                <a:cubicBezTo>
                  <a:pt x="2926379" y="267571"/>
                  <a:pt x="3067805" y="408997"/>
                  <a:pt x="3067805" y="583455"/>
                </a:cubicBezTo>
                <a:cubicBezTo>
                  <a:pt x="3067805" y="692492"/>
                  <a:pt x="3012561" y="788625"/>
                  <a:pt x="2928535" y="845391"/>
                </a:cubicBezTo>
                <a:lnTo>
                  <a:pt x="2927739" y="845823"/>
                </a:lnTo>
                <a:lnTo>
                  <a:pt x="2928535" y="846255"/>
                </a:lnTo>
                <a:cubicBezTo>
                  <a:pt x="3012561" y="903022"/>
                  <a:pt x="3067805" y="999155"/>
                  <a:pt x="3067805" y="1108191"/>
                </a:cubicBezTo>
                <a:cubicBezTo>
                  <a:pt x="3067805" y="1282649"/>
                  <a:pt x="2926379" y="1424075"/>
                  <a:pt x="2751921" y="1424075"/>
                </a:cubicBezTo>
                <a:cubicBezTo>
                  <a:pt x="2708307" y="1424075"/>
                  <a:pt x="2666757" y="1415236"/>
                  <a:pt x="2628965" y="1399252"/>
                </a:cubicBezTo>
                <a:lnTo>
                  <a:pt x="2594011" y="1380279"/>
                </a:lnTo>
                <a:lnTo>
                  <a:pt x="2590342" y="1398451"/>
                </a:lnTo>
                <a:cubicBezTo>
                  <a:pt x="2542389" y="1511826"/>
                  <a:pt x="2430125" y="1591378"/>
                  <a:pt x="2299282" y="1591378"/>
                </a:cubicBezTo>
                <a:cubicBezTo>
                  <a:pt x="2212053" y="1591378"/>
                  <a:pt x="2133082" y="1556022"/>
                  <a:pt x="2075918" y="1498858"/>
                </a:cubicBezTo>
                <a:lnTo>
                  <a:pt x="2045784" y="1462335"/>
                </a:lnTo>
                <a:lnTo>
                  <a:pt x="2027227" y="1484826"/>
                </a:lnTo>
                <a:cubicBezTo>
                  <a:pt x="1970063" y="1541990"/>
                  <a:pt x="1891092" y="1577346"/>
                  <a:pt x="1803863" y="1577346"/>
                </a:cubicBezTo>
                <a:cubicBezTo>
                  <a:pt x="1716634" y="1577346"/>
                  <a:pt x="1637663" y="1541990"/>
                  <a:pt x="1580499" y="1484826"/>
                </a:cubicBezTo>
                <a:lnTo>
                  <a:pt x="1560877" y="1461044"/>
                </a:lnTo>
                <a:lnTo>
                  <a:pt x="1558111" y="1466140"/>
                </a:lnTo>
                <a:cubicBezTo>
                  <a:pt x="1501344" y="1550166"/>
                  <a:pt x="1405211" y="1605410"/>
                  <a:pt x="1296175" y="1605410"/>
                </a:cubicBezTo>
                <a:cubicBezTo>
                  <a:pt x="1187139" y="1605410"/>
                  <a:pt x="1091006" y="1550166"/>
                  <a:pt x="1034239" y="1466140"/>
                </a:cubicBezTo>
                <a:lnTo>
                  <a:pt x="1017225" y="1434795"/>
                </a:lnTo>
                <a:lnTo>
                  <a:pt x="980227" y="1479638"/>
                </a:lnTo>
                <a:cubicBezTo>
                  <a:pt x="923063" y="1536802"/>
                  <a:pt x="844092" y="1572158"/>
                  <a:pt x="756863" y="1572158"/>
                </a:cubicBezTo>
                <a:cubicBezTo>
                  <a:pt x="626019" y="1572158"/>
                  <a:pt x="513756" y="1492606"/>
                  <a:pt x="465803" y="1379231"/>
                </a:cubicBezTo>
                <a:lnTo>
                  <a:pt x="449693" y="1299434"/>
                </a:lnTo>
                <a:lnTo>
                  <a:pt x="439039" y="1305217"/>
                </a:lnTo>
                <a:cubicBezTo>
                  <a:pt x="401248" y="1321201"/>
                  <a:pt x="359698" y="1330040"/>
                  <a:pt x="316083" y="1330040"/>
                </a:cubicBezTo>
                <a:cubicBezTo>
                  <a:pt x="141625" y="1330040"/>
                  <a:pt x="199" y="1188614"/>
                  <a:pt x="199" y="1014156"/>
                </a:cubicBezTo>
                <a:cubicBezTo>
                  <a:pt x="199" y="948734"/>
                  <a:pt x="20087" y="887958"/>
                  <a:pt x="54147" y="837542"/>
                </a:cubicBezTo>
                <a:lnTo>
                  <a:pt x="86008" y="798926"/>
                </a:lnTo>
                <a:lnTo>
                  <a:pt x="53948" y="760069"/>
                </a:lnTo>
                <a:cubicBezTo>
                  <a:pt x="19888" y="709654"/>
                  <a:pt x="0" y="648877"/>
                  <a:pt x="0" y="583455"/>
                </a:cubicBezTo>
                <a:cubicBezTo>
                  <a:pt x="0" y="408997"/>
                  <a:pt x="141426" y="267571"/>
                  <a:pt x="315884" y="267571"/>
                </a:cubicBezTo>
                <a:cubicBezTo>
                  <a:pt x="359499" y="267571"/>
                  <a:pt x="401048" y="276410"/>
                  <a:pt x="438840" y="292395"/>
                </a:cubicBezTo>
                <a:lnTo>
                  <a:pt x="453361" y="300276"/>
                </a:lnTo>
                <a:lnTo>
                  <a:pt x="465803" y="238649"/>
                </a:lnTo>
                <a:cubicBezTo>
                  <a:pt x="513756" y="125274"/>
                  <a:pt x="626019" y="45722"/>
                  <a:pt x="756863" y="45722"/>
                </a:cubicBezTo>
                <a:cubicBezTo>
                  <a:pt x="844092" y="45722"/>
                  <a:pt x="923063" y="81078"/>
                  <a:pt x="980227" y="138242"/>
                </a:cubicBezTo>
                <a:lnTo>
                  <a:pt x="998713" y="160647"/>
                </a:lnTo>
                <a:lnTo>
                  <a:pt x="1010316" y="139270"/>
                </a:lnTo>
                <a:cubicBezTo>
                  <a:pt x="1067083" y="55244"/>
                  <a:pt x="1163216" y="0"/>
                  <a:pt x="1272252" y="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Ins="21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Which of the sentences uses ‘benefit’ as a noun?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75DC0C9-25E1-49F0-8673-55AA11ED4A5B}"/>
              </a:ext>
            </a:extLst>
          </p:cNvPr>
          <p:cNvSpPr/>
          <p:nvPr/>
        </p:nvSpPr>
        <p:spPr>
          <a:xfrm>
            <a:off x="1546225" y="2190750"/>
            <a:ext cx="6832600" cy="8302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 eaLnBrk="1" hangingPunct="1">
              <a:defRPr/>
            </a:pPr>
            <a:r>
              <a:rPr lang="en-GB" dirty="0">
                <a:solidFill>
                  <a:schemeClr val="tx1"/>
                </a:solidFill>
              </a:rPr>
              <a:t>The doctor’s surgery launched a new health scheme that would </a:t>
            </a:r>
            <a:r>
              <a:rPr lang="en-GB" b="1" dirty="0">
                <a:solidFill>
                  <a:schemeClr val="tx1"/>
                </a:solidFill>
              </a:rPr>
              <a:t>benefit</a:t>
            </a:r>
            <a:r>
              <a:rPr lang="en-GB" dirty="0">
                <a:solidFill>
                  <a:schemeClr val="tx1"/>
                </a:solidFill>
              </a:rPr>
              <a:t> everyone in the local community.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D7FFFB4-4370-4E01-8FA0-A5683A050BA6}"/>
              </a:ext>
            </a:extLst>
          </p:cNvPr>
          <p:cNvSpPr/>
          <p:nvPr/>
        </p:nvSpPr>
        <p:spPr>
          <a:xfrm>
            <a:off x="1546225" y="3549650"/>
            <a:ext cx="6832600" cy="8302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company offered a pension plan, a company car and a health </a:t>
            </a:r>
            <a:r>
              <a:rPr lang="en-GB" b="1" dirty="0">
                <a:solidFill>
                  <a:schemeClr val="tx1"/>
                </a:solidFill>
              </a:rPr>
              <a:t>benefit</a:t>
            </a:r>
            <a:r>
              <a:rPr lang="en-GB" dirty="0">
                <a:solidFill>
                  <a:schemeClr val="tx1"/>
                </a:solidFill>
              </a:rPr>
              <a:t> scheme to their new employees.</a:t>
            </a:r>
          </a:p>
        </p:txBody>
      </p:sp>
      <p:sp>
        <p:nvSpPr>
          <p:cNvPr id="16389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This week we are looking at collection of words that can be used both as nouns and verbs.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7DED90A3-FBB2-481F-B580-A4DB4E71443E}"/>
              </a:ext>
            </a:extLst>
          </p:cNvPr>
          <p:cNvSpPr/>
          <p:nvPr/>
        </p:nvSpPr>
        <p:spPr>
          <a:xfrm>
            <a:off x="755650" y="2047875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chemeClr val="accent4"/>
                </a:solidFill>
              </a:rPr>
              <a:t>1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DB0A4282-9C54-4CDF-B4D9-7F5D4AAAA6D6}"/>
              </a:ext>
            </a:extLst>
          </p:cNvPr>
          <p:cNvSpPr/>
          <p:nvPr/>
        </p:nvSpPr>
        <p:spPr>
          <a:xfrm>
            <a:off x="755650" y="3398838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pic>
        <p:nvPicPr>
          <p:cNvPr id="1639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66"/>
          <a:stretch>
            <a:fillRect/>
          </a:stretch>
        </p:blipFill>
        <p:spPr bwMode="auto">
          <a:xfrm>
            <a:off x="4962525" y="4549775"/>
            <a:ext cx="1903413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631825" y="1498600"/>
            <a:ext cx="1828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For example: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C26DC726-B53F-4131-BC9C-890E5FF3A47C}"/>
              </a:ext>
            </a:extLst>
          </p:cNvPr>
          <p:cNvSpPr/>
          <p:nvPr/>
        </p:nvSpPr>
        <p:spPr>
          <a:xfrm>
            <a:off x="4422775" y="5383213"/>
            <a:ext cx="100013" cy="1000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4E87C026-7CD2-4294-A8C7-6CE384AE9A69}"/>
              </a:ext>
            </a:extLst>
          </p:cNvPr>
          <p:cNvSpPr/>
          <p:nvPr/>
        </p:nvSpPr>
        <p:spPr>
          <a:xfrm>
            <a:off x="4757738" y="5184775"/>
            <a:ext cx="71437" cy="730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4AAD9A91-11DB-4DB0-879B-3E339F380570}"/>
              </a:ext>
            </a:extLst>
          </p:cNvPr>
          <p:cNvSpPr/>
          <p:nvPr/>
        </p:nvSpPr>
        <p:spPr>
          <a:xfrm>
            <a:off x="5057775" y="5018088"/>
            <a:ext cx="46038" cy="46037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927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" grpId="0" animBg="1"/>
      <p:bldP spid="9" grpId="0" animBg="1"/>
      <p:bldP spid="3" grpId="0" animBg="1"/>
      <p:bldP spid="7" grpId="0" animBg="1"/>
      <p:bldP spid="11" grpId="0"/>
      <p:bldP spid="10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326BCF8-8A91-4FDD-8941-46A40640D187}"/>
              </a:ext>
            </a:extLst>
          </p:cNvPr>
          <p:cNvSpPr/>
          <p:nvPr/>
        </p:nvSpPr>
        <p:spPr>
          <a:xfrm>
            <a:off x="755650" y="2020888"/>
            <a:ext cx="3829050" cy="37147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288000" rIns="360000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7411" name="Picture 10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75"/>
          <a:stretch>
            <a:fillRect/>
          </a:stretch>
        </p:blipFill>
        <p:spPr bwMode="auto">
          <a:xfrm>
            <a:off x="757238" y="4049713"/>
            <a:ext cx="3833812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100">
                <a:solidFill>
                  <a:schemeClr val="tx1"/>
                </a:solidFill>
                <a:latin typeface="Twinkl SemiBold" pitchFamily="2" charset="0"/>
              </a:rPr>
              <a:t>Can you think of any other words that could be nouns and verbs? You have two minutes to discuss this and write down examples with a partner.</a:t>
            </a:r>
          </a:p>
        </p:txBody>
      </p:sp>
      <p:grpSp>
        <p:nvGrpSpPr>
          <p:cNvPr id="17413" name="Group 259"/>
          <p:cNvGrpSpPr>
            <a:grpSpLocks/>
          </p:cNvGrpSpPr>
          <p:nvPr/>
        </p:nvGrpSpPr>
        <p:grpSpPr bwMode="auto">
          <a:xfrm>
            <a:off x="4837113" y="2036763"/>
            <a:ext cx="3295650" cy="3295650"/>
            <a:chOff x="4811713" y="1660525"/>
            <a:chExt cx="3295650" cy="3295650"/>
          </a:xfrm>
        </p:grpSpPr>
        <p:grpSp>
          <p:nvGrpSpPr>
            <p:cNvPr id="17424" name="Group 258"/>
            <p:cNvGrpSpPr>
              <a:grpSpLocks/>
            </p:cNvGrpSpPr>
            <p:nvPr/>
          </p:nvGrpSpPr>
          <p:grpSpPr bwMode="auto">
            <a:xfrm>
              <a:off x="4811713" y="1660525"/>
              <a:ext cx="3295650" cy="3295650"/>
              <a:chOff x="4811713" y="1660525"/>
              <a:chExt cx="3295650" cy="3295650"/>
            </a:xfrm>
          </p:grpSpPr>
          <p:grpSp>
            <p:nvGrpSpPr>
              <p:cNvPr id="17435" name="Group 2"/>
              <p:cNvGrpSpPr>
                <a:grpSpLocks/>
              </p:cNvGrpSpPr>
              <p:nvPr/>
            </p:nvGrpSpPr>
            <p:grpSpPr bwMode="auto">
              <a:xfrm>
                <a:off x="4811713" y="1660525"/>
                <a:ext cx="3295650" cy="3295650"/>
                <a:chOff x="2920313" y="1784007"/>
                <a:chExt cx="3295136" cy="3295136"/>
              </a:xfrm>
            </p:grpSpPr>
            <p:sp>
              <p:nvSpPr>
                <p:cNvPr id="100" name="Oval 99">
                  <a:extLst>
                    <a:ext uri="{FF2B5EF4-FFF2-40B4-BE49-F238E27FC236}">
                      <a16:creationId xmlns:a16="http://schemas.microsoft.com/office/drawing/2014/main" xmlns="" id="{EF6D4DAE-E05C-4E34-9E2D-947221B36DC8}"/>
                    </a:ext>
                  </a:extLst>
                </p:cNvPr>
                <p:cNvSpPr/>
                <p:nvPr/>
              </p:nvSpPr>
              <p:spPr>
                <a:xfrm>
                  <a:off x="2920313" y="1784007"/>
                  <a:ext cx="3295136" cy="3295136"/>
                </a:xfrm>
                <a:prstGeom prst="ellipse">
                  <a:avLst/>
                </a:prstGeom>
                <a:solidFill>
                  <a:schemeClr val="tx1">
                    <a:lumMod val="25000"/>
                    <a:lumOff val="75000"/>
                  </a:schemeClr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1" name="Oval 100">
                  <a:extLst>
                    <a:ext uri="{FF2B5EF4-FFF2-40B4-BE49-F238E27FC236}">
                      <a16:creationId xmlns:a16="http://schemas.microsoft.com/office/drawing/2014/main" xmlns="" id="{D4165116-8AC0-4F95-84F2-014EC3A83331}"/>
                    </a:ext>
                  </a:extLst>
                </p:cNvPr>
                <p:cNvSpPr/>
                <p:nvPr/>
              </p:nvSpPr>
              <p:spPr>
                <a:xfrm>
                  <a:off x="2986978" y="1841148"/>
                  <a:ext cx="3171330" cy="317133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17436" name="Group 99"/>
              <p:cNvGrpSpPr>
                <a:grpSpLocks/>
              </p:cNvGrpSpPr>
              <p:nvPr/>
            </p:nvGrpSpPr>
            <p:grpSpPr bwMode="auto">
              <a:xfrm>
                <a:off x="4933950" y="1777539"/>
                <a:ext cx="3036887" cy="3057235"/>
                <a:chOff x="4949500" y="1762176"/>
                <a:chExt cx="3037451" cy="3056179"/>
              </a:xfrm>
            </p:grpSpPr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xmlns="" id="{20A58FE2-C201-4E75-8A1C-F3B89440CDD8}"/>
                    </a:ext>
                  </a:extLst>
                </p:cNvPr>
                <p:cNvCxnSpPr/>
                <p:nvPr/>
              </p:nvCxnSpPr>
              <p:spPr>
                <a:xfrm>
                  <a:off x="6478547" y="1762637"/>
                  <a:ext cx="0" cy="274542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xmlns="" id="{A93FBBB0-DE30-4836-8849-AE7BC3595950}"/>
                    </a:ext>
                  </a:extLst>
                </p:cNvPr>
                <p:cNvCxnSpPr/>
                <p:nvPr/>
              </p:nvCxnSpPr>
              <p:spPr>
                <a:xfrm>
                  <a:off x="6473783" y="4544563"/>
                  <a:ext cx="0" cy="274543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xmlns="" id="{6C63B3CF-C414-4824-AF0E-B1408EBB5378}"/>
                    </a:ext>
                  </a:extLst>
                </p:cNvPr>
                <p:cNvCxnSpPr/>
                <p:nvPr/>
              </p:nvCxnSpPr>
              <p:spPr>
                <a:xfrm rot="16200000">
                  <a:off x="7849607" y="3151940"/>
                  <a:ext cx="0" cy="274689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xmlns="" id="{301C4AC8-9A26-48CF-8127-97F6DD99F7CD}"/>
                    </a:ext>
                  </a:extLst>
                </p:cNvPr>
                <p:cNvCxnSpPr/>
                <p:nvPr/>
              </p:nvCxnSpPr>
              <p:spPr>
                <a:xfrm rot="16200000">
                  <a:off x="5086845" y="3151940"/>
                  <a:ext cx="0" cy="274689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437" name="Group 129"/>
              <p:cNvGrpSpPr>
                <a:grpSpLocks/>
              </p:cNvGrpSpPr>
              <p:nvPr/>
            </p:nvGrpSpPr>
            <p:grpSpPr bwMode="auto">
              <a:xfrm>
                <a:off x="5006977" y="2703877"/>
                <a:ext cx="2917689" cy="1185505"/>
                <a:chOff x="5023636" y="2688416"/>
                <a:chExt cx="2917048" cy="1184584"/>
              </a:xfrm>
            </p:grpSpPr>
            <p:grpSp>
              <p:nvGrpSpPr>
                <p:cNvPr id="17493" name="Group 117"/>
                <p:cNvGrpSpPr>
                  <a:grpSpLocks/>
                </p:cNvGrpSpPr>
                <p:nvPr/>
              </p:nvGrpSpPr>
              <p:grpSpPr bwMode="auto">
                <a:xfrm rot="-852115">
                  <a:off x="5023636" y="3422641"/>
                  <a:ext cx="210592" cy="450359"/>
                  <a:chOff x="4994141" y="3395533"/>
                  <a:chExt cx="252561" cy="450359"/>
                </a:xfrm>
              </p:grpSpPr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xmlns="" id="{2804BE6E-14D8-4A3B-A16F-AB0506EE3070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94013" y="3394863"/>
                    <a:ext cx="25315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xmlns="" id="{0ADE202F-678B-4E39-A9E8-F5B9437C7F1B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83704" y="3539119"/>
                    <a:ext cx="26077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xmlns="" id="{F9CABF43-9B84-43B2-86A4-5F6B4023C06B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79034" y="3671075"/>
                    <a:ext cx="26458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xmlns="" id="{12DE4EA0-A85D-4146-9769-525D05141733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78022" y="3829580"/>
                    <a:ext cx="26458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494" name="Group 124"/>
                <p:cNvGrpSpPr>
                  <a:grpSpLocks/>
                </p:cNvGrpSpPr>
                <p:nvPr/>
              </p:nvGrpSpPr>
              <p:grpSpPr bwMode="auto">
                <a:xfrm rot="9947885">
                  <a:off x="7696465" y="2688416"/>
                  <a:ext cx="244219" cy="437683"/>
                  <a:chOff x="4973891" y="3412934"/>
                  <a:chExt cx="292888" cy="437683"/>
                </a:xfrm>
              </p:grpSpPr>
              <p:cxnSp>
                <p:nvCxnSpPr>
                  <p:cNvPr id="88" name="Straight Connector 87">
                    <a:extLst>
                      <a:ext uri="{FF2B5EF4-FFF2-40B4-BE49-F238E27FC236}">
                        <a16:creationId xmlns:a16="http://schemas.microsoft.com/office/drawing/2014/main" xmlns="" id="{3D2A84A1-3ECC-4122-94D1-233FDB827E70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93805" y="3415274"/>
                    <a:ext cx="26077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xmlns="" id="{CDB8C038-D540-4EA5-9EC8-718AD4B55E37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92950" y="3553576"/>
                    <a:ext cx="25506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xmlns="" id="{4DFC0B6F-5F48-495A-BFE6-306447F5FA4E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73253" y="3709746"/>
                    <a:ext cx="27028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xmlns="" id="{5E666964-F7D7-4D88-B402-C169E06EAEDF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19170" y="3855070"/>
                    <a:ext cx="253157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7438" name="Group 130"/>
              <p:cNvGrpSpPr>
                <a:grpSpLocks/>
              </p:cNvGrpSpPr>
              <p:nvPr/>
            </p:nvGrpSpPr>
            <p:grpSpPr bwMode="auto">
              <a:xfrm rot="1800000">
                <a:off x="4996755" y="2720810"/>
                <a:ext cx="2925921" cy="1156955"/>
                <a:chOff x="5008792" y="2702164"/>
                <a:chExt cx="2925280" cy="1157615"/>
              </a:xfrm>
            </p:grpSpPr>
            <p:grpSp>
              <p:nvGrpSpPr>
                <p:cNvPr id="17483" name="Group 131"/>
                <p:cNvGrpSpPr>
                  <a:grpSpLocks/>
                </p:cNvGrpSpPr>
                <p:nvPr/>
              </p:nvGrpSpPr>
              <p:grpSpPr bwMode="auto">
                <a:xfrm rot="-852115">
                  <a:off x="5008792" y="3405557"/>
                  <a:ext cx="249530" cy="454222"/>
                  <a:chOff x="4980630" y="3380045"/>
                  <a:chExt cx="299259" cy="454222"/>
                </a:xfrm>
              </p:grpSpPr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xmlns="" id="{DDABDC2D-2DA6-4557-8440-FD8724DA7CAA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99395" y="3376723"/>
                    <a:ext cx="27600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Straight Connector 82">
                    <a:extLst>
                      <a:ext uri="{FF2B5EF4-FFF2-40B4-BE49-F238E27FC236}">
                        <a16:creationId xmlns:a16="http://schemas.microsoft.com/office/drawing/2014/main" xmlns="" id="{D3DE38B1-40CA-4FB8-9A17-B81C2C3CC1D3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80410" y="3513266"/>
                    <a:ext cx="27600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xmlns="" id="{B0144AA0-C66D-419F-B1AD-0E0E21A430A7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77731" y="3668396"/>
                    <a:ext cx="28171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xmlns="" id="{3833F191-C558-4BD3-9635-7A6589CA5E3F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06246" y="3829885"/>
                    <a:ext cx="25506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484" name="Group 132"/>
                <p:cNvGrpSpPr>
                  <a:grpSpLocks/>
                </p:cNvGrpSpPr>
                <p:nvPr/>
              </p:nvGrpSpPr>
              <p:grpSpPr bwMode="auto">
                <a:xfrm rot="9947885">
                  <a:off x="7658207" y="2702164"/>
                  <a:ext cx="275865" cy="423754"/>
                  <a:chOff x="4983006" y="3418826"/>
                  <a:chExt cx="330841" cy="423754"/>
                </a:xfrm>
              </p:grpSpPr>
              <p:cxnSp>
                <p:nvCxnSpPr>
                  <p:cNvPr id="78" name="Straight Connector 77">
                    <a:extLst>
                      <a:ext uri="{FF2B5EF4-FFF2-40B4-BE49-F238E27FC236}">
                        <a16:creationId xmlns:a16="http://schemas.microsoft.com/office/drawing/2014/main" xmlns="" id="{137432DD-4603-4B8D-BAD9-23FDEB000F63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5022210" y="3419124"/>
                    <a:ext cx="30455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Connector 78">
                    <a:extLst>
                      <a:ext uri="{FF2B5EF4-FFF2-40B4-BE49-F238E27FC236}">
                        <a16:creationId xmlns:a16="http://schemas.microsoft.com/office/drawing/2014/main" xmlns="" id="{35868416-6732-4F4F-99EF-560B4504BB41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5011779" y="3553042"/>
                    <a:ext cx="28171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Straight Connector 79">
                    <a:extLst>
                      <a:ext uri="{FF2B5EF4-FFF2-40B4-BE49-F238E27FC236}">
                        <a16:creationId xmlns:a16="http://schemas.microsoft.com/office/drawing/2014/main" xmlns="" id="{E625EEE5-9B7E-4C88-929F-0AE630DE71D4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90203" y="3705504"/>
                    <a:ext cx="27790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Straight Connector 80">
                    <a:extLst>
                      <a:ext uri="{FF2B5EF4-FFF2-40B4-BE49-F238E27FC236}">
                        <a16:creationId xmlns:a16="http://schemas.microsoft.com/office/drawing/2014/main" xmlns="" id="{EDCEF475-AC88-483B-BC02-181AB415EE45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10164" y="3846058"/>
                    <a:ext cx="27790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7439" name="Group 141"/>
              <p:cNvGrpSpPr>
                <a:grpSpLocks/>
              </p:cNvGrpSpPr>
              <p:nvPr/>
            </p:nvGrpSpPr>
            <p:grpSpPr bwMode="auto">
              <a:xfrm rot="3600000">
                <a:off x="4979875" y="2693155"/>
                <a:ext cx="2939747" cy="1201138"/>
                <a:chOff x="4987438" y="2692816"/>
                <a:chExt cx="2939099" cy="1200205"/>
              </a:xfrm>
            </p:grpSpPr>
            <p:grpSp>
              <p:nvGrpSpPr>
                <p:cNvPr id="17473" name="Group 142"/>
                <p:cNvGrpSpPr>
                  <a:grpSpLocks/>
                </p:cNvGrpSpPr>
                <p:nvPr/>
              </p:nvGrpSpPr>
              <p:grpSpPr bwMode="auto">
                <a:xfrm rot="-852115">
                  <a:off x="4987438" y="3420962"/>
                  <a:ext cx="258990" cy="472059"/>
                  <a:chOff x="4948429" y="3390628"/>
                  <a:chExt cx="310602" cy="472059"/>
                </a:xfrm>
              </p:grpSpPr>
              <p:cxnSp>
                <p:nvCxnSpPr>
                  <p:cNvPr id="72" name="Straight Connector 71">
                    <a:extLst>
                      <a:ext uri="{FF2B5EF4-FFF2-40B4-BE49-F238E27FC236}">
                        <a16:creationId xmlns:a16="http://schemas.microsoft.com/office/drawing/2014/main" xmlns="" id="{56ACF126-EB71-4EEE-9275-23960AD05B79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61140" y="3396269"/>
                    <a:ext cx="274096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72">
                    <a:extLst>
                      <a:ext uri="{FF2B5EF4-FFF2-40B4-BE49-F238E27FC236}">
                        <a16:creationId xmlns:a16="http://schemas.microsoft.com/office/drawing/2014/main" xmlns="" id="{9E060AB2-8547-4F2F-B277-37F0C8CB53D9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40837" y="3533932"/>
                    <a:ext cx="27219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Straight Connector 73">
                    <a:extLst>
                      <a:ext uri="{FF2B5EF4-FFF2-40B4-BE49-F238E27FC236}">
                        <a16:creationId xmlns:a16="http://schemas.microsoft.com/office/drawing/2014/main" xmlns="" id="{B471653A-AE73-4AAD-804C-8EE13876FBE1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50303" y="3697600"/>
                    <a:ext cx="27219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Straight Connector 74">
                    <a:extLst>
                      <a:ext uri="{FF2B5EF4-FFF2-40B4-BE49-F238E27FC236}">
                        <a16:creationId xmlns:a16="http://schemas.microsoft.com/office/drawing/2014/main" xmlns="" id="{5B167D48-89C8-44A2-A1EA-5B8649487DBA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83299" y="3866627"/>
                    <a:ext cx="268386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474" name="Group 143"/>
                <p:cNvGrpSpPr>
                  <a:grpSpLocks/>
                </p:cNvGrpSpPr>
                <p:nvPr/>
              </p:nvGrpSpPr>
              <p:grpSpPr bwMode="auto">
                <a:xfrm rot="9947885">
                  <a:off x="7715945" y="2692816"/>
                  <a:ext cx="210592" cy="450359"/>
                  <a:chOff x="4994141" y="3395533"/>
                  <a:chExt cx="252561" cy="450359"/>
                </a:xfrm>
              </p:grpSpPr>
              <p:cxnSp>
                <p:nvCxnSpPr>
                  <p:cNvPr id="68" name="Straight Connector 67">
                    <a:extLst>
                      <a:ext uri="{FF2B5EF4-FFF2-40B4-BE49-F238E27FC236}">
                        <a16:creationId xmlns:a16="http://schemas.microsoft.com/office/drawing/2014/main" xmlns="" id="{1DEAA944-0D66-4B78-B441-4952B6D688C8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5003806" y="3395882"/>
                    <a:ext cx="25887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Straight Connector 68">
                    <a:extLst>
                      <a:ext uri="{FF2B5EF4-FFF2-40B4-BE49-F238E27FC236}">
                        <a16:creationId xmlns:a16="http://schemas.microsoft.com/office/drawing/2014/main" xmlns="" id="{1C4AB346-73A2-4660-ABD1-EAFC2F60EA8B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5000147" y="3546262"/>
                    <a:ext cx="25506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Straight Connector 69">
                    <a:extLst>
                      <a:ext uri="{FF2B5EF4-FFF2-40B4-BE49-F238E27FC236}">
                        <a16:creationId xmlns:a16="http://schemas.microsoft.com/office/drawing/2014/main" xmlns="" id="{B559239B-A038-422B-B2AC-555AA2641853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5054450" y="3659943"/>
                    <a:ext cx="27409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Straight Connector 70">
                    <a:extLst>
                      <a:ext uri="{FF2B5EF4-FFF2-40B4-BE49-F238E27FC236}">
                        <a16:creationId xmlns:a16="http://schemas.microsoft.com/office/drawing/2014/main" xmlns="" id="{94A07D74-CDAE-4F74-959D-CD60ABE12B51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09190" y="3845670"/>
                    <a:ext cx="25506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7440" name="Group 152"/>
              <p:cNvGrpSpPr>
                <a:grpSpLocks/>
              </p:cNvGrpSpPr>
              <p:nvPr/>
            </p:nvGrpSpPr>
            <p:grpSpPr bwMode="auto">
              <a:xfrm rot="5400000">
                <a:off x="4983303" y="2686189"/>
                <a:ext cx="2948716" cy="1191203"/>
                <a:chOff x="4978466" y="2692816"/>
                <a:chExt cx="2948071" cy="1191881"/>
              </a:xfrm>
            </p:grpSpPr>
            <p:grpSp>
              <p:nvGrpSpPr>
                <p:cNvPr id="17463" name="Group 153"/>
                <p:cNvGrpSpPr>
                  <a:grpSpLocks/>
                </p:cNvGrpSpPr>
                <p:nvPr/>
              </p:nvGrpSpPr>
              <p:grpSpPr bwMode="auto">
                <a:xfrm rot="-852115">
                  <a:off x="4978466" y="3429274"/>
                  <a:ext cx="250115" cy="455423"/>
                  <a:chOff x="4938178" y="3395651"/>
                  <a:chExt cx="299959" cy="455423"/>
                </a:xfrm>
              </p:grpSpPr>
              <p:cxnSp>
                <p:nvCxnSpPr>
                  <p:cNvPr id="62" name="Straight Connector 61">
                    <a:extLst>
                      <a:ext uri="{FF2B5EF4-FFF2-40B4-BE49-F238E27FC236}">
                        <a16:creationId xmlns:a16="http://schemas.microsoft.com/office/drawing/2014/main" xmlns="" id="{7AC20EA8-DD41-4B62-9CBE-8092C51555C5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42947" y="3395722"/>
                    <a:ext cx="27599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62">
                    <a:extLst>
                      <a:ext uri="{FF2B5EF4-FFF2-40B4-BE49-F238E27FC236}">
                        <a16:creationId xmlns:a16="http://schemas.microsoft.com/office/drawing/2014/main" xmlns="" id="{D4050456-0F3E-4A35-9240-4DDB039023D3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33156" y="3531889"/>
                    <a:ext cx="28171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Straight Connector 63">
                    <a:extLst>
                      <a:ext uri="{FF2B5EF4-FFF2-40B4-BE49-F238E27FC236}">
                        <a16:creationId xmlns:a16="http://schemas.microsoft.com/office/drawing/2014/main" xmlns="" id="{3094D5F1-C6B7-48D6-ABF6-00C7AD32825A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48301" y="3682751"/>
                    <a:ext cx="28361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Straight Connector 64">
                    <a:extLst>
                      <a:ext uri="{FF2B5EF4-FFF2-40B4-BE49-F238E27FC236}">
                        <a16:creationId xmlns:a16="http://schemas.microsoft.com/office/drawing/2014/main" xmlns="" id="{5F15357F-4C90-4C8E-9B90-0C3818288F41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73392" y="3851526"/>
                    <a:ext cx="26457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464" name="Group 154"/>
                <p:cNvGrpSpPr>
                  <a:grpSpLocks/>
                </p:cNvGrpSpPr>
                <p:nvPr/>
              </p:nvGrpSpPr>
              <p:grpSpPr bwMode="auto">
                <a:xfrm rot="9947885">
                  <a:off x="7715945" y="2692816"/>
                  <a:ext cx="210592" cy="450359"/>
                  <a:chOff x="4994141" y="3395533"/>
                  <a:chExt cx="252561" cy="450359"/>
                </a:xfrm>
              </p:grpSpPr>
              <p:cxnSp>
                <p:nvCxnSpPr>
                  <p:cNvPr id="58" name="Straight Connector 57">
                    <a:extLst>
                      <a:ext uri="{FF2B5EF4-FFF2-40B4-BE49-F238E27FC236}">
                        <a16:creationId xmlns:a16="http://schemas.microsoft.com/office/drawing/2014/main" xmlns="" id="{F35CD2AE-1B7C-4E5F-8570-90CF65C1E5DE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81273" y="3394114"/>
                    <a:ext cx="30836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Straight Connector 58">
                    <a:extLst>
                      <a:ext uri="{FF2B5EF4-FFF2-40B4-BE49-F238E27FC236}">
                        <a16:creationId xmlns:a16="http://schemas.microsoft.com/office/drawing/2014/main" xmlns="" id="{00222F98-AD52-4731-B81C-5820080E55F6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58376" y="3541627"/>
                    <a:ext cx="32358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xmlns="" id="{BD5E6829-8121-4C13-894C-D9F3E79A05F0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60166" y="3691106"/>
                    <a:ext cx="32358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xmlns="" id="{FE1757E5-A120-4998-AC44-9CB9C85E8016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98560" y="3839241"/>
                    <a:ext cx="25316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7441" name="Group 163"/>
              <p:cNvGrpSpPr>
                <a:grpSpLocks/>
              </p:cNvGrpSpPr>
              <p:nvPr/>
            </p:nvGrpSpPr>
            <p:grpSpPr bwMode="auto">
              <a:xfrm rot="7200000">
                <a:off x="5002602" y="2696058"/>
                <a:ext cx="2933041" cy="1187238"/>
                <a:chOff x="4994140" y="2692816"/>
                <a:chExt cx="2932397" cy="1187914"/>
              </a:xfrm>
            </p:grpSpPr>
            <p:grpSp>
              <p:nvGrpSpPr>
                <p:cNvPr id="17453" name="Group 164"/>
                <p:cNvGrpSpPr>
                  <a:grpSpLocks/>
                </p:cNvGrpSpPr>
                <p:nvPr/>
              </p:nvGrpSpPr>
              <p:grpSpPr bwMode="auto">
                <a:xfrm rot="-852115">
                  <a:off x="4994140" y="3443920"/>
                  <a:ext cx="268229" cy="436810"/>
                  <a:chOff x="4954514" y="3416204"/>
                  <a:chExt cx="321684" cy="436810"/>
                </a:xfrm>
              </p:grpSpPr>
              <p:cxnSp>
                <p:nvCxnSpPr>
                  <p:cNvPr id="52" name="Straight Connector 51">
                    <a:extLst>
                      <a:ext uri="{FF2B5EF4-FFF2-40B4-BE49-F238E27FC236}">
                        <a16:creationId xmlns:a16="http://schemas.microsoft.com/office/drawing/2014/main" xmlns="" id="{EB98B8C1-F19C-4566-AC8F-6863C7412CE6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69073" y="3422889"/>
                    <a:ext cx="25316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52">
                    <a:extLst>
                      <a:ext uri="{FF2B5EF4-FFF2-40B4-BE49-F238E27FC236}">
                        <a16:creationId xmlns:a16="http://schemas.microsoft.com/office/drawing/2014/main" xmlns="" id="{F45C7BF5-4ECB-431C-99BF-C335E92C54AA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44819" y="3569095"/>
                    <a:ext cx="32168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53">
                    <a:extLst>
                      <a:ext uri="{FF2B5EF4-FFF2-40B4-BE49-F238E27FC236}">
                        <a16:creationId xmlns:a16="http://schemas.microsoft.com/office/drawing/2014/main" xmlns="" id="{EACC8A23-3EAF-4ACF-86A2-CF74C0984A97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51664" y="3727439"/>
                    <a:ext cx="25315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54">
                    <a:extLst>
                      <a:ext uri="{FF2B5EF4-FFF2-40B4-BE49-F238E27FC236}">
                        <a16:creationId xmlns:a16="http://schemas.microsoft.com/office/drawing/2014/main" xmlns="" id="{7417270C-96B5-4C1B-9ADC-CD165841F844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57008" y="3859889"/>
                    <a:ext cx="25315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454" name="Group 165"/>
                <p:cNvGrpSpPr>
                  <a:grpSpLocks/>
                </p:cNvGrpSpPr>
                <p:nvPr/>
              </p:nvGrpSpPr>
              <p:grpSpPr bwMode="auto">
                <a:xfrm rot="9947885">
                  <a:off x="7715945" y="2692816"/>
                  <a:ext cx="210592" cy="450359"/>
                  <a:chOff x="4994141" y="3395533"/>
                  <a:chExt cx="252561" cy="450359"/>
                </a:xfrm>
              </p:grpSpPr>
              <p:cxnSp>
                <p:nvCxnSpPr>
                  <p:cNvPr id="48" name="Straight Connector 47">
                    <a:extLst>
                      <a:ext uri="{FF2B5EF4-FFF2-40B4-BE49-F238E27FC236}">
                        <a16:creationId xmlns:a16="http://schemas.microsoft.com/office/drawing/2014/main" xmlns="" id="{DF9D6798-0941-4198-AE38-655D68BB9CD7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67182" y="3384338"/>
                    <a:ext cx="317877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48">
                    <a:extLst>
                      <a:ext uri="{FF2B5EF4-FFF2-40B4-BE49-F238E27FC236}">
                        <a16:creationId xmlns:a16="http://schemas.microsoft.com/office/drawing/2014/main" xmlns="" id="{1EFDED3E-8619-4EB7-B6E6-5DEA10CEA6E0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55586" y="3536395"/>
                    <a:ext cx="32549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49">
                    <a:extLst>
                      <a:ext uri="{FF2B5EF4-FFF2-40B4-BE49-F238E27FC236}">
                        <a16:creationId xmlns:a16="http://schemas.microsoft.com/office/drawing/2014/main" xmlns="" id="{9B27DD3C-3F9E-4FA9-B1D1-F67095FD3DB4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74618" y="3686321"/>
                    <a:ext cx="317877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50">
                    <a:extLst>
                      <a:ext uri="{FF2B5EF4-FFF2-40B4-BE49-F238E27FC236}">
                        <a16:creationId xmlns:a16="http://schemas.microsoft.com/office/drawing/2014/main" xmlns="" id="{9FD5BA20-7D88-4259-9E5E-7B08093DEC69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04646" y="3836865"/>
                    <a:ext cx="25506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7442" name="Group 174"/>
              <p:cNvGrpSpPr>
                <a:grpSpLocks/>
              </p:cNvGrpSpPr>
              <p:nvPr/>
            </p:nvGrpSpPr>
            <p:grpSpPr bwMode="auto">
              <a:xfrm rot="9000000">
                <a:off x="5016540" y="2713167"/>
                <a:ext cx="2914840" cy="1176346"/>
                <a:chOff x="5012335" y="2692816"/>
                <a:chExt cx="2914202" cy="1177017"/>
              </a:xfrm>
            </p:grpSpPr>
            <p:grpSp>
              <p:nvGrpSpPr>
                <p:cNvPr id="17443" name="Group 175"/>
                <p:cNvGrpSpPr>
                  <a:grpSpLocks/>
                </p:cNvGrpSpPr>
                <p:nvPr/>
              </p:nvGrpSpPr>
              <p:grpSpPr bwMode="auto">
                <a:xfrm rot="-852115">
                  <a:off x="5012335" y="3422648"/>
                  <a:ext cx="238073" cy="447185"/>
                  <a:chOff x="4980967" y="3396188"/>
                  <a:chExt cx="285519" cy="447185"/>
                </a:xfrm>
              </p:grpSpPr>
              <p:cxnSp>
                <p:nvCxnSpPr>
                  <p:cNvPr id="42" name="Straight Connector 41">
                    <a:extLst>
                      <a:ext uri="{FF2B5EF4-FFF2-40B4-BE49-F238E27FC236}">
                        <a16:creationId xmlns:a16="http://schemas.microsoft.com/office/drawing/2014/main" xmlns="" id="{A2C5853B-36DC-4760-B5CF-93FCA475AD56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5003838" y="3397207"/>
                    <a:ext cx="25316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42">
                    <a:extLst>
                      <a:ext uri="{FF2B5EF4-FFF2-40B4-BE49-F238E27FC236}">
                        <a16:creationId xmlns:a16="http://schemas.microsoft.com/office/drawing/2014/main" xmlns="" id="{C90944E2-76DF-40BC-8BD8-782EA68A377D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5001561" y="3552775"/>
                    <a:ext cx="25887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43">
                    <a:extLst>
                      <a:ext uri="{FF2B5EF4-FFF2-40B4-BE49-F238E27FC236}">
                        <a16:creationId xmlns:a16="http://schemas.microsoft.com/office/drawing/2014/main" xmlns="" id="{464FAE84-8907-46B2-A448-1954B06D8A91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99553" y="3705036"/>
                    <a:ext cx="25316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44">
                    <a:extLst>
                      <a:ext uri="{FF2B5EF4-FFF2-40B4-BE49-F238E27FC236}">
                        <a16:creationId xmlns:a16="http://schemas.microsoft.com/office/drawing/2014/main" xmlns="" id="{788099EB-D454-4BCD-BAE0-958A503C0AEE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85074" y="3847112"/>
                    <a:ext cx="28551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444" name="Group 176"/>
                <p:cNvGrpSpPr>
                  <a:grpSpLocks/>
                </p:cNvGrpSpPr>
                <p:nvPr/>
              </p:nvGrpSpPr>
              <p:grpSpPr bwMode="auto">
                <a:xfrm rot="9947885">
                  <a:off x="7715945" y="2692816"/>
                  <a:ext cx="210592" cy="450359"/>
                  <a:chOff x="4994141" y="3395533"/>
                  <a:chExt cx="252561" cy="450359"/>
                </a:xfrm>
              </p:grpSpPr>
              <p:cxnSp>
                <p:nvCxnSpPr>
                  <p:cNvPr id="38" name="Straight Connector 37">
                    <a:extLst>
                      <a:ext uri="{FF2B5EF4-FFF2-40B4-BE49-F238E27FC236}">
                        <a16:creationId xmlns:a16="http://schemas.microsoft.com/office/drawing/2014/main" xmlns="" id="{2B06D815-ABAF-48A2-96AB-18CF08CF99CB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31077" y="3351855"/>
                    <a:ext cx="27600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38">
                    <a:extLst>
                      <a:ext uri="{FF2B5EF4-FFF2-40B4-BE49-F238E27FC236}">
                        <a16:creationId xmlns:a16="http://schemas.microsoft.com/office/drawing/2014/main" xmlns="" id="{3083D5AF-04E5-4FC0-BBDE-87242906260F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52556" y="3523512"/>
                    <a:ext cx="268387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39">
                    <a:extLst>
                      <a:ext uri="{FF2B5EF4-FFF2-40B4-BE49-F238E27FC236}">
                        <a16:creationId xmlns:a16="http://schemas.microsoft.com/office/drawing/2014/main" xmlns="" id="{31D80688-D345-4C82-874F-5B3E73CDC064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56906" y="3687151"/>
                    <a:ext cx="32168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40">
                    <a:extLst>
                      <a:ext uri="{FF2B5EF4-FFF2-40B4-BE49-F238E27FC236}">
                        <a16:creationId xmlns:a16="http://schemas.microsoft.com/office/drawing/2014/main" xmlns="" id="{DF2397E0-1543-4763-B650-4E19753E970C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89699" y="3841057"/>
                    <a:ext cx="25315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17425" name="Group 100"/>
            <p:cNvGrpSpPr>
              <a:grpSpLocks/>
            </p:cNvGrpSpPr>
            <p:nvPr/>
          </p:nvGrpSpPr>
          <p:grpSpPr bwMode="auto">
            <a:xfrm rot="1800000">
              <a:off x="4932592" y="1793503"/>
              <a:ext cx="3025079" cy="3030482"/>
              <a:chOff x="4947280" y="1780808"/>
              <a:chExt cx="3024060" cy="3030987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xmlns="" id="{394ADF25-FAC0-46BA-B0D1-1256FB59B062}"/>
                  </a:ext>
                </a:extLst>
              </p:cNvPr>
              <p:cNvCxnSpPr/>
              <p:nvPr/>
            </p:nvCxnSpPr>
            <p:spPr>
              <a:xfrm>
                <a:off x="6477887" y="1780980"/>
                <a:ext cx="0" cy="274683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xmlns="" id="{E3552178-D923-445D-9958-55A8F026143D}"/>
                  </a:ext>
                </a:extLst>
              </p:cNvPr>
              <p:cNvCxnSpPr/>
              <p:nvPr/>
            </p:nvCxnSpPr>
            <p:spPr>
              <a:xfrm>
                <a:off x="6476179" y="4537555"/>
                <a:ext cx="0" cy="274684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xmlns="" id="{F56EB4BF-66DD-4A3A-B61A-7E52B6B4CE9E}"/>
                  </a:ext>
                </a:extLst>
              </p:cNvPr>
              <p:cNvCxnSpPr/>
              <p:nvPr/>
            </p:nvCxnSpPr>
            <p:spPr>
              <a:xfrm rot="16200000">
                <a:off x="7833976" y="3141869"/>
                <a:ext cx="0" cy="274544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xmlns="" id="{2F667B7C-A5F7-41D6-8A0E-B47CF6F33C76}"/>
                  </a:ext>
                </a:extLst>
              </p:cNvPr>
              <p:cNvCxnSpPr/>
              <p:nvPr/>
            </p:nvCxnSpPr>
            <p:spPr>
              <a:xfrm rot="16200000">
                <a:off x="5084555" y="3153329"/>
                <a:ext cx="0" cy="274544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26" name="Group 105"/>
            <p:cNvGrpSpPr>
              <a:grpSpLocks/>
            </p:cNvGrpSpPr>
            <p:nvPr/>
          </p:nvGrpSpPr>
          <p:grpSpPr bwMode="auto">
            <a:xfrm rot="3600000">
              <a:off x="4945726" y="1767596"/>
              <a:ext cx="3031759" cy="3063493"/>
              <a:chOff x="4949130" y="1749109"/>
              <a:chExt cx="3032323" cy="3064004"/>
            </a:xfrm>
          </p:grpSpPr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xmlns="" id="{A5150540-255A-43AE-8555-C0306C388FF3}"/>
                  </a:ext>
                </a:extLst>
              </p:cNvPr>
              <p:cNvCxnSpPr/>
              <p:nvPr/>
            </p:nvCxnSpPr>
            <p:spPr>
              <a:xfrm>
                <a:off x="6460155" y="1754397"/>
                <a:ext cx="0" cy="274684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xmlns="" id="{3F83E545-47CD-4F13-98D1-6A9E3108B717}"/>
                  </a:ext>
                </a:extLst>
              </p:cNvPr>
              <p:cNvCxnSpPr/>
              <p:nvPr/>
            </p:nvCxnSpPr>
            <p:spPr>
              <a:xfrm>
                <a:off x="6471162" y="4545675"/>
                <a:ext cx="0" cy="274683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xmlns="" id="{8DEE53A8-75A7-4C12-93CB-A131550C34E0}"/>
                  </a:ext>
                </a:extLst>
              </p:cNvPr>
              <p:cNvCxnSpPr/>
              <p:nvPr/>
            </p:nvCxnSpPr>
            <p:spPr>
              <a:xfrm rot="16200000">
                <a:off x="7839189" y="3140000"/>
                <a:ext cx="0" cy="274688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xmlns="" id="{13A3910C-DB80-4927-83E6-537099F6CC4A}"/>
                  </a:ext>
                </a:extLst>
              </p:cNvPr>
              <p:cNvCxnSpPr/>
              <p:nvPr/>
            </p:nvCxnSpPr>
            <p:spPr>
              <a:xfrm rot="16200000">
                <a:off x="5081554" y="3146628"/>
                <a:ext cx="0" cy="274688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848C604A-05B5-46CC-86AD-0097690B6D52}"/>
              </a:ext>
            </a:extLst>
          </p:cNvPr>
          <p:cNvSpPr/>
          <p:nvPr/>
        </p:nvSpPr>
        <p:spPr>
          <a:xfrm>
            <a:off x="6389688" y="3592513"/>
            <a:ext cx="147637" cy="14763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03" name="Group 102"/>
          <p:cNvGrpSpPr>
            <a:grpSpLocks/>
          </p:cNvGrpSpPr>
          <p:nvPr/>
        </p:nvGrpSpPr>
        <p:grpSpPr bwMode="auto">
          <a:xfrm>
            <a:off x="6459538" y="2566988"/>
            <a:ext cx="7937" cy="2208212"/>
            <a:chOff x="6948614" y="3503140"/>
            <a:chExt cx="7930" cy="2208694"/>
          </a:xfrm>
        </p:grpSpPr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xmlns="" id="{717C5ED2-43AE-4679-93B9-22C25D2A872D}"/>
                </a:ext>
              </a:extLst>
            </p:cNvPr>
            <p:cNvCxnSpPr/>
            <p:nvPr/>
          </p:nvCxnSpPr>
          <p:spPr>
            <a:xfrm>
              <a:off x="6948614" y="3503140"/>
              <a:ext cx="4758" cy="110514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xmlns="" id="{28B793FF-C92A-4D61-AD47-7A7C5C7834D3}"/>
                </a:ext>
              </a:extLst>
            </p:cNvPr>
            <p:cNvCxnSpPr/>
            <p:nvPr/>
          </p:nvCxnSpPr>
          <p:spPr>
            <a:xfrm>
              <a:off x="6951786" y="4606693"/>
              <a:ext cx="4758" cy="1105141"/>
            </a:xfrm>
            <a:prstGeom prst="line">
              <a:avLst/>
            </a:prstGeom>
            <a:ln w="38100">
              <a:solidFill>
                <a:schemeClr val="accent3">
                  <a:lumMod val="75000"/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Start Button"/>
          <p:cNvGrpSpPr>
            <a:grpSpLocks/>
          </p:cNvGrpSpPr>
          <p:nvPr/>
        </p:nvGrpSpPr>
        <p:grpSpPr bwMode="auto">
          <a:xfrm>
            <a:off x="5473700" y="5487988"/>
            <a:ext cx="1982788" cy="609600"/>
            <a:chOff x="5473700" y="5127625"/>
            <a:chExt cx="1982788" cy="609600"/>
          </a:xfrm>
        </p:grpSpPr>
        <p:sp>
          <p:nvSpPr>
            <p:cNvPr id="107" name="Rounded Rectangle 106">
              <a:extLst>
                <a:ext uri="{FF2B5EF4-FFF2-40B4-BE49-F238E27FC236}">
                  <a16:creationId xmlns:a16="http://schemas.microsoft.com/office/drawing/2014/main" xmlns="" id="{D4E0D17B-2BC1-43C6-BCE1-188F851D625E}"/>
                </a:ext>
              </a:extLst>
            </p:cNvPr>
            <p:cNvSpPr/>
            <p:nvPr/>
          </p:nvSpPr>
          <p:spPr bwMode="auto">
            <a:xfrm>
              <a:off x="5473700" y="5127625"/>
              <a:ext cx="1982788" cy="609600"/>
            </a:xfrm>
            <a:prstGeom prst="roundRect">
              <a:avLst/>
            </a:prstGeom>
            <a:solidFill>
              <a:srgbClr val="EE79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8" name="Content Placeholder 6">
              <a:extLst>
                <a:ext uri="{FF2B5EF4-FFF2-40B4-BE49-F238E27FC236}">
                  <a16:creationId xmlns:a16="http://schemas.microsoft.com/office/drawing/2014/main" xmlns="" id="{E92F8200-E74D-4C47-B988-C53C4F769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700" y="5135562"/>
              <a:ext cx="1982788" cy="59372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altLang="en-US" sz="2400" b="1" dirty="0">
                  <a:solidFill>
                    <a:schemeClr val="bg1"/>
                  </a:solidFill>
                  <a:latin typeface="+mn-lt"/>
                </a:rPr>
                <a:t>Start</a:t>
              </a:r>
            </a:p>
          </p:txBody>
        </p:sp>
      </p:grp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74850" y="3643313"/>
            <a:ext cx="1323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en-US"/>
              <a:t>As a noun?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28688" y="2809875"/>
            <a:ext cx="3575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/>
              <a:t>Could you use them in an example sentence as a verb?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95363" y="2254250"/>
            <a:ext cx="3251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en-US"/>
              <a:t>What words did you think of?</a:t>
            </a:r>
          </a:p>
        </p:txBody>
      </p:sp>
    </p:spTree>
    <p:extLst>
      <p:ext uri="{BB962C8B-B14F-4D97-AF65-F5344CB8AC3E}">
        <p14:creationId xmlns:p14="http://schemas.microsoft.com/office/powerpoint/2010/main" val="322030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60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F33A4F1-D0E8-4CC5-A3B9-26BC3D211F0E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chemeClr val="bg1"/>
          </a:solidFill>
          <a:ln w="3810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charge</a:t>
            </a:r>
          </a:p>
        </p:txBody>
      </p:sp>
      <p:sp>
        <p:nvSpPr>
          <p:cNvPr id="5" name="Sentence 1">
            <a:extLst>
              <a:ext uri="{FF2B5EF4-FFF2-40B4-BE49-F238E27FC236}">
                <a16:creationId xmlns:a16="http://schemas.microsoft.com/office/drawing/2014/main" xmlns="" id="{AC005558-5FF4-47DA-8200-03A83A6FE011}"/>
              </a:ext>
            </a:extLst>
          </p:cNvPr>
          <p:cNvSpPr/>
          <p:nvPr/>
        </p:nvSpPr>
        <p:spPr>
          <a:xfrm>
            <a:off x="1546225" y="3446463"/>
            <a:ext cx="6832600" cy="830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static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</a:t>
            </a:r>
            <a:r>
              <a:rPr lang="en-GB" dirty="0">
                <a:solidFill>
                  <a:schemeClr val="tx1"/>
                </a:solidFill>
              </a:rPr>
              <a:t> caused Jamie to get a nasty shock when he touched the metal handrail.</a:t>
            </a:r>
          </a:p>
        </p:txBody>
      </p:sp>
      <p:sp>
        <p:nvSpPr>
          <p:cNvPr id="9" name="Sentence 2">
            <a:extLst>
              <a:ext uri="{FF2B5EF4-FFF2-40B4-BE49-F238E27FC236}">
                <a16:creationId xmlns:a16="http://schemas.microsoft.com/office/drawing/2014/main" xmlns="" id="{9BA274A2-373C-4B76-9FAF-03E80AD2B6E0}"/>
              </a:ext>
            </a:extLst>
          </p:cNvPr>
          <p:cNvSpPr/>
          <p:nvPr/>
        </p:nvSpPr>
        <p:spPr>
          <a:xfrm>
            <a:off x="1546225" y="4805363"/>
            <a:ext cx="6832600" cy="8302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determined troops began to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</a:t>
            </a:r>
            <a:r>
              <a:rPr lang="en-GB" dirty="0">
                <a:solidFill>
                  <a:schemeClr val="tx1"/>
                </a:solidFill>
              </a:rPr>
              <a:t> towards enemy territory.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8437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Can you think of the word that could be used as a verb and a noun in these sentences? Which sentence is which?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211C7254-E26A-436A-8311-007E7E642E30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verb or noun?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2594D376-6DD2-47EB-931C-7371B8B119B3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3"/>
                </a:solidFill>
              </a:rPr>
              <a:t>verb or noun?</a:t>
            </a:r>
          </a:p>
        </p:txBody>
      </p:sp>
      <p:sp>
        <p:nvSpPr>
          <p:cNvPr id="2" name="?">
            <a:extLst>
              <a:ext uri="{FF2B5EF4-FFF2-40B4-BE49-F238E27FC236}">
                <a16:creationId xmlns:a16="http://schemas.microsoft.com/office/drawing/2014/main" xmlns="" id="{2C384B9F-0307-42D8-9DED-59A9DF20FF0C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6" name="noun">
            <a:extLst>
              <a:ext uri="{FF2B5EF4-FFF2-40B4-BE49-F238E27FC236}">
                <a16:creationId xmlns:a16="http://schemas.microsoft.com/office/drawing/2014/main" xmlns="" id="{17EAD3A2-FD43-4F18-A45E-74B2C2052C4F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noun</a:t>
            </a:r>
          </a:p>
        </p:txBody>
      </p:sp>
      <p:sp>
        <p:nvSpPr>
          <p:cNvPr id="17" name="verb">
            <a:extLst>
              <a:ext uri="{FF2B5EF4-FFF2-40B4-BE49-F238E27FC236}">
                <a16:creationId xmlns:a16="http://schemas.microsoft.com/office/drawing/2014/main" xmlns="" id="{960EDA12-9A1C-41DE-AAC3-DFF2B074A939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3"/>
                </a:solidFill>
              </a:rPr>
              <a:t>verb</a:t>
            </a:r>
          </a:p>
        </p:txBody>
      </p:sp>
    </p:spTree>
    <p:extLst>
      <p:ext uri="{BB962C8B-B14F-4D97-AF65-F5344CB8AC3E}">
        <p14:creationId xmlns:p14="http://schemas.microsoft.com/office/powerpoint/2010/main" val="1440276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3" grpId="0" animBg="1"/>
      <p:bldP spid="13" grpId="0" animBg="1"/>
      <p:bldP spid="2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FF1F95FF-5F31-4429-BD85-1D527482CFED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chemeClr val="bg1"/>
          </a:solidFill>
          <a:ln w="3810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function</a:t>
            </a:r>
          </a:p>
        </p:txBody>
      </p:sp>
      <p:sp>
        <p:nvSpPr>
          <p:cNvPr id="5" name="Sentence 1">
            <a:extLst>
              <a:ext uri="{FF2B5EF4-FFF2-40B4-BE49-F238E27FC236}">
                <a16:creationId xmlns:a16="http://schemas.microsoft.com/office/drawing/2014/main" xmlns="" id="{D7E8296E-8069-4502-899C-5E9FA5182C88}"/>
              </a:ext>
            </a:extLst>
          </p:cNvPr>
          <p:cNvSpPr/>
          <p:nvPr/>
        </p:nvSpPr>
        <p:spPr>
          <a:xfrm>
            <a:off x="1546225" y="3446463"/>
            <a:ext cx="6832600" cy="830262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whole of the restaurant was closed for a private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Sentence 2">
            <a:extLst>
              <a:ext uri="{FF2B5EF4-FFF2-40B4-BE49-F238E27FC236}">
                <a16:creationId xmlns:a16="http://schemas.microsoft.com/office/drawing/2014/main" xmlns="" id="{94DD3F9B-A7C7-4BDF-8ED1-FA4A465DCA70}"/>
              </a:ext>
            </a:extLst>
          </p:cNvPr>
          <p:cNvSpPr/>
          <p:nvPr/>
        </p:nvSpPr>
        <p:spPr>
          <a:xfrm>
            <a:off x="1546225" y="4805363"/>
            <a:ext cx="6832600" cy="8302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over-tired student doctor could barely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</a:t>
            </a:r>
            <a:r>
              <a:rPr lang="en-GB" dirty="0">
                <a:solidFill>
                  <a:schemeClr val="tx1"/>
                </a:solidFill>
              </a:rPr>
              <a:t> on only three hours sleep.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9461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Can you think of the word that could be used as a verb and a noun in these sentences? Which sentence is which?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569AB773-2F5E-4AAC-A9B3-164DAE5E6FEE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4"/>
                </a:solidFill>
              </a:rPr>
              <a:t>verb or noun?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7A80DDD5-9DE6-4143-92AC-8813DB4549E5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verb or noun?</a:t>
            </a:r>
          </a:p>
        </p:txBody>
      </p:sp>
      <p:sp>
        <p:nvSpPr>
          <p:cNvPr id="2" name="?">
            <a:extLst>
              <a:ext uri="{FF2B5EF4-FFF2-40B4-BE49-F238E27FC236}">
                <a16:creationId xmlns:a16="http://schemas.microsoft.com/office/drawing/2014/main" xmlns="" id="{E0DF2E9F-25E0-4D38-90FB-2D7FEBF530F7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6" name="noun">
            <a:extLst>
              <a:ext uri="{FF2B5EF4-FFF2-40B4-BE49-F238E27FC236}">
                <a16:creationId xmlns:a16="http://schemas.microsoft.com/office/drawing/2014/main" xmlns="" id="{2559D41F-0DBB-44CB-8003-85899B35CEEC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4"/>
                </a:solidFill>
              </a:rPr>
              <a:t>noun</a:t>
            </a:r>
          </a:p>
        </p:txBody>
      </p:sp>
      <p:sp>
        <p:nvSpPr>
          <p:cNvPr id="17" name="verb">
            <a:extLst>
              <a:ext uri="{FF2B5EF4-FFF2-40B4-BE49-F238E27FC236}">
                <a16:creationId xmlns:a16="http://schemas.microsoft.com/office/drawing/2014/main" xmlns="" id="{9750D924-2BEE-4A43-B9DE-EDB36769D1CC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verb</a:t>
            </a:r>
          </a:p>
        </p:txBody>
      </p:sp>
    </p:spTree>
    <p:extLst>
      <p:ext uri="{BB962C8B-B14F-4D97-AF65-F5344CB8AC3E}">
        <p14:creationId xmlns:p14="http://schemas.microsoft.com/office/powerpoint/2010/main" val="417073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3" grpId="0" animBg="1"/>
      <p:bldP spid="13" grpId="0" animBg="1"/>
      <p:bldP spid="2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7A0565A-CA7B-47B7-8BD9-720ED227A16C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chemeClr val="bg1"/>
          </a:solidFill>
          <a:ln w="3810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influence</a:t>
            </a:r>
          </a:p>
        </p:txBody>
      </p:sp>
      <p:sp>
        <p:nvSpPr>
          <p:cNvPr id="2" name="?">
            <a:extLst>
              <a:ext uri="{FF2B5EF4-FFF2-40B4-BE49-F238E27FC236}">
                <a16:creationId xmlns:a16="http://schemas.microsoft.com/office/drawing/2014/main" xmlns="" id="{91C8742C-C6BC-4A0F-8255-11779D6A6C9C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Sentence 1">
            <a:extLst>
              <a:ext uri="{FF2B5EF4-FFF2-40B4-BE49-F238E27FC236}">
                <a16:creationId xmlns:a16="http://schemas.microsoft.com/office/drawing/2014/main" xmlns="" id="{1A15B3F1-ACB3-44A9-B7B3-D909EEE20DE8}"/>
              </a:ext>
            </a:extLst>
          </p:cNvPr>
          <p:cNvSpPr/>
          <p:nvPr/>
        </p:nvSpPr>
        <p:spPr>
          <a:xfrm>
            <a:off x="1546225" y="3446463"/>
            <a:ext cx="6832600" cy="8302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magician tried his best to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</a:t>
            </a:r>
            <a:r>
              <a:rPr lang="en-GB" dirty="0">
                <a:solidFill>
                  <a:schemeClr val="tx1"/>
                </a:solidFill>
              </a:rPr>
              <a:t> the man to choose the special card in the pack.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9" name="Sentence 2">
            <a:extLst>
              <a:ext uri="{FF2B5EF4-FFF2-40B4-BE49-F238E27FC236}">
                <a16:creationId xmlns:a16="http://schemas.microsoft.com/office/drawing/2014/main" xmlns="" id="{5FDE29C9-C0FD-4729-A13A-336CF4448EDB}"/>
              </a:ext>
            </a:extLst>
          </p:cNvPr>
          <p:cNvSpPr/>
          <p:nvPr/>
        </p:nvSpPr>
        <p:spPr>
          <a:xfrm>
            <a:off x="1546225" y="4805363"/>
            <a:ext cx="6832600" cy="830262"/>
          </a:xfrm>
          <a:prstGeom prst="rect">
            <a:avLst/>
          </a:prstGeom>
          <a:solidFill>
            <a:srgbClr val="F27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My mum says that my new best friend is a bad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</a:t>
            </a:r>
            <a:r>
              <a:rPr lang="en-GB" dirty="0">
                <a:solidFill>
                  <a:schemeClr val="tx1"/>
                </a:solidFill>
              </a:rPr>
              <a:t> on my behaviour.</a:t>
            </a:r>
          </a:p>
        </p:txBody>
      </p:sp>
      <p:sp>
        <p:nvSpPr>
          <p:cNvPr id="20486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Can you think of the word that could be used as a verb and a noun in these sentences? Which sentence is which?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1313999C-7178-402E-B201-60E1BFB01637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rgbClr val="A973AF"/>
                </a:solidFill>
              </a:rPr>
              <a:t>verb or noun?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3BEA0BF3-E26E-40A8-AA23-D46021E2DCA6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271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rgbClr val="F27178"/>
                </a:solidFill>
              </a:rPr>
              <a:t>verb or noun?</a:t>
            </a:r>
          </a:p>
        </p:txBody>
      </p:sp>
      <p:sp>
        <p:nvSpPr>
          <p:cNvPr id="16" name="noun">
            <a:extLst>
              <a:ext uri="{FF2B5EF4-FFF2-40B4-BE49-F238E27FC236}">
                <a16:creationId xmlns:a16="http://schemas.microsoft.com/office/drawing/2014/main" xmlns="" id="{3BEE8CCA-8BAC-47C8-987C-47EF72AE28DD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A973AF"/>
                </a:solidFill>
              </a:rPr>
              <a:t>verb</a:t>
            </a:r>
          </a:p>
        </p:txBody>
      </p:sp>
      <p:sp>
        <p:nvSpPr>
          <p:cNvPr id="17" name="verb">
            <a:extLst>
              <a:ext uri="{FF2B5EF4-FFF2-40B4-BE49-F238E27FC236}">
                <a16:creationId xmlns:a16="http://schemas.microsoft.com/office/drawing/2014/main" xmlns="" id="{979AEBD8-76AE-4696-AE61-9F35B25C13B6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271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F27178"/>
                </a:solidFill>
              </a:rPr>
              <a:t>noun</a:t>
            </a:r>
          </a:p>
        </p:txBody>
      </p:sp>
    </p:spTree>
    <p:extLst>
      <p:ext uri="{BB962C8B-B14F-4D97-AF65-F5344CB8AC3E}">
        <p14:creationId xmlns:p14="http://schemas.microsoft.com/office/powerpoint/2010/main" val="65256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9" grpId="0" animBg="1"/>
      <p:bldP spid="3" grpId="0" animBg="1"/>
      <p:bldP spid="13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456F3D3-8B18-4430-AC95-0C8BA1BB2C28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chemeClr val="bg1"/>
          </a:solidFill>
          <a:ln w="3810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interest</a:t>
            </a:r>
          </a:p>
        </p:txBody>
      </p:sp>
      <p:sp>
        <p:nvSpPr>
          <p:cNvPr id="2" name="?">
            <a:extLst>
              <a:ext uri="{FF2B5EF4-FFF2-40B4-BE49-F238E27FC236}">
                <a16:creationId xmlns:a16="http://schemas.microsoft.com/office/drawing/2014/main" xmlns="" id="{A97606FE-36F8-4EF6-800A-E26E30E8D103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Sentence 1">
            <a:extLst>
              <a:ext uri="{FF2B5EF4-FFF2-40B4-BE49-F238E27FC236}">
                <a16:creationId xmlns:a16="http://schemas.microsoft.com/office/drawing/2014/main" xmlns="" id="{82AD6E4F-F1C2-486D-AEE1-2136F7ECCDDF}"/>
              </a:ext>
            </a:extLst>
          </p:cNvPr>
          <p:cNvSpPr/>
          <p:nvPr/>
        </p:nvSpPr>
        <p:spPr>
          <a:xfrm>
            <a:off x="1546225" y="3446463"/>
            <a:ext cx="6832600" cy="830262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I have a very special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</a:t>
            </a:r>
            <a:r>
              <a:rPr lang="en-GB" dirty="0">
                <a:solidFill>
                  <a:schemeClr val="tx1"/>
                </a:solidFill>
              </a:rPr>
              <a:t> in science and would love to be a chemist when I get older.</a:t>
            </a:r>
          </a:p>
        </p:txBody>
      </p:sp>
      <p:sp>
        <p:nvSpPr>
          <p:cNvPr id="9" name="Sentence 2">
            <a:extLst>
              <a:ext uri="{FF2B5EF4-FFF2-40B4-BE49-F238E27FC236}">
                <a16:creationId xmlns:a16="http://schemas.microsoft.com/office/drawing/2014/main" xmlns="" id="{3017D0DF-1556-4726-89EF-5EE2DD93DD9D}"/>
              </a:ext>
            </a:extLst>
          </p:cNvPr>
          <p:cNvSpPr/>
          <p:nvPr/>
        </p:nvSpPr>
        <p:spPr>
          <a:xfrm>
            <a:off x="1546225" y="4805363"/>
            <a:ext cx="6832600" cy="8302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Watching football doesn’t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</a:t>
            </a:r>
            <a:r>
              <a:rPr lang="en-GB" dirty="0">
                <a:solidFill>
                  <a:schemeClr val="tx1"/>
                </a:solidFill>
              </a:rPr>
              <a:t> me at all; I much prefer to watch rugby.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510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Can you think of the word that could be used as a verb and a noun in these sentences? Which sentence is which?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EB57B215-8AB7-48DA-AC4B-5D4B18383258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4"/>
                </a:solidFill>
              </a:rPr>
              <a:t>verb or noun?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945CB83F-5924-4104-A44F-8AE58B584DD0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verb or noun?</a:t>
            </a:r>
          </a:p>
        </p:txBody>
      </p:sp>
      <p:sp>
        <p:nvSpPr>
          <p:cNvPr id="16" name="noun">
            <a:extLst>
              <a:ext uri="{FF2B5EF4-FFF2-40B4-BE49-F238E27FC236}">
                <a16:creationId xmlns:a16="http://schemas.microsoft.com/office/drawing/2014/main" xmlns="" id="{D86F9520-B58C-4E02-960A-065B8F2470CE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4"/>
                </a:solidFill>
              </a:rPr>
              <a:t>noun</a:t>
            </a:r>
          </a:p>
        </p:txBody>
      </p:sp>
      <p:sp>
        <p:nvSpPr>
          <p:cNvPr id="17" name="verb">
            <a:extLst>
              <a:ext uri="{FF2B5EF4-FFF2-40B4-BE49-F238E27FC236}">
                <a16:creationId xmlns:a16="http://schemas.microsoft.com/office/drawing/2014/main" xmlns="" id="{F3489F3B-DACA-41CB-A6B3-66E60B5DF17B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verb</a:t>
            </a:r>
          </a:p>
        </p:txBody>
      </p:sp>
    </p:spTree>
    <p:extLst>
      <p:ext uri="{BB962C8B-B14F-4D97-AF65-F5344CB8AC3E}">
        <p14:creationId xmlns:p14="http://schemas.microsoft.com/office/powerpoint/2010/main" val="170645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9" grpId="0" animBg="1"/>
      <p:bldP spid="3" grpId="0" animBg="1"/>
      <p:bldP spid="13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3D1766B-3F58-4E17-ADB2-63D3281C269F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chemeClr val="bg1"/>
          </a:solidFill>
          <a:ln w="3810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object</a:t>
            </a:r>
          </a:p>
        </p:txBody>
      </p:sp>
      <p:sp>
        <p:nvSpPr>
          <p:cNvPr id="2" name="?">
            <a:extLst>
              <a:ext uri="{FF2B5EF4-FFF2-40B4-BE49-F238E27FC236}">
                <a16:creationId xmlns:a16="http://schemas.microsoft.com/office/drawing/2014/main" xmlns="" id="{217E1ED5-DC97-490A-81E9-C0D7EE11A81B}"/>
              </a:ext>
            </a:extLst>
          </p:cNvPr>
          <p:cNvSpPr/>
          <p:nvPr/>
        </p:nvSpPr>
        <p:spPr>
          <a:xfrm>
            <a:off x="3079750" y="1836738"/>
            <a:ext cx="2984500" cy="823912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Sentence 1">
            <a:extLst>
              <a:ext uri="{FF2B5EF4-FFF2-40B4-BE49-F238E27FC236}">
                <a16:creationId xmlns:a16="http://schemas.microsoft.com/office/drawing/2014/main" xmlns="" id="{5ADDDC96-2FD5-4980-9D96-92D8A43FF501}"/>
              </a:ext>
            </a:extLst>
          </p:cNvPr>
          <p:cNvSpPr/>
          <p:nvPr/>
        </p:nvSpPr>
        <p:spPr>
          <a:xfrm>
            <a:off x="1546225" y="3446463"/>
            <a:ext cx="6832600" cy="830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local community were all going to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</a:t>
            </a:r>
            <a:r>
              <a:rPr lang="en-GB" dirty="0">
                <a:solidFill>
                  <a:schemeClr val="tx1"/>
                </a:solidFill>
              </a:rPr>
              <a:t> to the village post office being closed down.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9" name="Sentence 2">
            <a:extLst>
              <a:ext uri="{FF2B5EF4-FFF2-40B4-BE49-F238E27FC236}">
                <a16:creationId xmlns:a16="http://schemas.microsoft.com/office/drawing/2014/main" xmlns="" id="{70B1BD7D-FA57-44B3-AC76-CE9EEDC7167D}"/>
              </a:ext>
            </a:extLst>
          </p:cNvPr>
          <p:cNvSpPr/>
          <p:nvPr/>
        </p:nvSpPr>
        <p:spPr>
          <a:xfrm>
            <a:off x="1546225" y="4805363"/>
            <a:ext cx="6832600" cy="8302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The children were asked to guess the mystery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</a:t>
            </a:r>
            <a:r>
              <a:rPr lang="en-GB" dirty="0">
                <a:solidFill>
                  <a:schemeClr val="tx1"/>
                </a:solidFill>
              </a:rPr>
              <a:t> inside the strange box.</a:t>
            </a:r>
          </a:p>
        </p:txBody>
      </p:sp>
      <p:sp>
        <p:nvSpPr>
          <p:cNvPr id="22534" name="TextBox 3"/>
          <p:cNvSpPr txBox="1">
            <a:spLocks noChangeArrowheads="1"/>
          </p:cNvSpPr>
          <p:nvPr/>
        </p:nvSpPr>
        <p:spPr bwMode="auto">
          <a:xfrm>
            <a:off x="755650" y="612775"/>
            <a:ext cx="7632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Can you think of the word that could be used as a verb and a noun in these sentences? Which sentence is which?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B70A307F-A149-48CC-9630-D82CF3B03BDE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verb or noun?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E364EF12-E388-4E00-B741-FB58CAD4C3CB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accent3"/>
                </a:solidFill>
              </a:rPr>
              <a:t>verb or noun?</a:t>
            </a:r>
          </a:p>
        </p:txBody>
      </p:sp>
      <p:sp>
        <p:nvSpPr>
          <p:cNvPr id="16" name="noun">
            <a:extLst>
              <a:ext uri="{FF2B5EF4-FFF2-40B4-BE49-F238E27FC236}">
                <a16:creationId xmlns:a16="http://schemas.microsoft.com/office/drawing/2014/main" xmlns="" id="{7A5ED132-0B2A-435B-8F9B-61B2EE81995A}"/>
              </a:ext>
            </a:extLst>
          </p:cNvPr>
          <p:cNvSpPr/>
          <p:nvPr/>
        </p:nvSpPr>
        <p:spPr>
          <a:xfrm>
            <a:off x="755650" y="330200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verb</a:t>
            </a:r>
          </a:p>
        </p:txBody>
      </p:sp>
      <p:sp>
        <p:nvSpPr>
          <p:cNvPr id="17" name="verb">
            <a:extLst>
              <a:ext uri="{FF2B5EF4-FFF2-40B4-BE49-F238E27FC236}">
                <a16:creationId xmlns:a16="http://schemas.microsoft.com/office/drawing/2014/main" xmlns="" id="{13240D08-EBC7-40AE-A159-A74359A90310}"/>
              </a:ext>
            </a:extLst>
          </p:cNvPr>
          <p:cNvSpPr/>
          <p:nvPr/>
        </p:nvSpPr>
        <p:spPr>
          <a:xfrm>
            <a:off x="755650" y="4654550"/>
            <a:ext cx="1098550" cy="10985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accent3"/>
                </a:solidFill>
              </a:rPr>
              <a:t>noun</a:t>
            </a:r>
          </a:p>
        </p:txBody>
      </p:sp>
    </p:spTree>
    <p:extLst>
      <p:ext uri="{BB962C8B-B14F-4D97-AF65-F5344CB8AC3E}">
        <p14:creationId xmlns:p14="http://schemas.microsoft.com/office/powerpoint/2010/main" val="316868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9" grpId="0" animBg="1"/>
      <p:bldP spid="3" grpId="0" animBg="1"/>
      <p:bldP spid="13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67544" y="3654152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ts val="2800"/>
              </a:lnSpc>
            </a:pPr>
            <a:r>
              <a:rPr lang="en-GB" sz="2800" dirty="0" smtClean="0">
                <a:latin typeface="Comic Sans MS" pitchFamily="66" charset="0"/>
              </a:rPr>
              <a:t>Write your spellings in to your book, including the title:</a:t>
            </a:r>
            <a:br>
              <a:rPr lang="en-GB" sz="2800" dirty="0" smtClean="0">
                <a:latin typeface="Comic Sans MS" pitchFamily="66" charset="0"/>
              </a:rPr>
            </a:br>
            <a:r>
              <a:rPr lang="en-GB" sz="3200" b="1" dirty="0">
                <a:latin typeface="Comic Sans MS" pitchFamily="66" charset="0"/>
              </a:rPr>
              <a:t/>
            </a:r>
            <a:br>
              <a:rPr lang="en-GB" sz="3200" b="1" dirty="0">
                <a:latin typeface="Comic Sans MS" pitchFamily="66" charset="0"/>
              </a:rPr>
            </a:b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u="sng" dirty="0">
                <a:latin typeface="Comic Sans MS" pitchFamily="66" charset="0"/>
              </a:rPr>
              <a:t>Words </a:t>
            </a:r>
            <a:r>
              <a:rPr lang="en-GB" sz="3200" b="1" u="sng" dirty="0" smtClean="0">
                <a:latin typeface="Comic Sans MS" pitchFamily="66" charset="0"/>
              </a:rPr>
              <a:t>that are nouns and </a:t>
            </a:r>
            <a:r>
              <a:rPr lang="en-GB" sz="3200" b="1" u="sng" dirty="0">
                <a:latin typeface="Comic Sans MS" pitchFamily="66" charset="0"/>
              </a:rPr>
              <a:t>verbs</a:t>
            </a:r>
            <a:br>
              <a:rPr lang="en-GB" sz="3200" b="1" u="sng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/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 smtClean="0">
                <a:latin typeface="Comic Sans MS" pitchFamily="66" charset="0"/>
              </a:rPr>
              <a:t>challenge </a:t>
            </a:r>
            <a:r>
              <a:rPr lang="en-GB" sz="1800" dirty="0">
                <a:latin typeface="Comic Sans MS" pitchFamily="66" charset="0"/>
              </a:rPr>
              <a:t/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 smtClean="0">
                <a:latin typeface="Comic Sans MS" pitchFamily="66" charset="0"/>
              </a:rPr>
              <a:t>damage </a:t>
            </a:r>
            <a:r>
              <a:rPr lang="en-GB" sz="1800" dirty="0">
                <a:latin typeface="Comic Sans MS" pitchFamily="66" charset="0"/>
              </a:rPr>
              <a:t/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>broadcast </a:t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>benefit</a:t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> </a:t>
            </a:r>
            <a:r>
              <a:rPr lang="en-GB" sz="1800" dirty="0" smtClean="0">
                <a:latin typeface="Comic Sans MS" pitchFamily="66" charset="0"/>
              </a:rPr>
              <a:t>charge</a:t>
            </a:r>
            <a:r>
              <a:rPr lang="en-GB" sz="1800" dirty="0">
                <a:latin typeface="Comic Sans MS" pitchFamily="66" charset="0"/>
              </a:rPr>
              <a:t/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> function</a:t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> influence</a:t>
            </a:r>
            <a:br>
              <a:rPr lang="en-GB" sz="1800" dirty="0">
                <a:latin typeface="Comic Sans MS" pitchFamily="66" charset="0"/>
              </a:rPr>
            </a:br>
            <a:r>
              <a:rPr lang="en-GB" sz="1800" dirty="0">
                <a:latin typeface="Comic Sans MS" pitchFamily="66" charset="0"/>
              </a:rPr>
              <a:t> interest </a:t>
            </a:r>
            <a:r>
              <a:rPr lang="en-GB" sz="1800" dirty="0" smtClean="0">
                <a:latin typeface="Comic Sans MS" pitchFamily="66" charset="0"/>
              </a:rPr>
              <a:t/>
            </a:r>
            <a:br>
              <a:rPr lang="en-GB" sz="1800" dirty="0" smtClean="0">
                <a:latin typeface="Comic Sans MS" pitchFamily="66" charset="0"/>
              </a:rPr>
            </a:br>
            <a:r>
              <a:rPr lang="en-GB" sz="18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protest </a:t>
            </a:r>
            <a:br>
              <a:rPr lang="en-GB" sz="18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en-GB" sz="1800" dirty="0" smtClean="0">
                <a:latin typeface="Comic Sans MS" pitchFamily="66" charset="0"/>
              </a:rPr>
              <a:t>object </a:t>
            </a:r>
            <a:r>
              <a:rPr lang="en-GB" sz="1800" dirty="0">
                <a:latin typeface="Comic Sans MS" pitchFamily="66" charset="0"/>
                <a:ea typeface="Calibri"/>
                <a:cs typeface="Times New Roman"/>
              </a:rPr>
              <a:t/>
            </a:r>
            <a:br>
              <a:rPr lang="en-GB" sz="1800" dirty="0">
                <a:latin typeface="Comic Sans MS" pitchFamily="66" charset="0"/>
                <a:ea typeface="Calibri"/>
                <a:cs typeface="Times New Roman"/>
              </a:rPr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27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3747</TotalTime>
  <Words>512</Words>
  <Application>Microsoft Office PowerPoint</Application>
  <PresentationFormat>On-screen Show (4:3)</PresentationFormat>
  <Paragraphs>67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All geckos lack eyelids, instead of blinking, they clean their eyelids with their tongue. </vt:lpstr>
      <vt:lpstr>Word of the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Write your spellings in to your book, including the title:   Words that are nouns and verbs  challenge  damage  broadcast  benefit  charge  function  influence  interest  protest  object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Cute fact:  Sea otters hold each other’s paws when they sleep so they don’t drift apart.</dc:title>
  <dc:creator>Emily Gooding</dc:creator>
  <cp:lastModifiedBy>Emily Gooding</cp:lastModifiedBy>
  <cp:revision>46</cp:revision>
  <dcterms:created xsi:type="dcterms:W3CDTF">2021-01-05T19:50:37Z</dcterms:created>
  <dcterms:modified xsi:type="dcterms:W3CDTF">2021-02-26T11:51:01Z</dcterms:modified>
</cp:coreProperties>
</file>