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0" r:id="rId1"/>
  </p:sldMasterIdLst>
  <p:notesMasterIdLst>
    <p:notesMasterId r:id="rId25"/>
  </p:notesMasterIdLst>
  <p:sldIdLst>
    <p:sldId id="256" r:id="rId2"/>
    <p:sldId id="257" r:id="rId3"/>
    <p:sldId id="267" r:id="rId4"/>
    <p:sldId id="258" r:id="rId5"/>
    <p:sldId id="279" r:id="rId6"/>
    <p:sldId id="284" r:id="rId7"/>
    <p:sldId id="259" r:id="rId8"/>
    <p:sldId id="260" r:id="rId9"/>
    <p:sldId id="261" r:id="rId10"/>
    <p:sldId id="264" r:id="rId11"/>
    <p:sldId id="283" r:id="rId12"/>
    <p:sldId id="285" r:id="rId13"/>
    <p:sldId id="286" r:id="rId14"/>
    <p:sldId id="280" r:id="rId15"/>
    <p:sldId id="281" r:id="rId16"/>
    <p:sldId id="282" r:id="rId17"/>
    <p:sldId id="273" r:id="rId18"/>
    <p:sldId id="277" r:id="rId19"/>
    <p:sldId id="272" r:id="rId20"/>
    <p:sldId id="271" r:id="rId21"/>
    <p:sldId id="274" r:id="rId22"/>
    <p:sldId id="275" r:id="rId23"/>
    <p:sldId id="276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3"/>
    <p:restoredTop sz="94595"/>
  </p:normalViewPr>
  <p:slideViewPr>
    <p:cSldViewPr snapToGrid="0" snapToObjects="1">
      <p:cViewPr varScale="1">
        <p:scale>
          <a:sx n="109" d="100"/>
          <a:sy n="109" d="100"/>
        </p:scale>
        <p:origin x="800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2D7AED-9957-4797-84D6-B68AEAEC28CD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AC6A96-ABC0-4227-AC1B-EFAF07CA3E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6513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AC6A96-ABC0-4227-AC1B-EFAF07CA3EB1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0688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7" name="Picture 6" descr="S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4"/>
            <a:stretch/>
          </p:blipFill>
          <p:spPr>
            <a:xfrm rot="5400000">
              <a:off x="3739196" y="525780"/>
              <a:ext cx="1664208" cy="612648"/>
            </a:xfrm>
            <a:prstGeom prst="rect">
              <a:avLst/>
            </a:prstGeom>
          </p:spPr>
        </p:pic>
        <p:pic>
          <p:nvPicPr>
            <p:cNvPr id="14" name="Picture 13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4"/>
            <a:stretch/>
          </p:blipFill>
          <p:spPr>
            <a:xfrm rot="5400000">
              <a:off x="3739196" y="5719572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14C68641-A713-1546-96C0-1D669827670F}" type="datetimeFigureOut">
              <a:rPr lang="en-US" smtClean="0"/>
              <a:t>1/19/21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B7709114-CC28-5E45-A272-AB1A868A0F9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5182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6" y="2354670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68641-A713-1546-96C0-1D669827670F}" type="datetimeFigureOut">
              <a:rPr lang="en-US" smtClean="0"/>
              <a:t>1/19/21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09114-CC28-5E45-A272-AB1A868A0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3056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68641-A713-1546-96C0-1D669827670F}" type="datetimeFigureOut">
              <a:rPr lang="en-US" smtClean="0"/>
              <a:t>1/19/21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09114-CC28-5E45-A272-AB1A868A0F95}" type="slidenum">
              <a:rPr lang="en-GB" smtClean="0"/>
              <a:t>‹#›</a:t>
            </a:fld>
            <a:endParaRPr lang="en-GB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2909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68641-A713-1546-96C0-1D669827670F}" type="datetimeFigureOut">
              <a:rPr lang="en-US" smtClean="0"/>
              <a:t>1/19/21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09114-CC28-5E45-A272-AB1A868A0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3112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68641-A713-1546-96C0-1D669827670F}" type="datetimeFigureOut">
              <a:rPr lang="en-US" smtClean="0"/>
              <a:t>1/19/21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09114-CC28-5E45-A272-AB1A868A0F95}" type="slidenum">
              <a:rPr lang="en-GB" smtClean="0"/>
              <a:t>‹#›</a:t>
            </a:fld>
            <a:endParaRPr lang="en-GB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60172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68641-A713-1546-96C0-1D669827670F}" type="datetimeFigureOut">
              <a:rPr lang="en-US" smtClean="0"/>
              <a:t>1/19/21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09114-CC28-5E45-A272-AB1A868A0F9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7606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68641-A713-1546-96C0-1D669827670F}" type="datetimeFigureOut">
              <a:rPr lang="en-US" smtClean="0"/>
              <a:t>1/19/21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09114-CC28-5E45-A272-AB1A868A0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915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68641-A713-1546-96C0-1D669827670F}" type="datetimeFigureOut">
              <a:rPr lang="en-US" smtClean="0"/>
              <a:t>1/19/21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09114-CC28-5E45-A272-AB1A868A0F95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7645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70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68641-A713-1546-96C0-1D669827670F}" type="datetimeFigureOut">
              <a:rPr lang="en-US" smtClean="0"/>
              <a:t>1/19/21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09114-CC28-5E45-A272-AB1A868A0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216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68641-A713-1546-96C0-1D669827670F}" type="datetimeFigureOut">
              <a:rPr lang="en-US" smtClean="0"/>
              <a:t>1/19/21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09114-CC28-5E45-A272-AB1A868A0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5666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68641-A713-1546-96C0-1D669827670F}" type="datetimeFigureOut">
              <a:rPr lang="en-US" smtClean="0"/>
              <a:t>1/19/21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09114-CC28-5E45-A272-AB1A868A0F9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75813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68641-A713-1546-96C0-1D669827670F}" type="datetimeFigureOut">
              <a:rPr lang="en-US" smtClean="0"/>
              <a:t>1/19/21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09114-CC28-5E45-A272-AB1A868A0F95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09575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68641-A713-1546-96C0-1D669827670F}" type="datetimeFigureOut">
              <a:rPr lang="en-US" smtClean="0"/>
              <a:t>1/19/21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09114-CC28-5E45-A272-AB1A868A0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4773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68641-A713-1546-96C0-1D669827670F}" type="datetimeFigureOut">
              <a:rPr lang="en-US" smtClean="0"/>
              <a:t>1/19/21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09114-CC28-5E45-A272-AB1A868A0F95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27179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68641-A713-1546-96C0-1D669827670F}" type="datetimeFigureOut">
              <a:rPr lang="en-US" smtClean="0"/>
              <a:t>1/19/21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09114-CC28-5E45-A272-AB1A868A0F9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75563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68641-A713-1546-96C0-1D669827670F}" type="datetimeFigureOut">
              <a:rPr lang="en-US" smtClean="0"/>
              <a:t>1/19/21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09114-CC28-5E45-A272-AB1A868A0F9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99627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68641-A713-1546-96C0-1D669827670F}" type="datetimeFigureOut">
              <a:rPr lang="en-US" smtClean="0"/>
              <a:t>1/19/21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09114-CC28-5E45-A272-AB1A868A0F9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9424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6858001"/>
            <a:chOff x="0" y="0"/>
            <a:chExt cx="9144000" cy="6858001"/>
          </a:xfrm>
        </p:grpSpPr>
        <p:pic>
          <p:nvPicPr>
            <p:cNvPr id="8" name="Picture 7" descr="SD-PanelContent-V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5400000">
              <a:off x="4221675" y="39689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5400000">
              <a:off x="4221675" y="6211888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4C68641-A713-1546-96C0-1D669827670F}" type="datetimeFigureOut">
              <a:rPr lang="en-US" smtClean="0"/>
              <a:t>1/19/21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7709114-CC28-5E45-A272-AB1A868A0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717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MtCMtC50gwY" TargetMode="Externa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4400" dirty="0"/>
              <a:t>USA  – New York, New York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9028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Lesson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1869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/>
              <a:t>LO: To investigate and describe a location in North America.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4730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What do you know about New York?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9683" y="2644298"/>
            <a:ext cx="2586737" cy="277811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332" y="2644298"/>
            <a:ext cx="4482837" cy="2689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1284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Map of New York state showing just new York city</a:t>
            </a:r>
          </a:p>
        </p:txBody>
      </p:sp>
      <p:pic>
        <p:nvPicPr>
          <p:cNvPr id="1026" name="Picture 2" descr="http://www.mapsofworld.com/usa/states/new-york/new-york-maps/new-york-sta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98266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What is the difference between New York State and New York City?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242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Video – Expedia Guide to New York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https://www.youtube.com/watch?v=MtCMtC50gwY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979610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New York Facts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Most populous city in the USA: over 8 million people live there!</a:t>
            </a:r>
          </a:p>
          <a:p>
            <a:r>
              <a:rPr lang="en-GB" dirty="0"/>
              <a:t>First founded by Dutch settlers in the 1600s.</a:t>
            </a:r>
          </a:p>
          <a:p>
            <a:r>
              <a:rPr lang="en-GB" dirty="0"/>
              <a:t>Name given due to King Charles II of England gifting the land to his brother, the Duke of York. </a:t>
            </a:r>
          </a:p>
          <a:p>
            <a:r>
              <a:rPr lang="en-GB" dirty="0"/>
              <a:t>Is actually 5 cities that were merged together in 1898.</a:t>
            </a:r>
          </a:p>
          <a:p>
            <a:r>
              <a:rPr lang="en-GB" dirty="0"/>
              <a:t>What most of us think of as ‘New York’ is really just Lower Manhattan.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34548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New York – A City of 5 Boroughs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>
                <a:solidFill>
                  <a:srgbClr val="00B050"/>
                </a:solidFill>
              </a:rPr>
              <a:t>Manhattan</a:t>
            </a:r>
          </a:p>
          <a:p>
            <a:r>
              <a:rPr lang="en-GB" dirty="0">
                <a:solidFill>
                  <a:srgbClr val="FF0000"/>
                </a:solidFill>
              </a:rPr>
              <a:t>The Bronx</a:t>
            </a:r>
          </a:p>
          <a:p>
            <a:r>
              <a:rPr lang="en-GB" dirty="0">
                <a:solidFill>
                  <a:srgbClr val="FFFF00"/>
                </a:solidFill>
              </a:rPr>
              <a:t>Brooklyn</a:t>
            </a:r>
          </a:p>
          <a:p>
            <a:r>
              <a:rPr lang="en-GB" dirty="0">
                <a:solidFill>
                  <a:srgbClr val="FF6600"/>
                </a:solidFill>
              </a:rPr>
              <a:t>Queens</a:t>
            </a:r>
          </a:p>
          <a:p>
            <a:r>
              <a:rPr lang="en-GB" dirty="0">
                <a:solidFill>
                  <a:srgbClr val="660066"/>
                </a:solidFill>
              </a:rPr>
              <a:t>Staten Island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These break down into hundreds of distinct neighbourhoods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2561152"/>
            <a:ext cx="3336925" cy="3299384"/>
          </a:xfrm>
        </p:spPr>
      </p:pic>
    </p:spTree>
    <p:extLst>
      <p:ext uri="{BB962C8B-B14F-4D97-AF65-F5344CB8AC3E}">
        <p14:creationId xmlns:p14="http://schemas.microsoft.com/office/powerpoint/2010/main" val="38981765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Using Google Street View, go and visit a famous New York City landmark.</a:t>
            </a:r>
          </a:p>
          <a:p>
            <a:r>
              <a:rPr lang="en-GB" dirty="0"/>
              <a:t>Think about:</a:t>
            </a:r>
          </a:p>
          <a:p>
            <a:pPr lvl="1"/>
            <a:r>
              <a:rPr lang="en-GB" b="1" dirty="0"/>
              <a:t>A description of the area – open spaces or lots of tower blocks? Lots of people or very few?</a:t>
            </a:r>
          </a:p>
          <a:p>
            <a:pPr lvl="1"/>
            <a:r>
              <a:rPr lang="en-GB" b="1" dirty="0"/>
              <a:t>If you would or would not like to visit this place in real life and why.</a:t>
            </a:r>
          </a:p>
        </p:txBody>
      </p:sp>
    </p:spTree>
    <p:extLst>
      <p:ext uri="{BB962C8B-B14F-4D97-AF65-F5344CB8AC3E}">
        <p14:creationId xmlns:p14="http://schemas.microsoft.com/office/powerpoint/2010/main" val="36357944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New York Landmarks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2708338" y="2489312"/>
            <a:ext cx="3727323" cy="3447288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en-GB" dirty="0"/>
              <a:t>Empire State Building</a:t>
            </a:r>
          </a:p>
          <a:p>
            <a:r>
              <a:rPr lang="en-GB" dirty="0"/>
              <a:t>Grand Central Terminal (</a:t>
            </a:r>
            <a:r>
              <a:rPr lang="en-GB" i="1" dirty="0"/>
              <a:t>look at the ceiling…)</a:t>
            </a:r>
          </a:p>
          <a:p>
            <a:r>
              <a:rPr lang="en-GB" dirty="0"/>
              <a:t>Statue of Liberty</a:t>
            </a:r>
          </a:p>
          <a:p>
            <a:r>
              <a:rPr lang="en-GB" dirty="0"/>
              <a:t>Metropolitan Museum of Art</a:t>
            </a:r>
          </a:p>
          <a:p>
            <a:r>
              <a:rPr lang="en-GB" dirty="0"/>
              <a:t>Brooklyn Bridge</a:t>
            </a:r>
          </a:p>
          <a:p>
            <a:r>
              <a:rPr lang="en-GB" i="1" dirty="0"/>
              <a:t>The High Line </a:t>
            </a:r>
            <a:r>
              <a:rPr lang="en-GB" dirty="0"/>
              <a:t>Park</a:t>
            </a:r>
          </a:p>
          <a:p>
            <a:r>
              <a:rPr lang="en-GB" dirty="0"/>
              <a:t>Intrepid Sea, Air and Land Museum</a:t>
            </a:r>
          </a:p>
        </p:txBody>
      </p:sp>
      <p:sp>
        <p:nvSpPr>
          <p:cNvPr id="7" name="5-Point Star 6"/>
          <p:cNvSpPr/>
          <p:nvPr/>
        </p:nvSpPr>
        <p:spPr>
          <a:xfrm>
            <a:off x="1095397" y="1327669"/>
            <a:ext cx="485775" cy="479202"/>
          </a:xfrm>
          <a:prstGeom prst="star5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5-Point Star 7"/>
          <p:cNvSpPr/>
          <p:nvPr/>
        </p:nvSpPr>
        <p:spPr>
          <a:xfrm>
            <a:off x="2004627" y="4951301"/>
            <a:ext cx="485775" cy="479202"/>
          </a:xfrm>
          <a:prstGeom prst="star5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5-Point Star 8"/>
          <p:cNvSpPr/>
          <p:nvPr/>
        </p:nvSpPr>
        <p:spPr>
          <a:xfrm>
            <a:off x="1171300" y="3429000"/>
            <a:ext cx="485775" cy="479202"/>
          </a:xfrm>
          <a:prstGeom prst="star5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5-Point Star 9"/>
          <p:cNvSpPr/>
          <p:nvPr/>
        </p:nvSpPr>
        <p:spPr>
          <a:xfrm>
            <a:off x="7732712" y="4730448"/>
            <a:ext cx="485775" cy="479202"/>
          </a:xfrm>
          <a:prstGeom prst="star5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5-Point Star 10"/>
          <p:cNvSpPr/>
          <p:nvPr/>
        </p:nvSpPr>
        <p:spPr>
          <a:xfrm>
            <a:off x="7152715" y="2866449"/>
            <a:ext cx="485775" cy="479202"/>
          </a:xfrm>
          <a:prstGeom prst="star5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5-Point Star 11"/>
          <p:cNvSpPr/>
          <p:nvPr/>
        </p:nvSpPr>
        <p:spPr>
          <a:xfrm>
            <a:off x="6653597" y="4159595"/>
            <a:ext cx="485775" cy="479202"/>
          </a:xfrm>
          <a:prstGeom prst="star5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6019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you know about Manhattan?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How is it different from the rest of New York?</a:t>
            </a:r>
          </a:p>
        </p:txBody>
      </p:sp>
    </p:spTree>
    <p:extLst>
      <p:ext uri="{BB962C8B-B14F-4D97-AF65-F5344CB8AC3E}">
        <p14:creationId xmlns:p14="http://schemas.microsoft.com/office/powerpoint/2010/main" val="13922110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New York – A City of 5 Cities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>
                <a:solidFill>
                  <a:srgbClr val="00B050"/>
                </a:solidFill>
              </a:rPr>
              <a:t>Manhattan</a:t>
            </a:r>
          </a:p>
          <a:p>
            <a:r>
              <a:rPr lang="en-GB" dirty="0">
                <a:solidFill>
                  <a:srgbClr val="FF0000"/>
                </a:solidFill>
              </a:rPr>
              <a:t>The Bronx</a:t>
            </a:r>
          </a:p>
          <a:p>
            <a:r>
              <a:rPr lang="en-GB" dirty="0">
                <a:solidFill>
                  <a:srgbClr val="FFFF00"/>
                </a:solidFill>
              </a:rPr>
              <a:t>Brooklyn</a:t>
            </a:r>
          </a:p>
          <a:p>
            <a:r>
              <a:rPr lang="en-GB" dirty="0">
                <a:solidFill>
                  <a:srgbClr val="FF6600"/>
                </a:solidFill>
              </a:rPr>
              <a:t>Queens</a:t>
            </a:r>
          </a:p>
          <a:p>
            <a:r>
              <a:rPr lang="en-GB" dirty="0">
                <a:solidFill>
                  <a:srgbClr val="660066"/>
                </a:solidFill>
              </a:rPr>
              <a:t>Staten Island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These break down into hundreds of distinct neighbourhoods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2561152"/>
            <a:ext cx="3336925" cy="3299384"/>
          </a:xfrm>
        </p:spPr>
      </p:pic>
    </p:spTree>
    <p:extLst>
      <p:ext uri="{BB962C8B-B14F-4D97-AF65-F5344CB8AC3E}">
        <p14:creationId xmlns:p14="http://schemas.microsoft.com/office/powerpoint/2010/main" val="40029475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Manhattan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Often described as a the cultural and financial capital of the world.</a:t>
            </a:r>
          </a:p>
          <a:p>
            <a:r>
              <a:rPr lang="en-GB" dirty="0"/>
              <a:t>Home of the United Nations.</a:t>
            </a:r>
          </a:p>
          <a:p>
            <a:r>
              <a:rPr lang="en-GB" dirty="0"/>
              <a:t>Commissioners' Plan of 1811: planned out the then little populated Manhattan into a ‘gridiron’ system of rectangles that cover an area of about 1 square mile. Many blocks are slightly different sizes however.</a:t>
            </a:r>
          </a:p>
          <a:p>
            <a:r>
              <a:rPr lang="en-GB" dirty="0"/>
              <a:t>Created through interlocking ‘Streets’ and ‘Avenues’.</a:t>
            </a:r>
          </a:p>
        </p:txBody>
      </p:sp>
    </p:spTree>
    <p:extLst>
      <p:ext uri="{BB962C8B-B14F-4D97-AF65-F5344CB8AC3E}">
        <p14:creationId xmlns:p14="http://schemas.microsoft.com/office/powerpoint/2010/main" val="25451693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Manhattan: Streets and Avenues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Avenues take people North/South. 1</a:t>
            </a:r>
            <a:r>
              <a:rPr lang="en-GB" baseline="30000" dirty="0"/>
              <a:t>st</a:t>
            </a:r>
            <a:r>
              <a:rPr lang="en-GB" dirty="0"/>
              <a:t> Avenue is on the eastern side of Manhattan.</a:t>
            </a:r>
          </a:p>
          <a:p>
            <a:r>
              <a:rPr lang="en-GB" dirty="0"/>
              <a:t>Streets run East/West, with numbers starting at the southern tip of the peninsular.</a:t>
            </a:r>
          </a:p>
        </p:txBody>
      </p:sp>
      <p:pic>
        <p:nvPicPr>
          <p:cNvPr id="6" name="Content Placeholder 4"/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6590" y="2571750"/>
            <a:ext cx="3849643" cy="3457576"/>
          </a:xfrm>
        </p:spPr>
      </p:pic>
    </p:spTree>
    <p:extLst>
      <p:ext uri="{BB962C8B-B14F-4D97-AF65-F5344CB8AC3E}">
        <p14:creationId xmlns:p14="http://schemas.microsoft.com/office/powerpoint/2010/main" val="705278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Manhattan: Streets and Avenues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Some streets and avenues have been named, removing their number.</a:t>
            </a:r>
          </a:p>
          <a:p>
            <a:r>
              <a:rPr lang="en-GB" dirty="0"/>
              <a:t>1</a:t>
            </a:r>
            <a:r>
              <a:rPr lang="en-GB" baseline="30000" dirty="0"/>
              <a:t>st</a:t>
            </a:r>
            <a:r>
              <a:rPr lang="en-GB" dirty="0"/>
              <a:t> </a:t>
            </a:r>
            <a:r>
              <a:rPr lang="en-GB" dirty="0" err="1"/>
              <a:t>Avn</a:t>
            </a:r>
            <a:r>
              <a:rPr lang="en-GB" dirty="0"/>
              <a:t>, 2</a:t>
            </a:r>
            <a:r>
              <a:rPr lang="en-GB" baseline="30000" dirty="0"/>
              <a:t>nd</a:t>
            </a:r>
            <a:r>
              <a:rPr lang="en-GB" dirty="0"/>
              <a:t> </a:t>
            </a:r>
            <a:r>
              <a:rPr lang="en-GB" dirty="0" err="1"/>
              <a:t>Avn</a:t>
            </a:r>
            <a:r>
              <a:rPr lang="en-GB" dirty="0"/>
              <a:t>, 3</a:t>
            </a:r>
            <a:r>
              <a:rPr lang="en-GB" baseline="30000" dirty="0"/>
              <a:t>rd</a:t>
            </a:r>
            <a:r>
              <a:rPr lang="en-GB" dirty="0"/>
              <a:t> </a:t>
            </a:r>
            <a:r>
              <a:rPr lang="en-GB" dirty="0" err="1"/>
              <a:t>Avn</a:t>
            </a:r>
            <a:r>
              <a:rPr lang="en-GB" dirty="0"/>
              <a:t>, Park </a:t>
            </a:r>
            <a:r>
              <a:rPr lang="en-GB" dirty="0" err="1"/>
              <a:t>Avn</a:t>
            </a:r>
            <a:r>
              <a:rPr lang="en-GB" dirty="0"/>
              <a:t>, Madison </a:t>
            </a:r>
            <a:r>
              <a:rPr lang="en-GB" dirty="0" err="1"/>
              <a:t>Avn</a:t>
            </a:r>
            <a:r>
              <a:rPr lang="en-GB" dirty="0"/>
              <a:t>, 5</a:t>
            </a:r>
            <a:r>
              <a:rPr lang="en-GB" baseline="30000" dirty="0"/>
              <a:t>th</a:t>
            </a:r>
            <a:r>
              <a:rPr lang="en-GB" dirty="0"/>
              <a:t> </a:t>
            </a:r>
            <a:r>
              <a:rPr lang="en-GB" dirty="0" err="1"/>
              <a:t>Avn</a:t>
            </a:r>
            <a:r>
              <a:rPr lang="en-GB" dirty="0"/>
              <a:t>…</a:t>
            </a:r>
          </a:p>
        </p:txBody>
      </p:sp>
      <p:pic>
        <p:nvPicPr>
          <p:cNvPr id="8" name="Content Placeholder 4"/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6640" y="2487168"/>
            <a:ext cx="3838210" cy="3447288"/>
          </a:xfrm>
        </p:spPr>
      </p:pic>
      <p:sp>
        <p:nvSpPr>
          <p:cNvPr id="3" name="Oval 2"/>
          <p:cNvSpPr/>
          <p:nvPr/>
        </p:nvSpPr>
        <p:spPr>
          <a:xfrm>
            <a:off x="2528888" y="2671763"/>
            <a:ext cx="1760087" cy="2194583"/>
          </a:xfrm>
          <a:prstGeom prst="ellipse">
            <a:avLst/>
          </a:prstGeom>
          <a:noFill/>
          <a:ln w="57150" cmpd="sng">
            <a:solidFill>
              <a:schemeClr val="accent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0532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The three main parts – Upper, Mid and Lower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Upper Manhattan – all of the streets numbered above 96</a:t>
            </a:r>
            <a:r>
              <a:rPr lang="en-GB" baseline="30000" dirty="0"/>
              <a:t>th</a:t>
            </a:r>
            <a:r>
              <a:rPr lang="en-GB" dirty="0"/>
              <a:t> Street. Upper Manhattan continues a long way into mainland New York State (up to 231st </a:t>
            </a:r>
            <a:r>
              <a:rPr lang="en-GB" dirty="0" err="1"/>
              <a:t>Stree</a:t>
            </a:r>
            <a:r>
              <a:rPr lang="en-GB" dirty="0"/>
              <a:t>)</a:t>
            </a:r>
          </a:p>
          <a:p>
            <a:r>
              <a:rPr lang="en-GB" dirty="0"/>
              <a:t>Midtown – 34</a:t>
            </a:r>
            <a:r>
              <a:rPr lang="en-GB" baseline="30000" dirty="0"/>
              <a:t>th</a:t>
            </a:r>
            <a:r>
              <a:rPr lang="en-GB" dirty="0"/>
              <a:t> to 96</a:t>
            </a:r>
            <a:r>
              <a:rPr lang="en-GB" baseline="30000" dirty="0"/>
              <a:t>th</a:t>
            </a:r>
            <a:r>
              <a:rPr lang="en-GB" dirty="0"/>
              <a:t> Street</a:t>
            </a:r>
          </a:p>
          <a:p>
            <a:r>
              <a:rPr lang="en-GB" dirty="0"/>
              <a:t>Lower Manhattan – Below 34</a:t>
            </a:r>
            <a:r>
              <a:rPr lang="en-GB" baseline="30000" dirty="0"/>
              <a:t>th</a:t>
            </a:r>
            <a:r>
              <a:rPr lang="en-GB" dirty="0"/>
              <a:t> Street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Uptown – 59</a:t>
            </a:r>
            <a:r>
              <a:rPr lang="en-GB" baseline="30000" dirty="0"/>
              <a:t>th</a:t>
            </a:r>
            <a:r>
              <a:rPr lang="en-GB" dirty="0"/>
              <a:t> to 96</a:t>
            </a:r>
            <a:r>
              <a:rPr lang="en-GB" baseline="30000" dirty="0"/>
              <a:t>th</a:t>
            </a:r>
            <a:r>
              <a:rPr lang="en-GB" dirty="0"/>
              <a:t> Street</a:t>
            </a:r>
          </a:p>
          <a:p>
            <a:r>
              <a:rPr lang="en-GB" dirty="0"/>
              <a:t>Downtown – Below 14</a:t>
            </a:r>
            <a:r>
              <a:rPr lang="en-GB" baseline="30000" dirty="0"/>
              <a:t>th</a:t>
            </a:r>
            <a:r>
              <a:rPr lang="en-GB" dirty="0"/>
              <a:t> Street</a:t>
            </a:r>
          </a:p>
        </p:txBody>
      </p:sp>
    </p:spTree>
    <p:extLst>
      <p:ext uri="{BB962C8B-B14F-4D97-AF65-F5344CB8AC3E}">
        <p14:creationId xmlns:p14="http://schemas.microsoft.com/office/powerpoint/2010/main" val="9919826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East and West side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tabLst>
                <a:tab pos="987425" algn="l"/>
              </a:tabLst>
            </a:pPr>
            <a:r>
              <a:rPr lang="en-GB" sz="3200" dirty="0"/>
              <a:t>5</a:t>
            </a:r>
            <a:r>
              <a:rPr lang="en-GB" sz="3200" baseline="30000" dirty="0"/>
              <a:t>th</a:t>
            </a:r>
            <a:r>
              <a:rPr lang="en-GB" sz="3200" dirty="0"/>
              <a:t> Avenue is the marker from which East and West is judged.  </a:t>
            </a:r>
          </a:p>
        </p:txBody>
      </p:sp>
    </p:spTree>
    <p:extLst>
      <p:ext uri="{BB962C8B-B14F-4D97-AF65-F5344CB8AC3E}">
        <p14:creationId xmlns:p14="http://schemas.microsoft.com/office/powerpoint/2010/main" val="28237524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Manhattan is one of the most densely populated places on earth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2294466"/>
          </a:xfrm>
        </p:spPr>
        <p:txBody>
          <a:bodyPr>
            <a:normAutofit fontScale="92500" lnSpcReduction="20000"/>
          </a:bodyPr>
          <a:lstStyle/>
          <a:p>
            <a:r>
              <a:rPr lang="en-GB" sz="3600" dirty="0"/>
              <a:t>With its history of immigration, many different neighbourhoods have grown up around ethnic and economic lines.</a:t>
            </a:r>
          </a:p>
        </p:txBody>
      </p:sp>
    </p:spTree>
    <p:extLst>
      <p:ext uri="{BB962C8B-B14F-4D97-AF65-F5344CB8AC3E}">
        <p14:creationId xmlns:p14="http://schemas.microsoft.com/office/powerpoint/2010/main" val="13476382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NYCtourist.com -Neighborhood Map of Manhattan New Yor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-14962"/>
            <a:ext cx="4414838" cy="687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 rot="21259120">
            <a:off x="5442690" y="17410"/>
            <a:ext cx="1373631" cy="6000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7852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Upper Manhattan 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Mainly residential with few tourist attractions.</a:t>
            </a:r>
          </a:p>
          <a:p>
            <a:r>
              <a:rPr lang="en-GB" dirty="0"/>
              <a:t>Many poorer neighbourhoods with ‘Project’ or social housing.</a:t>
            </a:r>
          </a:p>
          <a:p>
            <a:r>
              <a:rPr lang="en-GB" dirty="0"/>
              <a:t>Used to have a majority African-American population.</a:t>
            </a:r>
          </a:p>
        </p:txBody>
      </p:sp>
      <p:pic>
        <p:nvPicPr>
          <p:cNvPr id="10" name="Picture 2" descr="NYCtourist.com -Neighborhood Map of Manhattan New Yor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7" r="15082" b="56676"/>
          <a:stretch/>
        </p:blipFill>
        <p:spPr bwMode="auto">
          <a:xfrm>
            <a:off x="657225" y="2487168"/>
            <a:ext cx="3859911" cy="3453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18086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Midtown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Contains most of the skyscrapers and icon buildings such as Empire State.</a:t>
            </a:r>
          </a:p>
          <a:p>
            <a:r>
              <a:rPr lang="en-GB" dirty="0"/>
              <a:t>Home of Broadway. </a:t>
            </a:r>
          </a:p>
          <a:p>
            <a:r>
              <a:rPr lang="en-GB" dirty="0"/>
              <a:t>One of the largest commercial, entertainment and media areas in the world.</a:t>
            </a:r>
          </a:p>
        </p:txBody>
      </p:sp>
      <p:pic>
        <p:nvPicPr>
          <p:cNvPr id="1026" name="Picture 2" descr="NYCtourist.com -Neighborhood Map of Manhattan New Yor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41" t="40131" r="22951" b="31398"/>
          <a:stretch/>
        </p:blipFill>
        <p:spPr bwMode="auto">
          <a:xfrm>
            <a:off x="669503" y="2820924"/>
            <a:ext cx="3844923" cy="2779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56766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Lower Manhattan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Home to many immigrant communities.</a:t>
            </a:r>
          </a:p>
          <a:p>
            <a:r>
              <a:rPr lang="en-GB" dirty="0"/>
              <a:t>Home to the Financial District – the most important finance centre in the world.</a:t>
            </a:r>
          </a:p>
          <a:p>
            <a:r>
              <a:rPr lang="en-GB" dirty="0"/>
              <a:t>Home to many different banks and sky scrapers.</a:t>
            </a:r>
          </a:p>
        </p:txBody>
      </p:sp>
      <p:pic>
        <p:nvPicPr>
          <p:cNvPr id="1026" name="Picture 2" descr="NYCtourist.com -Neighborhood Map of Manhattan New Yor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96" t="67804" r="12554"/>
          <a:stretch/>
        </p:blipFill>
        <p:spPr bwMode="auto">
          <a:xfrm>
            <a:off x="705686" y="2610612"/>
            <a:ext cx="3808740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615975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3367</TotalTime>
  <Words>647</Words>
  <Application>Microsoft Macintosh PowerPoint</Application>
  <PresentationFormat>On-screen Show (4:3)</PresentationFormat>
  <Paragraphs>80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Century Gothic</vt:lpstr>
      <vt:lpstr>Organic</vt:lpstr>
      <vt:lpstr>USA  – New York, New York</vt:lpstr>
      <vt:lpstr>Lesson 1</vt:lpstr>
      <vt:lpstr>LO: To investigate and describe a location in North America.</vt:lpstr>
      <vt:lpstr>What do you know about New York?</vt:lpstr>
      <vt:lpstr>Map of New York state showing just new York city</vt:lpstr>
      <vt:lpstr>What is the difference between New York State and New York City?</vt:lpstr>
      <vt:lpstr>Video – Expedia Guide to New York</vt:lpstr>
      <vt:lpstr>New York Facts</vt:lpstr>
      <vt:lpstr>New York – A City of 5 Boroughs</vt:lpstr>
      <vt:lpstr>Task</vt:lpstr>
      <vt:lpstr>New York Landmarks</vt:lpstr>
      <vt:lpstr>What do you know about Manhattan?</vt:lpstr>
      <vt:lpstr>New York – A City of 5 Cities</vt:lpstr>
      <vt:lpstr>Manhattan</vt:lpstr>
      <vt:lpstr>Manhattan: Streets and Avenues</vt:lpstr>
      <vt:lpstr>Manhattan: Streets and Avenues</vt:lpstr>
      <vt:lpstr>The three main parts – Upper, Mid and Lower</vt:lpstr>
      <vt:lpstr>East and West side</vt:lpstr>
      <vt:lpstr>Manhattan is one of the most densely populated places on earth</vt:lpstr>
      <vt:lpstr>PowerPoint Presentation</vt:lpstr>
      <vt:lpstr>Upper Manhattan </vt:lpstr>
      <vt:lpstr>Midtown</vt:lpstr>
      <vt:lpstr>Lower Manhattan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USA Week 1 – New York, New York</dc:title>
  <dc:creator>Matthew Lane</dc:creator>
  <cp:lastModifiedBy>Clare Evans</cp:lastModifiedBy>
  <cp:revision>32</cp:revision>
  <dcterms:created xsi:type="dcterms:W3CDTF">2016-11-27T16:17:07Z</dcterms:created>
  <dcterms:modified xsi:type="dcterms:W3CDTF">2021-01-19T14:14:36Z</dcterms:modified>
</cp:coreProperties>
</file>