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6"/>
  </p:notesMasterIdLst>
  <p:sldIdLst>
    <p:sldId id="320" r:id="rId2"/>
    <p:sldId id="319" r:id="rId3"/>
    <p:sldId id="352" r:id="rId4"/>
    <p:sldId id="39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D9"/>
    <a:srgbClr val="06AA2D"/>
    <a:srgbClr val="0D029A"/>
    <a:srgbClr val="9560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29" autoAdjust="0"/>
    <p:restoredTop sz="95407" autoAdjust="0"/>
  </p:normalViewPr>
  <p:slideViewPr>
    <p:cSldViewPr>
      <p:cViewPr varScale="1">
        <p:scale>
          <a:sx n="86" d="100"/>
          <a:sy n="86" d="100"/>
        </p:scale>
        <p:origin x="51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A7604-CCF2-4EB4-A951-EBA7204E5E9D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7C03F-F69A-4A26-A234-CDDB0A2EB0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3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Gorillas make contentment sounds when they are happy. This is often called "singing."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burp or belch is one of these sounds.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7C03F-F69A-4A26-A234-CDDB0A2EB0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7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243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503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082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8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1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7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8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24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3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83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54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783C2-D039-497F-A40D-E2553013DF79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40F11-ABF6-482B-9A34-7CA18008D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746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 Extreme Places to Read A Book - For Reading Addic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8720" y="-34320"/>
            <a:ext cx="12891882" cy="71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915816" y="5454352"/>
            <a:ext cx="8229600" cy="1143000"/>
          </a:xfrm>
        </p:spPr>
        <p:txBody>
          <a:bodyPr>
            <a:noAutofit/>
          </a:bodyPr>
          <a:lstStyle/>
          <a:p>
            <a:r>
              <a:rPr lang="en-GB" sz="8800" b="1" dirty="0">
                <a:solidFill>
                  <a:schemeClr val="bg1"/>
                </a:solidFill>
              </a:rPr>
              <a:t>Reading</a:t>
            </a:r>
          </a:p>
        </p:txBody>
      </p:sp>
      <p:sp>
        <p:nvSpPr>
          <p:cNvPr id="2" name="AutoShape 2" descr="https://forreadingaddicts.co.uk/wp-content/uploads/2017/03/stephen-megison-twit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674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orilla Vocalizations - Dian Fossey 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9" y="-243408"/>
            <a:ext cx="11335723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33264" y="12576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 Gorilla’s burp when they are happy.</a:t>
            </a:r>
          </a:p>
        </p:txBody>
      </p:sp>
    </p:spTree>
    <p:extLst>
      <p:ext uri="{BB962C8B-B14F-4D97-AF65-F5344CB8AC3E}">
        <p14:creationId xmlns:p14="http://schemas.microsoft.com/office/powerpoint/2010/main" val="4248812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DECAD05-9BA4-8947-89FA-E8DF85F72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71802"/>
              </p:ext>
            </p:extLst>
          </p:nvPr>
        </p:nvGraphicFramePr>
        <p:xfrm>
          <a:off x="5278751" y="1772816"/>
          <a:ext cx="1813529" cy="3184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237">
                  <a:extLst>
                    <a:ext uri="{9D8B030D-6E8A-4147-A177-3AD203B41FA5}">
                      <a16:colId xmlns:a16="http://schemas.microsoft.com/office/drawing/2014/main" val="981343791"/>
                    </a:ext>
                  </a:extLst>
                </a:gridCol>
                <a:gridCol w="1508292">
                  <a:extLst>
                    <a:ext uri="{9D8B030D-6E8A-4147-A177-3AD203B41FA5}">
                      <a16:colId xmlns:a16="http://schemas.microsoft.com/office/drawing/2014/main" val="1457037782"/>
                    </a:ext>
                  </a:extLst>
                </a:gridCol>
              </a:tblGrid>
              <a:tr h="2285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b="1" i="0" dirty="0">
                          <a:ln w="3175"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7030A0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Today’s Tough Ten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4833386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1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58 </a:t>
                      </a:r>
                      <a:r>
                        <a:rPr lang="en-GB" sz="1050" b="0" i="0" dirty="0">
                          <a:latin typeface="Cambria Math"/>
                          <a:ea typeface="Cambria Math"/>
                          <a:cs typeface="Gill Sans"/>
                        </a:rPr>
                        <a:t>÷  1 =</a:t>
                      </a:r>
                      <a:endParaRPr lang="en-GB" sz="105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463757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2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70 x 9 =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0879104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3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= 48 </a:t>
                      </a:r>
                      <a:r>
                        <a:rPr lang="en-GB" sz="1050" b="0" i="0" dirty="0">
                          <a:latin typeface="Cambria Math"/>
                          <a:ea typeface="Cambria Math"/>
                          <a:cs typeface="Gill Sans"/>
                        </a:rPr>
                        <a:t>÷ 12 </a:t>
                      </a:r>
                      <a:endParaRPr lang="en-GB" sz="105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3679227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4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= 9 x 1 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881219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5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63 =</a:t>
                      </a:r>
                      <a:r>
                        <a:rPr lang="en-GB" sz="1050" b="0" i="0" baseline="0" dirty="0">
                          <a:latin typeface="Gill Sans" panose="020B0502020104020203" pitchFamily="34" charset="-79"/>
                          <a:cs typeface="Gill Sans"/>
                        </a:rPr>
                        <a:t> 7 x</a:t>
                      </a:r>
                      <a:endParaRPr lang="en-GB" sz="105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769031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6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300 x 7 =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6673013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7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37 = 89 -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056735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8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5683 + 2594 =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220101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9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5 </a:t>
                      </a:r>
                      <a:r>
                        <a:rPr lang="en-GB" sz="1050" b="0" i="0" dirty="0">
                          <a:latin typeface="Cambria Math"/>
                          <a:ea typeface="Cambria Math"/>
                          <a:cs typeface="Gill Sans"/>
                        </a:rPr>
                        <a:t>÷ 10 =</a:t>
                      </a:r>
                      <a:endParaRPr lang="en-GB" sz="105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587732"/>
                  </a:ext>
                </a:extLst>
              </a:tr>
              <a:tr h="274232">
                <a:tc>
                  <a:txBody>
                    <a:bodyPr/>
                    <a:lstStyle/>
                    <a:p>
                      <a:pPr algn="ctr"/>
                      <a:r>
                        <a:rPr lang="en-GB" sz="105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10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i="0" dirty="0">
                          <a:latin typeface="Gill Sans" panose="020B0502020104020203" pitchFamily="34" charset="-79"/>
                          <a:cs typeface="Gill Sans"/>
                        </a:rPr>
                        <a:t>8140 – 3462 =</a:t>
                      </a:r>
                    </a:p>
                  </a:txBody>
                  <a:tcPr marL="84406" marR="84406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93133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83144115"/>
                  </p:ext>
                </p:extLst>
              </p:nvPr>
            </p:nvGraphicFramePr>
            <p:xfrm>
              <a:off x="2254415" y="1811829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2285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FF000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120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86 – 37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40 x 6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24 x 3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700" b="0" i="1" smtClean="0">
                                        <a:latin typeface="Cambria Math" panose="02040503050406030204" pitchFamily="18" charset="0"/>
                                        <a:cs typeface="Gill San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GB" sz="700" b="0" i="1" smtClean="0">
                                        <a:latin typeface="Cambria Math"/>
                                        <a:cs typeface="Gill San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𝑜𝑓</m:t>
                                </m:r>
                                <m:r>
                                  <a:rPr lang="en-GB" sz="700" b="0" i="1" smtClean="0">
                                    <a:latin typeface="Cambria Math"/>
                                    <a:cs typeface="Gill Sans"/>
                                  </a:rPr>
                                  <m:t> 28=</m:t>
                                </m:r>
                              </m:oMath>
                            </m:oMathPara>
                          </a14:m>
                          <a:endParaRPr lang="en-GB" sz="7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  <m:r>
                                <a:rPr lang="en-GB" sz="700" b="0" i="1" smtClean="0">
                                  <a:latin typeface="Cambria Math"/>
                                  <a:cs typeface="Gill Sans"/>
                                </a:rPr>
                                <m:t>+ </m:t>
                              </m:r>
                              <m:f>
                                <m:fPr>
                                  <m:ctrlPr>
                                    <a:rPr lang="en-GB" sz="7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7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700" b="0" i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37 x 4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97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38 +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36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83144115"/>
                  </p:ext>
                </p:extLst>
              </p:nvPr>
            </p:nvGraphicFramePr>
            <p:xfrm>
              <a:off x="2254415" y="1811829"/>
              <a:ext cx="1813529" cy="320134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05237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1508292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FF000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Today’s Tough Ten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6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120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86 – 37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40 x 6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= 24 x 3 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29121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8" t="-575000" r="-405" b="-4354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8" t="-720000" r="-405" b="-3644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37 x 4 =</a:t>
                          </a: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27423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97</a:t>
                          </a:r>
                          <a:r>
                            <a:rPr lang="en-GB" sz="105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38 + 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05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marL="84406" marR="84406"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050" b="0" i="0" dirty="0">
                              <a:latin typeface="Gill Sans" panose="020B0502020104020203" pitchFamily="34" charset="-79"/>
                              <a:cs typeface="Gill Sans"/>
                            </a:rPr>
                            <a:t>36 </a:t>
                          </a:r>
                          <a:r>
                            <a:rPr lang="en-GB" sz="105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</a:t>
                          </a:r>
                          <a:endParaRPr lang="en-GB" sz="105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 marL="84406" marR="84406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86607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>
                <a:extLst>
                  <a:ext uri="{FF2B5EF4-FFF2-40B4-BE49-F238E27FC236}">
                    <a16:creationId xmlns:a16="http://schemas.microsoft.com/office/drawing/2014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92531347"/>
                  </p:ext>
                </p:extLst>
              </p:nvPr>
            </p:nvGraphicFramePr>
            <p:xfrm>
              <a:off x="1187624" y="1324752"/>
              <a:ext cx="2736304" cy="437446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0550">
                      <a:extLst>
                        <a:ext uri="{9D8B030D-6E8A-4147-A177-3AD203B41FA5}">
                          <a16:colId xmlns:a16="http://schemas.microsoft.com/office/drawing/2014/main" val="981343791"/>
                        </a:ext>
                      </a:extLst>
                    </a:gridCol>
                    <a:gridCol w="2275754">
                      <a:extLst>
                        <a:ext uri="{9D8B030D-6E8A-4147-A177-3AD203B41FA5}">
                          <a16:colId xmlns:a16="http://schemas.microsoft.com/office/drawing/2014/main" val="1457037782"/>
                        </a:ext>
                      </a:extLst>
                    </a:gridCol>
                  </a:tblGrid>
                  <a:tr h="408186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44833386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6</a:t>
                          </a:r>
                          <a:r>
                            <a:rPr lang="en-GB" sz="180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24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009463757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30 = 120 </a:t>
                          </a:r>
                          <a:r>
                            <a:rPr lang="en-GB" sz="180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80879104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86 – 37 = 49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53679227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240 = 40 x 6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58881219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24 x 3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979769031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1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en-GB" sz="1100" b="0" i="1" smtClean="0">
                                  <a:latin typeface="Cambria Math"/>
                                  <a:cs typeface="Gill Sans"/>
                                </a:rPr>
                                <m:t> </m:t>
                              </m:r>
                              <m:r>
                                <a:rPr lang="en-GB" sz="1100" b="0" i="1" smtClean="0">
                                  <a:latin typeface="Cambria Math"/>
                                  <a:cs typeface="Gill Sans"/>
                                </a:rPr>
                                <m:t>𝑜𝑓</m:t>
                              </m:r>
                              <m:r>
                                <a:rPr lang="en-GB" sz="1100" b="0" i="1" smtClean="0">
                                  <a:latin typeface="Cambria Math"/>
                                  <a:cs typeface="Gill Sans"/>
                                </a:rPr>
                                <m:t> 28=</m:t>
                              </m:r>
                            </m:oMath>
                          </a14:m>
                          <a:r>
                            <a:rPr lang="en-GB" sz="1100" b="0" i="0" dirty="0">
                              <a:latin typeface="Gill Sans" panose="020B0502020104020203" pitchFamily="34" charset="-79"/>
                              <a:cs typeface="Gill Sans"/>
                            </a:rPr>
                            <a:t> 18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406673013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1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  <m:r>
                                <a:rPr lang="en-GB" sz="1100" b="0" i="1" smtClean="0">
                                  <a:latin typeface="Cambria Math"/>
                                  <a:cs typeface="Gill Sans"/>
                                </a:rPr>
                                <m:t>+ </m:t>
                              </m:r>
                              <m:f>
                                <m:fPr>
                                  <m:ctrlPr>
                                    <a:rPr lang="en-GB" sz="11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100" b="0" i="0" dirty="0">
                              <a:latin typeface="Gill Sans" panose="020B0502020104020203" pitchFamily="34" charset="-79"/>
                              <a:cs typeface="Gill Sans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100" b="0" i="1" smtClean="0">
                                      <a:latin typeface="Cambria Math" panose="02040503050406030204" pitchFamily="18" charset="0"/>
                                      <a:cs typeface="Gill Sans"/>
                                    </a:rPr>
                                  </m:ctrlPr>
                                </m:fPr>
                                <m:num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en-GB" sz="1100" b="0" i="1" smtClean="0">
                                      <a:latin typeface="Cambria Math"/>
                                      <a:cs typeface="Gill Sans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endParaRPr lang="en-GB" sz="11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846056735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37 x 4 = 148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53220101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97</a:t>
                          </a:r>
                          <a:r>
                            <a:rPr lang="en-GB" sz="180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38 + 59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31587732"/>
                      </a:ext>
                    </a:extLst>
                  </a:tr>
                  <a:tr h="5510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36 </a:t>
                          </a:r>
                          <a:r>
                            <a:rPr lang="en-GB" sz="180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 9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05193133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4DECAD05-9BA4-8947-89FA-E8DF85F7207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92531347"/>
                  </p:ext>
                </p:extLst>
              </p:nvPr>
            </p:nvGraphicFramePr>
            <p:xfrm>
              <a:off x="1187624" y="1324752"/>
              <a:ext cx="2736304" cy="437446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0550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981343791"/>
                        </a:ext>
                      </a:extLst>
                    </a:gridCol>
                    <a:gridCol w="2275754">
                      <a:extLst>
                        <a:ext uri="{9D8B030D-6E8A-4147-A177-3AD203B41FA5}">
                          <a16:colId xmlns="" xmlns:a16="http://schemas.microsoft.com/office/drawing/2014/main" xmlns:a14="http://schemas.microsoft.com/office/drawing/2010/main" val="1457037782"/>
                        </a:ext>
                      </a:extLst>
                    </a:gridCol>
                  </a:tblGrid>
                  <a:tr h="51816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i="0" dirty="0">
                              <a:ln w="3175">
                                <a:solidFill>
                                  <a:sysClr val="windowText" lastClr="000000"/>
                                </a:solidFill>
                              </a:ln>
                              <a:solidFill>
                                <a:srgbClr val="0070C0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Day 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944833386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4 x 6</a:t>
                          </a:r>
                          <a:r>
                            <a:rPr lang="en-GB" sz="180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24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009463757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30 = 120 </a:t>
                          </a:r>
                          <a:r>
                            <a:rPr lang="en-GB" sz="180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80879104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86 – 37 = 49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53679227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240 = 40 x 6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658881219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72 = 24 x 3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979769031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3" t="-645902" b="-4475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1406673013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643" t="-758333" b="-35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846056735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37 x 4 = 148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453220101"/>
                      </a:ext>
                    </a:extLst>
                  </a:tr>
                  <a:tr h="3672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97</a:t>
                          </a:r>
                          <a:r>
                            <a:rPr lang="en-GB" sz="1800" b="0" i="0" baseline="0" dirty="0">
                              <a:latin typeface="Gill Sans" panose="020B0502020104020203" pitchFamily="34" charset="-79"/>
                              <a:cs typeface="Gill Sans"/>
                            </a:rPr>
                            <a:t> = 38 + 59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231587732"/>
                      </a:ext>
                    </a:extLst>
                  </a:tr>
                  <a:tr h="5510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800" b="0" i="0" dirty="0">
                              <a:solidFill>
                                <a:schemeClr val="tx1"/>
                              </a:solidFill>
                              <a:latin typeface="Gill Sans" panose="020B0502020104020203" pitchFamily="34" charset="-79"/>
                              <a:cs typeface="Gill Sans" panose="020B0502020104020203" pitchFamily="34" charset="-79"/>
                            </a:rPr>
                            <a:t>10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800" b="0" i="0" dirty="0">
                              <a:latin typeface="Gill Sans" panose="020B0502020104020203" pitchFamily="34" charset="-79"/>
                              <a:cs typeface="Gill Sans"/>
                            </a:rPr>
                            <a:t>36 </a:t>
                          </a:r>
                          <a:r>
                            <a:rPr lang="en-GB" sz="1800" b="0" i="0" dirty="0">
                              <a:latin typeface="Cambria Math"/>
                              <a:ea typeface="Cambria Math"/>
                              <a:cs typeface="Gill Sans"/>
                            </a:rPr>
                            <a:t>÷ 4 = 9</a:t>
                          </a:r>
                          <a:endParaRPr lang="en-GB" sz="1800" b="0" i="0" dirty="0">
                            <a:latin typeface="Gill Sans" panose="020B0502020104020203" pitchFamily="34" charset="-79"/>
                            <a:cs typeface="Gill Sans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="" xmlns:a16="http://schemas.microsoft.com/office/drawing/2014/main" xmlns:a14="http://schemas.microsoft.com/office/drawing/2010/main" val="405193133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DECAD05-9BA4-8947-89FA-E8DF85F720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628868"/>
              </p:ext>
            </p:extLst>
          </p:nvPr>
        </p:nvGraphicFramePr>
        <p:xfrm>
          <a:off x="4551560" y="1268760"/>
          <a:ext cx="2612728" cy="4874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9751">
                  <a:extLst>
                    <a:ext uri="{9D8B030D-6E8A-4147-A177-3AD203B41FA5}">
                      <a16:colId xmlns:a16="http://schemas.microsoft.com/office/drawing/2014/main" val="981343791"/>
                    </a:ext>
                  </a:extLst>
                </a:gridCol>
                <a:gridCol w="2172977">
                  <a:extLst>
                    <a:ext uri="{9D8B030D-6E8A-4147-A177-3AD203B41FA5}">
                      <a16:colId xmlns:a16="http://schemas.microsoft.com/office/drawing/2014/main" val="1457037782"/>
                    </a:ext>
                  </a:extLst>
                </a:gridCol>
              </a:tblGrid>
              <a:tr h="4273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i="0" dirty="0">
                          <a:ln w="3175"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0070C0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Day 5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4833386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58 </a:t>
                      </a:r>
                      <a:r>
                        <a:rPr lang="en-GB" sz="1800" b="0" i="0" dirty="0">
                          <a:latin typeface="Cambria Math"/>
                          <a:ea typeface="Cambria Math"/>
                          <a:cs typeface="Gill Sans"/>
                        </a:rPr>
                        <a:t>÷  1 = 58</a:t>
                      </a:r>
                      <a:endParaRPr lang="en-GB" sz="180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463757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70 x 9 = 630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0879104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4 = 48 </a:t>
                      </a:r>
                      <a:r>
                        <a:rPr lang="en-GB" sz="1800" b="0" i="0" dirty="0">
                          <a:latin typeface="Cambria Math"/>
                          <a:ea typeface="Cambria Math"/>
                          <a:cs typeface="Gill Sans"/>
                        </a:rPr>
                        <a:t>÷ 12 </a:t>
                      </a:r>
                      <a:endParaRPr lang="en-GB" sz="180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3679227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9 = 9 x 1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8881219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63 =</a:t>
                      </a:r>
                      <a:r>
                        <a:rPr lang="en-GB" sz="1800" b="0" i="0" baseline="0" dirty="0">
                          <a:latin typeface="Gill Sans" panose="020B0502020104020203" pitchFamily="34" charset="-79"/>
                          <a:cs typeface="Gill Sans"/>
                        </a:rPr>
                        <a:t> 7 x 9</a:t>
                      </a:r>
                      <a:endParaRPr lang="en-GB" sz="180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769031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300 x 7 = 2100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6673013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37 = 89 – 52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056735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5683 + 2594 = 8277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220101"/>
                  </a:ext>
                </a:extLst>
              </a:tr>
              <a:tr h="384474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5 </a:t>
                      </a:r>
                      <a:r>
                        <a:rPr lang="en-GB" sz="1800" b="0" i="0" dirty="0">
                          <a:latin typeface="Cambria Math"/>
                          <a:ea typeface="Cambria Math"/>
                          <a:cs typeface="Gill Sans"/>
                        </a:rPr>
                        <a:t>÷ 10 = 0.5</a:t>
                      </a:r>
                      <a:endParaRPr lang="en-GB" sz="1800" b="0" i="0" dirty="0">
                        <a:latin typeface="Gill Sans" panose="020B0502020104020203" pitchFamily="34" charset="-79"/>
                        <a:cs typeface="Gill San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587732"/>
                  </a:ext>
                </a:extLst>
              </a:tr>
              <a:tr h="576897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>
                          <a:solidFill>
                            <a:schemeClr val="tx1"/>
                          </a:solidFill>
                          <a:latin typeface="Gill Sans" panose="020B0502020104020203" pitchFamily="34" charset="-79"/>
                          <a:cs typeface="Gill Sans" panose="020B0502020104020203" pitchFamily="34" charset="-79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Gill Sans" panose="020B0502020104020203" pitchFamily="34" charset="-79"/>
                          <a:cs typeface="Gill Sans"/>
                        </a:rPr>
                        <a:t>8140 – 3462 = 4678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931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378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4958</TotalTime>
  <Words>266</Words>
  <Application>Microsoft Office PowerPoint</Application>
  <PresentationFormat>On-screen Show (4:3)</PresentationFormat>
  <Paragraphs>88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Cambria Math</vt:lpstr>
      <vt:lpstr>Gill Sans</vt:lpstr>
      <vt:lpstr>Office Theme</vt:lpstr>
      <vt:lpstr>Reading</vt:lpstr>
      <vt:lpstr> Gorilla’s burp when they are happy.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Gooding</dc:creator>
  <cp:lastModifiedBy>Clare Evans</cp:lastModifiedBy>
  <cp:revision>262</cp:revision>
  <dcterms:created xsi:type="dcterms:W3CDTF">2020-09-07T09:12:50Z</dcterms:created>
  <dcterms:modified xsi:type="dcterms:W3CDTF">2024-04-15T12:18:44Z</dcterms:modified>
</cp:coreProperties>
</file>