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91" r:id="rId9"/>
    <p:sldId id="297" r:id="rId10"/>
    <p:sldId id="292" r:id="rId11"/>
    <p:sldId id="298" r:id="rId12"/>
    <p:sldId id="299" r:id="rId13"/>
    <p:sldId id="296" r:id="rId14"/>
    <p:sldId id="282" r:id="rId15"/>
    <p:sldId id="294" r:id="rId16"/>
    <p:sldId id="269" r:id="rId17"/>
  </p:sldIdLst>
  <p:sldSz cx="12192000" cy="6858000"/>
  <p:notesSz cx="6858000" cy="9144000"/>
  <p:embeddedFontLst>
    <p:embeddedFont>
      <p:font typeface="Nunito" pitchFamily="2" charset="0"/>
      <p:regular r:id="rId19"/>
      <p:bold r:id="rId20"/>
      <p:italic r:id="rId21"/>
      <p:boldItalic r:id="rId22"/>
    </p:embeddedFont>
    <p:embeddedFont>
      <p:font typeface="Palanquin" panose="020B0004020203020204" pitchFamily="34" charset="0"/>
      <p:regular r:id="rId23"/>
      <p:bold r:id="rId24"/>
    </p:embeddedFont>
    <p:embeddedFont>
      <p:font typeface="Palanquin Dark SemiBold" panose="020B0604020202020204" charset="0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71E1"/>
    <a:srgbClr val="8E2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FA25A9-5A14-3A43-B785-C1F366D3EFC7}" v="9" dt="2022-10-06T11:14:08.373"/>
    <p1510:client id="{876CAF8D-0D9F-485F-964B-CE0E5B44D823}" v="37" dt="2022-08-24T12:29:20.0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31" autoAdjust="0"/>
  </p:normalViewPr>
  <p:slideViewPr>
    <p:cSldViewPr snapToGrid="0">
      <p:cViewPr varScale="1">
        <p:scale>
          <a:sx n="72" d="100"/>
          <a:sy n="72" d="100"/>
        </p:scale>
        <p:origin x="636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699ED-DCBF-443D-BE23-2A84295EB88D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01E05-DB08-4C28-BF09-AE681D68E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826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rplemash.com/#tab/computing_sow_y4_4-3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purplemash.com/#app/pup/sow_y4_L1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2300"/>
              </a:lnSpc>
              <a:spcAft>
                <a:spcPts val="600"/>
              </a:spcAft>
            </a:pPr>
            <a:r>
              <a:rPr lang="en-GB" sz="1800" b="1" u="sng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  <a:endParaRPr lang="en-GB" sz="1800" b="1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Palanquin Dark SemiBold" panose="020B07040202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Unless otherwise stated, all resources can be found on the </a:t>
            </a:r>
            <a:r>
              <a:rPr lang="en-GB" sz="1800" u="sng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main unit 4.3 page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From here, click on the icon to set a resource as a </a:t>
            </a:r>
            <a:r>
              <a:rPr lang="en-GB" sz="1800" b="1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2Do 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your class. Use the links below to preview the resources; right-click on the link and ‘open in new tab’ so you do not lose this page.</a:t>
            </a: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1800" u="sng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Sample file - Spelling Scores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set this as a 2Do for your class.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92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Outline the lesson aims.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76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Outline the success criteria.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8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b="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Reveal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the children the key vocabulary and tools that they will need for this lesson. You might need to adapt mathematical terms to suit ability of children within the class.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536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Ask children to open the sample spreadsheet; Spelling Scores on their devices. Reveal the questions on the slide to discuss as a class.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39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Support children with selecting all cells which require percentages format and use formatting tool to change it to this format.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03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Working with the children, solve calculating percentages for ‘Thomas’. </a:t>
            </a: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270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Children have a go at working out percentages for ‘Olivia’ independently. Challenge to set decimal places.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*You might choose to leave this out and just focus on 0 </a:t>
            </a:r>
            <a:r>
              <a:rPr lang="en-GB" sz="1800" b="1" dirty="0" err="1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d.p.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1687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Children copy and paste formula to complete the percentages. Be aware copy and pasting of formula is only possible column at a time. </a:t>
            </a: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*iPads - This is possible using a tablet (iPad) if you press and hold cell D4 until a blue border appears around the cell, press on the bottom blue border and then drag down through D5, D6 all the way to D12.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66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Children calculate average score use ‘Average’ function in the Formula Wizard. </a:t>
            </a: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*iPad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Dragging down from the first to the last cells that are going to be used to calculate the average is possible on a tablet (iPad).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9374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explore the minimum and maximum function in the advanced formula wizard.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2263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228600">
              <a:spcBef>
                <a:spcPts val="600"/>
              </a:spcBef>
              <a:spcAft>
                <a:spcPts val="600"/>
              </a:spcAft>
            </a:pP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slide can be used to review new vocabulary. Click on the words to reveal the definitions.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896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 the success criteria from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3.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Children could rate how well they achieved this using a show of hands.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97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1B8E6-B67F-4EFC-A3C5-BB02E4A19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7F624-9536-4526-9E46-37E06E017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2BD8F-EDA7-496C-B236-D04EDCBB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9F552-89BE-4385-89F3-4A10B31A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C419C-1437-416B-B183-F95FE8249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11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EB2E6-54A0-41A0-9FFA-BCFD7D83F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34515-4003-4C9C-B272-92D06A1C9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E4B43-C9CE-4363-A03B-DD198B2E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2FE96-ECE6-4FEF-A9BD-1619B2458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E6717-EAE9-4E4F-BC85-DF7780822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757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76E90-7C2C-43CA-A788-F2B752EBA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34339-8064-4F5F-9CB2-3F4BE477D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7920B-999D-4572-8323-F9A04F681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D174-D636-44FA-B4AF-667C720CC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0B7EE-44C7-4198-B5E7-45B50034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55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82D07-D4D3-48D6-8075-57FF230D2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77DB-9DBB-4002-8A41-10B1D73CA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CDEB4-A4A1-458E-993D-14049DBBE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6A3BF-7304-43E5-9A78-DE00AC204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A0AE6E-65F4-4730-9747-DB4A1FBA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2588D-2020-40C3-B11E-C4EA6608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86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CE40-354B-4AEF-BA97-D744D98C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97CF7-DACC-4EEC-8643-6F5F15240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6E172-B8C3-48EF-B158-F678A23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7F2A59-1AF8-4BB8-917F-930E9186FD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CB6DBE-8825-48A9-B400-3DAF15B9E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506FE4-3CA2-4FDC-BB9E-A9058F1A0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2A6F0B-82FD-4D2C-AE4E-C08826011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2CE329-0C7E-4E6B-B603-4600371F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11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85680-2A71-4EDC-8498-C20FE5A9D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F8526-1331-4487-8FDD-F5CD36C9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D25FC-63E1-4813-8392-917D6143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715D6D-CD8D-471E-AEF3-56FBF7F46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14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D0135-9252-4C24-B5A1-57003563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2CE995-676C-4F46-A7CC-3E65C4B3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D387B-18E9-4232-94ED-A30DA4D0D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83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D261B-419C-4345-898B-512B4DED3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49CEA-A93C-4B0B-820C-091E06911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A125EC-49D4-4D9A-A0CD-C13B95E9F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4DE6D-A481-40F4-8C4C-C8169ED49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A2C54-F8C1-4587-9343-AF7D514C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DC779-21DB-436B-9927-7B4FDF3D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43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233CD-D346-4AE1-BD4F-3DC39A91B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486D8-4C82-428D-8755-3E9C83101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F9A21-9D2B-43A0-9E84-BB3AE1CE68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EAD74-D833-41FD-B752-F6E5F9E2B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701212-DFDC-4063-A7BD-A05D2868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C2A23-05F0-45FA-B92F-33712009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31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151B7-D811-436B-B8DB-76A54467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7092C-344B-46D5-A695-1888A05108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6D33C-E464-4081-872C-4CF14F82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ADA7F-52DE-4EC3-B3AC-E02BC215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A36AD-A2E2-4368-98DD-EA5DB3EB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86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00188-0615-4E20-90EC-D6F183B4A9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761763-A88B-4B2A-8862-913DEC71E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388EF-317A-4E5A-B3F2-DB9DEF89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73E8D-B974-478A-B2DA-CB0AE6247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B5FEC-46C9-450D-9ED0-4BC60A45B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11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84367-756C-45B9-BB01-10E0FDF1D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EE170-561C-4181-9BD1-FC93F589C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0084-6C5C-4E6F-AE78-5FD4DE891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CAF9-9019-4E72-9BCD-FE2770F43938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A0EA2-8755-4225-80E5-109EA9D62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F7392-578D-49DE-AEF7-07C4B06F3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3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urplemash.com/#app/pup/sow_y4_L1" TargetMode="External"/><Relationship Id="rId5" Type="http://schemas.openxmlformats.org/officeDocument/2006/relationships/hyperlink" Target="https://www.purplemash.com/app/pup/sow_y4_L1" TargetMode="External"/><Relationship Id="rId10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10" Type="http://schemas.openxmlformats.org/officeDocument/2006/relationships/image" Target="../media/image25.png"/><Relationship Id="rId4" Type="http://schemas.openxmlformats.org/officeDocument/2006/relationships/image" Target="../media/image3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16.jpeg"/><Relationship Id="rId4" Type="http://schemas.openxmlformats.org/officeDocument/2006/relationships/image" Target="../media/image3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0B9415-FB6B-4306-A8CF-3833B05C74F0}"/>
              </a:ext>
            </a:extLst>
          </p:cNvPr>
          <p:cNvSpPr/>
          <p:nvPr/>
        </p:nvSpPr>
        <p:spPr>
          <a:xfrm>
            <a:off x="4322174" y="0"/>
            <a:ext cx="7869826" cy="6857999"/>
          </a:xfrm>
          <a:prstGeom prst="rect">
            <a:avLst/>
          </a:prstGeom>
          <a:solidFill>
            <a:srgbClr val="8E2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Graphic 63">
            <a:extLst>
              <a:ext uri="{FF2B5EF4-FFF2-40B4-BE49-F238E27FC236}">
                <a16:creationId xmlns:a16="http://schemas.microsoft.com/office/drawing/2014/main" id="{9BC05247-EC89-4E18-AAC7-769930391EF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9524"/>
            <a:ext cx="4505325" cy="68675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0E66B1-EE11-46E8-9D2F-388E12025E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Lesson 1:</a:t>
            </a:r>
            <a:endParaRPr lang="en-GB" sz="4000">
              <a:solidFill>
                <a:schemeClr val="bg1"/>
              </a:solidFill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7BD2A7-BC2A-4300-AFBB-8B3304D19C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Formula Wizard and Formatting Cells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616F28-871B-42AE-8B42-15273F2FB254}"/>
              </a:ext>
            </a:extLst>
          </p:cNvPr>
          <p:cNvSpPr txBox="1"/>
          <p:nvPr/>
        </p:nvSpPr>
        <p:spPr>
          <a:xfrm>
            <a:off x="7869827" y="414477"/>
            <a:ext cx="35846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Computing Scheme of Work</a:t>
            </a:r>
            <a:br>
              <a:rPr lang="en-GB" sz="200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</a:br>
            <a:r>
              <a:rPr lang="en-GB" sz="200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Unit 4.3 - Spreadsheets</a:t>
            </a:r>
          </a:p>
        </p:txBody>
      </p:sp>
    </p:spTree>
    <p:extLst>
      <p:ext uri="{BB962C8B-B14F-4D97-AF65-F5344CB8AC3E}">
        <p14:creationId xmlns:p14="http://schemas.microsoft.com/office/powerpoint/2010/main" val="86858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8534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/>
                <a:ea typeface="Times New Roman" panose="02020603050405020304" pitchFamily="18" charset="0"/>
                <a:cs typeface="Times New Roman"/>
              </a:rPr>
              <a:t>To explore how the numbers entered into cells can be set to either currency</a:t>
            </a:r>
            <a:r>
              <a:rPr lang="en-GB" sz="1800" dirty="0">
                <a:latin typeface="Nunito"/>
                <a:ea typeface="Times New Roman" panose="02020603050405020304" pitchFamily="18" charset="0"/>
                <a:cs typeface="Times New Roman"/>
              </a:rPr>
              <a:t> or decimal</a:t>
            </a:r>
            <a:r>
              <a:rPr lang="en-GB" sz="1800" dirty="0">
                <a:effectLst/>
                <a:latin typeface="Nunito"/>
                <a:ea typeface="Times New Roman" panose="02020603050405020304" pitchFamily="18" charset="0"/>
                <a:cs typeface="Times New Roman"/>
              </a:rPr>
              <a:t>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explore the use of the display of decimal places.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find out how to add formulae to a cell.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Blip>
                <a:blip r:embed="rId3"/>
              </a:buBlip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  <a:buBlip>
                <a:blip r:embed="rId3"/>
              </a:buBlip>
            </a:pPr>
            <a:endParaRPr lang="en-GB" sz="1800" dirty="0">
              <a:solidFill>
                <a:srgbClr val="000000"/>
              </a:solidFill>
              <a:effectLst/>
              <a:latin typeface="Nunito" panose="00000500000000000000" pitchFamily="2" charset="0"/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2</a:t>
            </a:r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202917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Success Criteria</a:t>
            </a:r>
            <a:endParaRPr lang="en-GB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</a:t>
            </a: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can use the number formatting tools within 2Calculate to appropriately format numbers.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</a:t>
            </a: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can add a formula to a cell to automatically make a calculation in that cell.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endParaRPr lang="en-GB" sz="180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Blip>
                <a:blip r:embed="rId3"/>
              </a:buBlip>
            </a:pPr>
            <a:endParaRPr lang="en-GB" sz="1800">
              <a:solidFill>
                <a:srgbClr val="000000"/>
              </a:solidFill>
              <a:effectLst/>
              <a:latin typeface="Nunito" panose="00000500000000000000" pitchFamily="2" charset="0"/>
              <a:ea typeface="Trebuchet MS" panose="020B0603020202020204" pitchFamily="34" charset="0"/>
              <a:cs typeface="Trebuchet MS" panose="020B0603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3</a:t>
            </a:r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425284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1186"/>
            <a:ext cx="11633700" cy="935272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Background: Formula Wizard &amp; Formatting Cells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97871"/>
            <a:ext cx="50892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887" y="6405620"/>
            <a:ext cx="1237615" cy="342900"/>
          </a:xfrm>
          <a:prstGeom prst="rect">
            <a:avLst/>
          </a:prstGeom>
          <a:noFill/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678ABA-E401-4BB8-A43A-DA070E5CD193}"/>
              </a:ext>
            </a:extLst>
          </p:cNvPr>
          <p:cNvSpPr txBox="1"/>
          <p:nvPr/>
        </p:nvSpPr>
        <p:spPr>
          <a:xfrm>
            <a:off x="180817" y="909620"/>
            <a:ext cx="11881032" cy="646331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Nunito" panose="00000500000000000000" pitchFamily="2" charset="0"/>
              </a:rPr>
              <a:t>We are going to be exploring a spelling scores spreadsheet for a class. </a:t>
            </a:r>
          </a:p>
          <a:p>
            <a:r>
              <a:rPr lang="en-GB" dirty="0">
                <a:solidFill>
                  <a:schemeClr val="bg1"/>
                </a:solidFill>
                <a:latin typeface="Nunito" panose="00000500000000000000" pitchFamily="2" charset="0"/>
              </a:rPr>
              <a:t>There are lots of powerful calculations and formatting features that spreadsheets have that can help users.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34A4F5-5050-4256-8F7F-E81AB114DC4C}"/>
              </a:ext>
            </a:extLst>
          </p:cNvPr>
          <p:cNvSpPr txBox="1"/>
          <p:nvPr/>
        </p:nvSpPr>
        <p:spPr>
          <a:xfrm>
            <a:off x="184487" y="2115142"/>
            <a:ext cx="3604052" cy="1464231"/>
          </a:xfrm>
          <a:prstGeom prst="roundRect">
            <a:avLst/>
          </a:prstGeom>
          <a:solidFill>
            <a:srgbClr val="DA9EE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Nunito" panose="00000500000000000000" pitchFamily="2" charset="0"/>
              </a:rPr>
              <a:t>Formula Wizard: </a:t>
            </a:r>
            <a:r>
              <a:rPr lang="en-GB" sz="1600" dirty="0">
                <a:latin typeface="Nunito" panose="00000500000000000000" pitchFamily="2" charset="0"/>
              </a:rPr>
              <a:t>The formula wizard helps a user create formulas which perform calculations on selected cells. For example adding, multiplying, average, total.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2F235AC-CA7F-4888-9E8F-C2CEA44F6A03}"/>
              </a:ext>
            </a:extLst>
          </p:cNvPr>
          <p:cNvSpPr txBox="1"/>
          <p:nvPr/>
        </p:nvSpPr>
        <p:spPr>
          <a:xfrm>
            <a:off x="4017479" y="2048437"/>
            <a:ext cx="3888975" cy="1191816"/>
          </a:xfrm>
          <a:prstGeom prst="round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Nunito" panose="00000500000000000000" pitchFamily="2" charset="0"/>
              </a:rPr>
              <a:t>Percentages: </a:t>
            </a:r>
            <a:r>
              <a:rPr lang="en-GB" sz="1600" dirty="0">
                <a:latin typeface="Nunito" panose="00000500000000000000" pitchFamily="2" charset="0"/>
              </a:rPr>
              <a:t>‘</a:t>
            </a:r>
            <a:r>
              <a:rPr lang="en-GB" sz="1600" i="1" dirty="0">
                <a:latin typeface="Nunito" panose="00000500000000000000" pitchFamily="2" charset="0"/>
              </a:rPr>
              <a:t>per</a:t>
            </a:r>
            <a:r>
              <a:rPr lang="en-GB" sz="1600" dirty="0">
                <a:latin typeface="Nunito" panose="00000500000000000000" pitchFamily="2" charset="0"/>
              </a:rPr>
              <a:t>’  ‘</a:t>
            </a:r>
            <a:r>
              <a:rPr lang="en-GB" sz="1600" i="1" dirty="0">
                <a:latin typeface="Nunito" panose="00000500000000000000" pitchFamily="2" charset="0"/>
              </a:rPr>
              <a:t>cent</a:t>
            </a:r>
            <a:r>
              <a:rPr lang="en-GB" sz="1600" dirty="0">
                <a:latin typeface="Nunito" panose="00000500000000000000" pitchFamily="2" charset="0"/>
              </a:rPr>
              <a:t>’ means number of parts per hundred.  For example, in a</a:t>
            </a:r>
            <a:r>
              <a:rPr lang="en-GB" sz="1600" i="1" dirty="0">
                <a:latin typeface="Nunito" panose="00000500000000000000" pitchFamily="2" charset="0"/>
              </a:rPr>
              <a:t> class of 10 pupils:</a:t>
            </a:r>
          </a:p>
          <a:p>
            <a:pPr algn="ctr"/>
            <a:r>
              <a:rPr lang="en-GB" sz="1600" i="1" dirty="0">
                <a:latin typeface="Nunito" panose="00000500000000000000" pitchFamily="2" charset="0"/>
              </a:rPr>
              <a:t>10 pupils = 100%, 5 pupils = 50%.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370E404-1705-4E47-9123-DFE3E9FB8BD8}"/>
              </a:ext>
            </a:extLst>
          </p:cNvPr>
          <p:cNvSpPr txBox="1"/>
          <p:nvPr/>
        </p:nvSpPr>
        <p:spPr>
          <a:xfrm>
            <a:off x="8157620" y="1987541"/>
            <a:ext cx="3834488" cy="91940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Nunito" panose="00000500000000000000" pitchFamily="2" charset="0"/>
              </a:rPr>
              <a:t>Format Cell: </a:t>
            </a:r>
            <a:r>
              <a:rPr lang="en-GB" sz="1600" dirty="0">
                <a:latin typeface="Nunito" panose="00000500000000000000" pitchFamily="2" charset="0"/>
              </a:rPr>
              <a:t> The way that data is displayed in a cell. For example, using units such as £ or $.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1668702-3E09-42E7-8859-4602C3F10122}"/>
              </a:ext>
            </a:extLst>
          </p:cNvPr>
          <p:cNvSpPr txBox="1"/>
          <p:nvPr/>
        </p:nvSpPr>
        <p:spPr>
          <a:xfrm>
            <a:off x="4085543" y="3499671"/>
            <a:ext cx="3771699" cy="119181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Nunito" panose="00000500000000000000" pitchFamily="2" charset="0"/>
              </a:rPr>
              <a:t>Decimal Place: </a:t>
            </a:r>
            <a:r>
              <a:rPr lang="en-GB" sz="1600" dirty="0">
                <a:latin typeface="Nunito" panose="00000500000000000000" pitchFamily="2" charset="0"/>
              </a:rPr>
              <a:t>The position of a digit to the right of a decimal point. In 2Calculate, the number of decimal places to be displayed can be chosen.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1D2011-BF8D-495F-9FDD-2D74D427F354}"/>
              </a:ext>
            </a:extLst>
          </p:cNvPr>
          <p:cNvSpPr txBox="1"/>
          <p:nvPr/>
        </p:nvSpPr>
        <p:spPr>
          <a:xfrm>
            <a:off x="4743270" y="1612350"/>
            <a:ext cx="2705460" cy="374571"/>
          </a:xfrm>
          <a:prstGeom prst="roundRect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>
                <a:latin typeface="Nunito" panose="00000500000000000000" pitchFamily="2" charset="0"/>
              </a:rPr>
              <a:t>Key vocabulary &amp; tools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640B22-6BCD-4A6C-8523-4273B5F91272}"/>
              </a:ext>
            </a:extLst>
          </p:cNvPr>
          <p:cNvSpPr txBox="1"/>
          <p:nvPr/>
        </p:nvSpPr>
        <p:spPr>
          <a:xfrm>
            <a:off x="251993" y="4775803"/>
            <a:ext cx="3377914" cy="1191816"/>
          </a:xfrm>
          <a:prstGeom prst="round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Nunito" panose="00000500000000000000" pitchFamily="2" charset="0"/>
              </a:rPr>
              <a:t>Copy, cutting &amp; pasting: </a:t>
            </a:r>
            <a:r>
              <a:rPr lang="en-GB" sz="1600" dirty="0">
                <a:latin typeface="Nunito" panose="00000500000000000000" pitchFamily="2" charset="0"/>
              </a:rPr>
              <a:t>Contents of cells can be copied &amp; pasted or cut &amp; pasted. Can you remember how to do this? 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9AB77E2-087A-460E-89C0-83848A4255DD}"/>
              </a:ext>
            </a:extLst>
          </p:cNvPr>
          <p:cNvSpPr txBox="1"/>
          <p:nvPr/>
        </p:nvSpPr>
        <p:spPr>
          <a:xfrm>
            <a:off x="8145223" y="4172092"/>
            <a:ext cx="3818084" cy="1464231"/>
          </a:xfrm>
          <a:prstGeom prst="round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Nunito" panose="00000500000000000000" pitchFamily="2" charset="0"/>
              </a:rPr>
              <a:t>Average: </a:t>
            </a:r>
            <a:r>
              <a:rPr lang="en-GB" sz="1600" dirty="0">
                <a:latin typeface="Nunito" panose="00000500000000000000" pitchFamily="2" charset="0"/>
              </a:rPr>
              <a:t>A number expressing the typical value in a set of data. Also known as the mean. It is calculated by dividing the sum of the values in the set by their number.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AD9B63-E693-4B75-9078-56943DF0AEE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889" t="7865" r="8539" b="8802"/>
          <a:stretch/>
        </p:blipFill>
        <p:spPr>
          <a:xfrm>
            <a:off x="641402" y="3695842"/>
            <a:ext cx="471487" cy="476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4EE357-1AC8-4C5D-96A8-EAE83A26382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20" t="1403" r="1" b="1"/>
          <a:stretch/>
        </p:blipFill>
        <p:spPr>
          <a:xfrm>
            <a:off x="1471169" y="3508579"/>
            <a:ext cx="1857015" cy="1050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524876-D0EC-4033-9A8C-7057F67CF4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9573" y="3287740"/>
            <a:ext cx="1976437" cy="4238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89004BB-CB0D-4E40-9D7F-C2EE72879B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8383" y="3181040"/>
            <a:ext cx="1628305" cy="651322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42142E1-D9B2-4BB1-96F7-ABC6EBFC544A}"/>
              </a:ext>
            </a:extLst>
          </p:cNvPr>
          <p:cNvSpPr/>
          <p:nvPr/>
        </p:nvSpPr>
        <p:spPr>
          <a:xfrm>
            <a:off x="137886" y="2060876"/>
            <a:ext cx="3712754" cy="2621994"/>
          </a:xfrm>
          <a:prstGeom prst="rect">
            <a:avLst/>
          </a:prstGeom>
          <a:noFill/>
          <a:ln w="57150">
            <a:solidFill>
              <a:srgbClr val="8E24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8C3AF6E-E3FB-413C-B052-E156F791DA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4110" y="5402438"/>
            <a:ext cx="3805555" cy="61182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09450F0-2A43-4DCB-AF11-85DB71A799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93456" y="4884200"/>
            <a:ext cx="1244174" cy="45672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B70C3F8-9766-4511-A891-019F38591FC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45490" y="4877551"/>
            <a:ext cx="1244175" cy="44662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1EE1966-256D-4B92-9FCA-CA189D6B91D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87998" y="4907030"/>
            <a:ext cx="1105647" cy="41549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E98D1AF-815F-4814-B188-E8DC179A533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48197" y="5479646"/>
            <a:ext cx="2338890" cy="780858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E306C377-2915-41DF-A4B5-C99586B7AFE4}"/>
              </a:ext>
            </a:extLst>
          </p:cNvPr>
          <p:cNvSpPr/>
          <p:nvPr/>
        </p:nvSpPr>
        <p:spPr>
          <a:xfrm>
            <a:off x="3988187" y="3443165"/>
            <a:ext cx="3947561" cy="2660661"/>
          </a:xfrm>
          <a:prstGeom prst="rect">
            <a:avLst/>
          </a:prstGeom>
          <a:noFill/>
          <a:ln w="571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E44B530-0039-454F-87EE-4C505326B7B9}"/>
              </a:ext>
            </a:extLst>
          </p:cNvPr>
          <p:cNvSpPr/>
          <p:nvPr/>
        </p:nvSpPr>
        <p:spPr>
          <a:xfrm>
            <a:off x="8073294" y="1906249"/>
            <a:ext cx="3988555" cy="2149883"/>
          </a:xfrm>
          <a:prstGeom prst="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316129D-5F4F-4584-920D-F20029D28AB6}"/>
              </a:ext>
            </a:extLst>
          </p:cNvPr>
          <p:cNvSpPr/>
          <p:nvPr/>
        </p:nvSpPr>
        <p:spPr>
          <a:xfrm>
            <a:off x="8073294" y="4095285"/>
            <a:ext cx="3988556" cy="2175184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A2E147-B905-10A8-BCA5-CCF547741457}"/>
              </a:ext>
            </a:extLst>
          </p:cNvPr>
          <p:cNvSpPr txBox="1"/>
          <p:nvPr/>
        </p:nvSpPr>
        <p:spPr>
          <a:xfrm>
            <a:off x="11371695" y="174143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18D8FBC5-AF30-4141-8C60-BC33C0E65851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4</a:t>
            </a:fld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63178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6" grpId="0" animBg="1"/>
      <p:bldP spid="27" grpId="0" animBg="1"/>
      <p:bldP spid="17" grpId="0" animBg="1"/>
      <p:bldP spid="25" grpId="0" animBg="1"/>
      <p:bldP spid="18" grpId="0" animBg="1"/>
      <p:bldP spid="19" grpId="0" animBg="1"/>
      <p:bldP spid="21" grpId="0" animBg="1"/>
      <p:bldP spid="34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498" y="252215"/>
            <a:ext cx="4714607" cy="848836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Spelling Scores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5</a:t>
            </a:r>
            <a:endParaRPr lang="en-GB" sz="105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D30C2D8-4424-4211-BC04-B11D58B97623}"/>
              </a:ext>
            </a:extLst>
          </p:cNvPr>
          <p:cNvSpPr txBox="1">
            <a:spLocks/>
          </p:cNvSpPr>
          <p:nvPr/>
        </p:nvSpPr>
        <p:spPr>
          <a:xfrm>
            <a:off x="558497" y="1101051"/>
            <a:ext cx="8503477" cy="499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Let’s open the </a:t>
            </a: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  <a:hlinkClick r:id="rId5"/>
              </a:rPr>
              <a:t>Spelling Scores </a:t>
            </a: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2Calculate file for class 3CP.  </a:t>
            </a:r>
          </a:p>
        </p:txBody>
      </p:sp>
      <p:pic>
        <p:nvPicPr>
          <p:cNvPr id="18" name="Picture 17">
            <a:hlinkClick r:id="rId6"/>
            <a:extLst>
              <a:ext uri="{FF2B5EF4-FFF2-40B4-BE49-F238E27FC236}">
                <a16:creationId xmlns:a16="http://schemas.microsoft.com/office/drawing/2014/main" id="{CED02826-7F1D-4866-B843-1EFB5B54727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4884" b="24558"/>
          <a:stretch/>
        </p:blipFill>
        <p:spPr>
          <a:xfrm>
            <a:off x="10277617" y="637789"/>
            <a:ext cx="1295400" cy="9812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DC6B5D-15BB-4DFB-B8AA-F620552D9AA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35045"/>
          <a:stretch/>
        </p:blipFill>
        <p:spPr>
          <a:xfrm>
            <a:off x="3469131" y="2476106"/>
            <a:ext cx="5253738" cy="346981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894B22C-9BAD-43BF-9B25-C3E573FD8082}"/>
              </a:ext>
            </a:extLst>
          </p:cNvPr>
          <p:cNvSpPr txBox="1"/>
          <p:nvPr/>
        </p:nvSpPr>
        <p:spPr>
          <a:xfrm>
            <a:off x="330172" y="2517341"/>
            <a:ext cx="1732256" cy="71508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Nunito" panose="00000500000000000000" pitchFamily="2" charset="0"/>
              </a:rPr>
              <a:t>What is the score out of?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98CBBA-2A8A-4460-BE85-75C1C30361D8}"/>
              </a:ext>
            </a:extLst>
          </p:cNvPr>
          <p:cNvSpPr txBox="1"/>
          <p:nvPr/>
        </p:nvSpPr>
        <p:spPr>
          <a:xfrm>
            <a:off x="330172" y="4747204"/>
            <a:ext cx="1733345" cy="132802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Nunito" panose="00000500000000000000" pitchFamily="2" charset="0"/>
              </a:rPr>
              <a:t>What is the most you can get as a percentage?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53728A2-0F32-4274-BFB3-B0C5884ED05D}"/>
              </a:ext>
            </a:extLst>
          </p:cNvPr>
          <p:cNvSpPr txBox="1"/>
          <p:nvPr/>
        </p:nvSpPr>
        <p:spPr>
          <a:xfrm>
            <a:off x="9396598" y="3930919"/>
            <a:ext cx="1749550" cy="163449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latin typeface="Nunito" panose="00000500000000000000" pitchFamily="2" charset="0"/>
              </a:rPr>
              <a:t>What percentage would mean you got half correct? </a:t>
            </a:r>
          </a:p>
        </p:txBody>
      </p:sp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7F17CB23-79FC-45C4-AAB2-0F89FDD9C9B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8286" r="16060" b="21166"/>
          <a:stretch/>
        </p:blipFill>
        <p:spPr>
          <a:xfrm>
            <a:off x="2127557" y="2436793"/>
            <a:ext cx="667845" cy="604287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03DF4D63-A0D0-4124-8DCD-833883245638}"/>
              </a:ext>
            </a:extLst>
          </p:cNvPr>
          <p:cNvGrpSpPr/>
          <p:nvPr/>
        </p:nvGrpSpPr>
        <p:grpSpPr>
          <a:xfrm>
            <a:off x="637823" y="3251627"/>
            <a:ext cx="2485721" cy="1248968"/>
            <a:chOff x="637823" y="3251627"/>
            <a:chExt cx="2485721" cy="1248968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96EC50B-3F85-4AE0-AAE4-3733CA807750}"/>
                </a:ext>
              </a:extLst>
            </p:cNvPr>
            <p:cNvSpPr txBox="1"/>
            <p:nvPr/>
          </p:nvSpPr>
          <p:spPr>
            <a:xfrm>
              <a:off x="637823" y="3479039"/>
              <a:ext cx="1732256" cy="1021556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Nunito" panose="00000500000000000000" pitchFamily="2" charset="0"/>
                </a:rPr>
                <a:t>What does percentage mean? </a:t>
              </a:r>
            </a:p>
          </p:txBody>
        </p:sp>
        <p:pic>
          <p:nvPicPr>
            <p:cNvPr id="32" name="Picture 31" descr="Icon&#10;&#10;Description automatically generated">
              <a:extLst>
                <a:ext uri="{FF2B5EF4-FFF2-40B4-BE49-F238E27FC236}">
                  <a16:creationId xmlns:a16="http://schemas.microsoft.com/office/drawing/2014/main" id="{FE3CE98D-4F49-4A52-9C87-9317E17E46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24" t="18286" r="16060" b="21166"/>
            <a:stretch/>
          </p:blipFill>
          <p:spPr>
            <a:xfrm>
              <a:off x="2455699" y="3251627"/>
              <a:ext cx="667845" cy="604287"/>
            </a:xfrm>
            <a:prstGeom prst="rect">
              <a:avLst/>
            </a:prstGeom>
          </p:spPr>
        </p:pic>
      </p:grpSp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4C847007-FCB1-4592-A37A-58FF7E458E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8286" r="16060" b="21166"/>
          <a:stretch/>
        </p:blipFill>
        <p:spPr>
          <a:xfrm>
            <a:off x="2127557" y="4537091"/>
            <a:ext cx="667845" cy="604287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AEEB8195-6EC3-4EFB-A338-A15327CE203D}"/>
              </a:ext>
            </a:extLst>
          </p:cNvPr>
          <p:cNvGrpSpPr/>
          <p:nvPr/>
        </p:nvGrpSpPr>
        <p:grpSpPr>
          <a:xfrm>
            <a:off x="9417574" y="2199248"/>
            <a:ext cx="2444255" cy="1598014"/>
            <a:chOff x="9417574" y="2199248"/>
            <a:chExt cx="2444255" cy="1598014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F483643-7D75-43D4-A4CB-A08A2219B123}"/>
                </a:ext>
              </a:extLst>
            </p:cNvPr>
            <p:cNvSpPr txBox="1"/>
            <p:nvPr/>
          </p:nvSpPr>
          <p:spPr>
            <a:xfrm>
              <a:off x="9417574" y="2476106"/>
              <a:ext cx="1749550" cy="1321156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Nunito" panose="00000500000000000000" pitchFamily="2" charset="0"/>
                </a:rPr>
                <a:t>What is the least you can get as a percentage? </a:t>
              </a:r>
            </a:p>
          </p:txBody>
        </p:sp>
        <p:pic>
          <p:nvPicPr>
            <p:cNvPr id="34" name="Picture 33" descr="Icon&#10;&#10;Description automatically generated">
              <a:extLst>
                <a:ext uri="{FF2B5EF4-FFF2-40B4-BE49-F238E27FC236}">
                  <a16:creationId xmlns:a16="http://schemas.microsoft.com/office/drawing/2014/main" id="{2620F411-7DD9-49B7-81C7-9780256D3B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24" t="18286" r="16060" b="21166"/>
            <a:stretch/>
          </p:blipFill>
          <p:spPr>
            <a:xfrm>
              <a:off x="11193984" y="2199248"/>
              <a:ext cx="667845" cy="604287"/>
            </a:xfrm>
            <a:prstGeom prst="rect">
              <a:avLst/>
            </a:prstGeom>
          </p:spPr>
        </p:pic>
      </p:grpSp>
      <p:pic>
        <p:nvPicPr>
          <p:cNvPr id="35" name="Picture 34" descr="Icon&#10;&#10;Description automatically generated">
            <a:extLst>
              <a:ext uri="{FF2B5EF4-FFF2-40B4-BE49-F238E27FC236}">
                <a16:creationId xmlns:a16="http://schemas.microsoft.com/office/drawing/2014/main" id="{99683AE4-18EF-4BBB-9ED4-3BF119608E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8286" r="16060" b="21166"/>
          <a:stretch/>
        </p:blipFill>
        <p:spPr>
          <a:xfrm>
            <a:off x="11320320" y="3742033"/>
            <a:ext cx="667845" cy="60428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718D93D-91A8-4AD6-AA46-249028D5015B}"/>
              </a:ext>
            </a:extLst>
          </p:cNvPr>
          <p:cNvSpPr txBox="1"/>
          <p:nvPr/>
        </p:nvSpPr>
        <p:spPr>
          <a:xfrm>
            <a:off x="9995124" y="1582107"/>
            <a:ext cx="18465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Spelling Scores</a:t>
            </a:r>
            <a:endParaRPr lang="en-GB" dirty="0"/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0E4A5CA7-F8DB-4304-83D1-F4122D5B5AED}"/>
              </a:ext>
            </a:extLst>
          </p:cNvPr>
          <p:cNvSpPr txBox="1">
            <a:spLocks/>
          </p:cNvSpPr>
          <p:nvPr/>
        </p:nvSpPr>
        <p:spPr>
          <a:xfrm>
            <a:off x="558497" y="1649792"/>
            <a:ext cx="8503477" cy="499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Firstly, switch to advance mode.</a:t>
            </a:r>
          </a:p>
        </p:txBody>
      </p:sp>
      <p:pic>
        <p:nvPicPr>
          <p:cNvPr id="10" name="Picture 10" descr="Graphical user interface, icon&#10;&#10;Description automatically generated">
            <a:extLst>
              <a:ext uri="{FF2B5EF4-FFF2-40B4-BE49-F238E27FC236}">
                <a16:creationId xmlns:a16="http://schemas.microsoft.com/office/drawing/2014/main" id="{DB693176-0842-7F75-A901-BC061176BB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44340" y="1539875"/>
            <a:ext cx="1447800" cy="79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42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733" y="197288"/>
            <a:ext cx="8780677" cy="1325563"/>
          </a:xfrm>
        </p:spPr>
        <p:txBody>
          <a:bodyPr>
            <a:normAutofit/>
          </a:bodyPr>
          <a:lstStyle/>
          <a:p>
            <a:r>
              <a:rPr lang="en-GB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1: Formatting cells (%)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6</a:t>
            </a:r>
            <a:endParaRPr lang="en-GB" sz="105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34A4F5-5050-4256-8F7F-E81AB114DC4C}"/>
              </a:ext>
            </a:extLst>
          </p:cNvPr>
          <p:cNvSpPr txBox="1"/>
          <p:nvPr/>
        </p:nvSpPr>
        <p:spPr>
          <a:xfrm>
            <a:off x="575704" y="1246315"/>
            <a:ext cx="10778096" cy="408623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On your copy of the spelling scores, can you format the cells to get them ready to show percentages? 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DD30C2D8-4424-4211-BC04-B11D58B97623}"/>
              </a:ext>
            </a:extLst>
          </p:cNvPr>
          <p:cNvSpPr txBox="1">
            <a:spLocks/>
          </p:cNvSpPr>
          <p:nvPr/>
        </p:nvSpPr>
        <p:spPr>
          <a:xfrm>
            <a:off x="306776" y="1260518"/>
            <a:ext cx="10515600" cy="499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894B22C-9BAD-43BF-9B25-C3E573FD8082}"/>
              </a:ext>
            </a:extLst>
          </p:cNvPr>
          <p:cNvSpPr txBox="1"/>
          <p:nvPr/>
        </p:nvSpPr>
        <p:spPr>
          <a:xfrm>
            <a:off x="575704" y="1640084"/>
            <a:ext cx="3848718" cy="408623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>
                <a:latin typeface="Nunito" panose="00000500000000000000" pitchFamily="2" charset="0"/>
              </a:rPr>
              <a:t>Follow the steps:</a:t>
            </a:r>
          </a:p>
        </p:txBody>
      </p:sp>
      <p:pic>
        <p:nvPicPr>
          <p:cNvPr id="22" name="Picture 21" descr="Table&#10;&#10;Description automatically generated">
            <a:extLst>
              <a:ext uri="{FF2B5EF4-FFF2-40B4-BE49-F238E27FC236}">
                <a16:creationId xmlns:a16="http://schemas.microsoft.com/office/drawing/2014/main" id="{D4451977-D1D3-4E8A-B452-E69C0C2E661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920" y="2124150"/>
            <a:ext cx="4185977" cy="378863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B57CA56-C86A-43F0-82AD-C05DE85BCD12}"/>
              </a:ext>
            </a:extLst>
          </p:cNvPr>
          <p:cNvSpPr txBox="1"/>
          <p:nvPr/>
        </p:nvSpPr>
        <p:spPr>
          <a:xfrm>
            <a:off x="203835" y="2892665"/>
            <a:ext cx="2277011" cy="10215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unito" panose="00000500000000000000" pitchFamily="2" charset="0"/>
              </a:rPr>
              <a:t>1. Highlight (select) the percentage area.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B0B076C-F855-4719-A5D2-C6B9EB4EBA11}"/>
              </a:ext>
            </a:extLst>
          </p:cNvPr>
          <p:cNvCxnSpPr>
            <a:cxnSpLocks/>
            <a:stCxn id="24" idx="3"/>
          </p:cNvCxnSpPr>
          <p:nvPr/>
        </p:nvCxnSpPr>
        <p:spPr>
          <a:xfrm>
            <a:off x="2480846" y="3403443"/>
            <a:ext cx="3070853" cy="73878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80E9BE85-4285-41AC-8950-899F04530232}"/>
              </a:ext>
            </a:extLst>
          </p:cNvPr>
          <p:cNvSpPr txBox="1"/>
          <p:nvPr/>
        </p:nvSpPr>
        <p:spPr>
          <a:xfrm>
            <a:off x="7329719" y="2239058"/>
            <a:ext cx="3768896" cy="71508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Nunito" panose="00000500000000000000" pitchFamily="2" charset="0"/>
              </a:rPr>
              <a:t>2. Find the ‘Format Cell’ toolbox and locate % and click.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64BB5A2-2AB0-4A63-A978-771045A3CAA6}"/>
              </a:ext>
            </a:extLst>
          </p:cNvPr>
          <p:cNvSpPr txBox="1"/>
          <p:nvPr/>
        </p:nvSpPr>
        <p:spPr>
          <a:xfrm>
            <a:off x="7167823" y="5162588"/>
            <a:ext cx="4185977" cy="1021556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>
                <a:latin typeface="Nunito" panose="00000500000000000000" pitchFamily="2" charset="0"/>
              </a:rPr>
              <a:t>You might notice ‘Set decimal places’ we will look at this a little later. 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640FD0C0-AE28-4127-8019-8237D94C6C78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342" y="3060999"/>
            <a:ext cx="3041650" cy="200279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426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896" y="158380"/>
            <a:ext cx="10427844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2: Formula Wizard (Calculating Percentages)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581" y="6274594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7</a:t>
            </a:r>
            <a:endParaRPr lang="en-GB" sz="105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1D2011-BF8D-495F-9FDD-2D74D427F354}"/>
              </a:ext>
            </a:extLst>
          </p:cNvPr>
          <p:cNvSpPr txBox="1"/>
          <p:nvPr/>
        </p:nvSpPr>
        <p:spPr>
          <a:xfrm>
            <a:off x="564896" y="1716245"/>
            <a:ext cx="9766685" cy="408623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We are going to work out what percentage Thomas got correct.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9513061-853C-4F98-ACA3-8A6EF451F826}"/>
              </a:ext>
            </a:extLst>
          </p:cNvPr>
          <p:cNvSpPr txBox="1">
            <a:spLocks/>
          </p:cNvSpPr>
          <p:nvPr/>
        </p:nvSpPr>
        <p:spPr>
          <a:xfrm>
            <a:off x="564896" y="1399647"/>
            <a:ext cx="10427844" cy="3341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Now we have formatted our cells for percentages, we need to calculate them. </a:t>
            </a:r>
          </a:p>
        </p:txBody>
      </p:sp>
      <p:pic>
        <p:nvPicPr>
          <p:cNvPr id="9" name="Picture 8" descr="A picture containing indoor&#10;&#10;Description automatically generated">
            <a:extLst>
              <a:ext uri="{FF2B5EF4-FFF2-40B4-BE49-F238E27FC236}">
                <a16:creationId xmlns:a16="http://schemas.microsoft.com/office/drawing/2014/main" id="{14C1E708-96A0-4910-AC38-85DE57CC51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2933" y="905641"/>
            <a:ext cx="974136" cy="97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EA8F9B56-798E-43B2-B116-906F187F3D65}"/>
              </a:ext>
            </a:extLst>
          </p:cNvPr>
          <p:cNvGrpSpPr/>
          <p:nvPr/>
        </p:nvGrpSpPr>
        <p:grpSpPr>
          <a:xfrm>
            <a:off x="740009" y="2208695"/>
            <a:ext cx="2660392" cy="3169889"/>
            <a:chOff x="740009" y="2208695"/>
            <a:chExt cx="2660392" cy="316988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534A4F5-5050-4256-8F7F-E81AB114DC4C}"/>
                </a:ext>
              </a:extLst>
            </p:cNvPr>
            <p:cNvSpPr txBox="1"/>
            <p:nvPr/>
          </p:nvSpPr>
          <p:spPr>
            <a:xfrm>
              <a:off x="740009" y="2208695"/>
              <a:ext cx="2660392" cy="646986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unito" panose="00000500000000000000" pitchFamily="2" charset="0"/>
                </a:rPr>
                <a:t>1. Select cell D4 then click on Formula Wizard.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23FD3081-A5E6-47BA-82D6-5157EB33F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38200" y="3033937"/>
              <a:ext cx="2464011" cy="234464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B8EDF7C-5478-4427-9935-C270AC244E9F}"/>
              </a:ext>
            </a:extLst>
          </p:cNvPr>
          <p:cNvGrpSpPr/>
          <p:nvPr/>
        </p:nvGrpSpPr>
        <p:grpSpPr>
          <a:xfrm>
            <a:off x="3683601" y="2182733"/>
            <a:ext cx="2914336" cy="2422476"/>
            <a:chOff x="3683601" y="2182733"/>
            <a:chExt cx="2914336" cy="2422476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DAC577D5-B613-4F40-AD7A-C6FF313FD2DC}"/>
                </a:ext>
              </a:extLst>
            </p:cNvPr>
            <p:cNvSpPr txBox="1"/>
            <p:nvPr/>
          </p:nvSpPr>
          <p:spPr>
            <a:xfrm>
              <a:off x="3683601" y="2182733"/>
              <a:ext cx="2914336" cy="919401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unito" panose="00000500000000000000" pitchFamily="2" charset="0"/>
                </a:rPr>
                <a:t>2. Click on cell B4 (Thomas’ score). This will appear in the wizard.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BA1E2FE-7C3D-4C4E-A3E0-7D45DF9181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908763" y="3237520"/>
              <a:ext cx="2464012" cy="136768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4EE6BEE-1425-42E0-8CFE-251F0570D3F1}"/>
              </a:ext>
            </a:extLst>
          </p:cNvPr>
          <p:cNvGrpSpPr/>
          <p:nvPr/>
        </p:nvGrpSpPr>
        <p:grpSpPr>
          <a:xfrm>
            <a:off x="7111352" y="2138168"/>
            <a:ext cx="1926087" cy="2043106"/>
            <a:chOff x="7111352" y="2138168"/>
            <a:chExt cx="1926087" cy="2043106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AE379ED-7507-4558-BE4A-C85F25213A1D}"/>
                </a:ext>
              </a:extLst>
            </p:cNvPr>
            <p:cNvSpPr txBox="1"/>
            <p:nvPr/>
          </p:nvSpPr>
          <p:spPr>
            <a:xfrm>
              <a:off x="7111352" y="2138168"/>
              <a:ext cx="1926087" cy="646986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unito" panose="00000500000000000000" pitchFamily="2" charset="0"/>
                </a:rPr>
                <a:t>3. Choose the divide operation. 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6F90A82-DC71-4D91-8936-81B2D5E1D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339209" y="3209724"/>
              <a:ext cx="1295400" cy="9715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D1A0EA4-4D7F-419A-A5EB-F29EF53584D8}"/>
              </a:ext>
            </a:extLst>
          </p:cNvPr>
          <p:cNvGrpSpPr/>
          <p:nvPr/>
        </p:nvGrpSpPr>
        <p:grpSpPr>
          <a:xfrm>
            <a:off x="9566654" y="2078326"/>
            <a:ext cx="2191013" cy="2442238"/>
            <a:chOff x="9566654" y="2078326"/>
            <a:chExt cx="2191013" cy="2442238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C1754BE-3536-44D2-9370-6411587009A4}"/>
                </a:ext>
              </a:extLst>
            </p:cNvPr>
            <p:cNvSpPr txBox="1"/>
            <p:nvPr/>
          </p:nvSpPr>
          <p:spPr>
            <a:xfrm>
              <a:off x="9566654" y="2078326"/>
              <a:ext cx="2191013" cy="646986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latin typeface="Nunito" panose="00000500000000000000" pitchFamily="2" charset="0"/>
                </a:rPr>
                <a:t>4. Then click on C4 followed by ‘Ok’. 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72F66D0-B67A-45AA-9B67-F7D1AEC44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921991" y="2779520"/>
              <a:ext cx="1339921" cy="174104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E3A39D3-F65D-49AC-92F3-C13A85675853}"/>
              </a:ext>
            </a:extLst>
          </p:cNvPr>
          <p:cNvGrpSpPr/>
          <p:nvPr/>
        </p:nvGrpSpPr>
        <p:grpSpPr>
          <a:xfrm>
            <a:off x="4276289" y="4745366"/>
            <a:ext cx="6716452" cy="1491439"/>
            <a:chOff x="4276288" y="4745366"/>
            <a:chExt cx="6902351" cy="1546085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68F906B-04AF-4BD1-8CC6-74EC4C70D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791318" y="4745366"/>
              <a:ext cx="4387321" cy="154608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C956C432-54EE-4660-B412-54B8428EA6CE}"/>
                </a:ext>
              </a:extLst>
            </p:cNvPr>
            <p:cNvSpPr txBox="1"/>
            <p:nvPr/>
          </p:nvSpPr>
          <p:spPr>
            <a:xfrm>
              <a:off x="4276288" y="4810889"/>
              <a:ext cx="2343900" cy="374571"/>
            </a:xfrm>
            <a:prstGeom prst="roundRect">
              <a:avLst/>
            </a:prstGeom>
            <a:solidFill>
              <a:srgbClr val="C971E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latin typeface="Nunito" panose="00000500000000000000" pitchFamily="2" charset="0"/>
                </a:rPr>
                <a:t>It should look like this: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132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253" y="157305"/>
            <a:ext cx="10502678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2: Formula Wizard (calculating percentages)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8</a:t>
            </a:r>
            <a:endParaRPr lang="en-GB" sz="105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9513061-853C-4F98-ACA3-8A6EF451F826}"/>
              </a:ext>
            </a:extLst>
          </p:cNvPr>
          <p:cNvSpPr txBox="1">
            <a:spLocks/>
          </p:cNvSpPr>
          <p:nvPr/>
        </p:nvSpPr>
        <p:spPr>
          <a:xfrm>
            <a:off x="350952" y="1452106"/>
            <a:ext cx="10427844" cy="3341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Your turn to try now – Work out the percentage that Olivia got correct.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6C3A37C-D513-4377-B041-0E8B097EE186}"/>
              </a:ext>
            </a:extLst>
          </p:cNvPr>
          <p:cNvSpPr txBox="1"/>
          <p:nvPr/>
        </p:nvSpPr>
        <p:spPr>
          <a:xfrm>
            <a:off x="3008996" y="2166718"/>
            <a:ext cx="2490852" cy="10215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Nunito" panose="00000500000000000000" pitchFamily="2" charset="0"/>
              </a:rPr>
              <a:t>Can you calculate the result for cells E5 and F5 as well?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A435C57-7957-480B-88A8-0D9270851DEA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"/>
          <a:stretch/>
        </p:blipFill>
        <p:spPr bwMode="auto">
          <a:xfrm>
            <a:off x="738493" y="3451605"/>
            <a:ext cx="4401981" cy="22137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54221456-BF3C-4EC2-BFF7-B28A7871D15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8286" r="16060" b="21166"/>
          <a:stretch/>
        </p:blipFill>
        <p:spPr>
          <a:xfrm>
            <a:off x="5564874" y="1854536"/>
            <a:ext cx="667845" cy="604287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784786A-ED87-4A76-8EB5-3E55600B5393}"/>
              </a:ext>
            </a:extLst>
          </p:cNvPr>
          <p:cNvCxnSpPr>
            <a:cxnSpLocks/>
          </p:cNvCxnSpPr>
          <p:nvPr/>
        </p:nvCxnSpPr>
        <p:spPr>
          <a:xfrm flipH="1">
            <a:off x="3611140" y="3282183"/>
            <a:ext cx="371580" cy="165261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51C9FDE-BE16-45BB-97CC-6CFD334B2BA8}"/>
              </a:ext>
            </a:extLst>
          </p:cNvPr>
          <p:cNvCxnSpPr>
            <a:cxnSpLocks/>
          </p:cNvCxnSpPr>
          <p:nvPr/>
        </p:nvCxnSpPr>
        <p:spPr>
          <a:xfrm flipH="1">
            <a:off x="4083677" y="3282183"/>
            <a:ext cx="371580" cy="165261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4A8A6154-5368-4EBF-8165-8A009B4EDB6E}"/>
              </a:ext>
            </a:extLst>
          </p:cNvPr>
          <p:cNvSpPr txBox="1"/>
          <p:nvPr/>
        </p:nvSpPr>
        <p:spPr>
          <a:xfrm>
            <a:off x="6543040" y="1963758"/>
            <a:ext cx="4216400" cy="10215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b="1">
                <a:latin typeface="Nunito" panose="00000500000000000000" pitchFamily="2" charset="0"/>
              </a:rPr>
              <a:t>Challenge: Can you change the format of cells: D5, E5 &amp; F5 to show correct decimal places? </a:t>
            </a:r>
          </a:p>
        </p:txBody>
      </p:sp>
      <p:pic>
        <p:nvPicPr>
          <p:cNvPr id="32" name="Picture 31" descr="Icon&#10;&#10;Description automatically generated">
            <a:extLst>
              <a:ext uri="{FF2B5EF4-FFF2-40B4-BE49-F238E27FC236}">
                <a16:creationId xmlns:a16="http://schemas.microsoft.com/office/drawing/2014/main" id="{04C0C96A-1CEB-4F09-A548-35A4854F099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8286" r="16060" b="21166"/>
          <a:stretch/>
        </p:blipFill>
        <p:spPr>
          <a:xfrm>
            <a:off x="10889492" y="1731661"/>
            <a:ext cx="667845" cy="6042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CC79766-930E-4DCD-83A8-D58D574CD3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2719" y="3382320"/>
            <a:ext cx="2209800" cy="17240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04D4550-48B0-4D8A-98BF-A5BC33D241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36401" y="3594836"/>
            <a:ext cx="2920936" cy="129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5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505" y="297040"/>
            <a:ext cx="10604909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3: Copying and Pasting Formula for Efficiency.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9</a:t>
            </a:r>
            <a:endParaRPr lang="en-GB" sz="105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9513061-853C-4F98-ACA3-8A6EF451F826}"/>
              </a:ext>
            </a:extLst>
          </p:cNvPr>
          <p:cNvSpPr txBox="1">
            <a:spLocks/>
          </p:cNvSpPr>
          <p:nvPr/>
        </p:nvSpPr>
        <p:spPr>
          <a:xfrm>
            <a:off x="336330" y="1538037"/>
            <a:ext cx="11782097" cy="3341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Now we have calculated Thomas and Olivia’s scores, we can use copying and pasting to complete the others.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9A5D1C2-2594-4678-8058-E3A8E5219CD8}"/>
              </a:ext>
            </a:extLst>
          </p:cNvPr>
          <p:cNvSpPr txBox="1"/>
          <p:nvPr/>
        </p:nvSpPr>
        <p:spPr>
          <a:xfrm>
            <a:off x="814900" y="2022448"/>
            <a:ext cx="3367894" cy="68103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700" dirty="0">
                <a:latin typeface="Nunito" panose="00000500000000000000" pitchFamily="2" charset="0"/>
              </a:rPr>
              <a:t>We can use Ctrl + and C to copy the formula from cell D4.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6C3A37C-D513-4377-B041-0E8B097EE186}"/>
              </a:ext>
            </a:extLst>
          </p:cNvPr>
          <p:cNvSpPr txBox="1"/>
          <p:nvPr/>
        </p:nvSpPr>
        <p:spPr>
          <a:xfrm>
            <a:off x="4665066" y="4192176"/>
            <a:ext cx="1902260" cy="209103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700" dirty="0">
                <a:latin typeface="Nunito" panose="00000500000000000000" pitchFamily="2" charset="0"/>
              </a:rPr>
              <a:t>Next, we can paste into cells D5 to D12 by selecting those cells and pressing Ctrl + V.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A8A6154-5368-4EBF-8165-8A009B4EDB6E}"/>
              </a:ext>
            </a:extLst>
          </p:cNvPr>
          <p:cNvSpPr txBox="1"/>
          <p:nvPr/>
        </p:nvSpPr>
        <p:spPr>
          <a:xfrm>
            <a:off x="8009207" y="1946096"/>
            <a:ext cx="2349318" cy="68103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700" dirty="0">
                <a:latin typeface="Nunito" panose="00000500000000000000" pitchFamily="2" charset="0"/>
              </a:rPr>
              <a:t>We can do the same for columns E and F.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C50C37-9281-4381-B41B-742288ABC0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900" y="2951593"/>
            <a:ext cx="3532770" cy="29271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B0690A-6B44-4C1E-A977-AFDE045A5D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3945" y="3257275"/>
            <a:ext cx="4559469" cy="2396020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886C26D-DE0F-45E6-A28F-D837A398EAA2}"/>
              </a:ext>
            </a:extLst>
          </p:cNvPr>
          <p:cNvCxnSpPr>
            <a:cxnSpLocks/>
          </p:cNvCxnSpPr>
          <p:nvPr/>
        </p:nvCxnSpPr>
        <p:spPr>
          <a:xfrm>
            <a:off x="9598518" y="2676425"/>
            <a:ext cx="517667" cy="60494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784786A-ED87-4A76-8EB5-3E55600B5393}"/>
              </a:ext>
            </a:extLst>
          </p:cNvPr>
          <p:cNvCxnSpPr>
            <a:cxnSpLocks/>
          </p:cNvCxnSpPr>
          <p:nvPr/>
        </p:nvCxnSpPr>
        <p:spPr>
          <a:xfrm>
            <a:off x="10241280" y="2661185"/>
            <a:ext cx="493712" cy="66235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5C7936A-BC13-4CB0-8F51-77CACC0EF0FE}"/>
              </a:ext>
            </a:extLst>
          </p:cNvPr>
          <p:cNvCxnSpPr>
            <a:cxnSpLocks/>
          </p:cNvCxnSpPr>
          <p:nvPr/>
        </p:nvCxnSpPr>
        <p:spPr>
          <a:xfrm>
            <a:off x="2468880" y="2661185"/>
            <a:ext cx="1167836" cy="175398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Left Brace 16">
            <a:extLst>
              <a:ext uri="{FF2B5EF4-FFF2-40B4-BE49-F238E27FC236}">
                <a16:creationId xmlns:a16="http://schemas.microsoft.com/office/drawing/2014/main" id="{4D3B5BBD-1C53-4E25-A0FF-AB2DF857DBE3}"/>
              </a:ext>
            </a:extLst>
          </p:cNvPr>
          <p:cNvSpPr/>
          <p:nvPr/>
        </p:nvSpPr>
        <p:spPr>
          <a:xfrm flipH="1">
            <a:off x="4126891" y="4596643"/>
            <a:ext cx="441557" cy="1282102"/>
          </a:xfrm>
          <a:prstGeom prst="leftBrace">
            <a:avLst>
              <a:gd name="adj1" fmla="val 66838"/>
              <a:gd name="adj2" fmla="val 53962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70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0" grpId="0" animBg="1"/>
      <p:bldP spid="31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0223" y="263808"/>
            <a:ext cx="9329402" cy="1325563"/>
          </a:xfrm>
        </p:spPr>
        <p:txBody>
          <a:bodyPr>
            <a:normAutofit/>
          </a:bodyPr>
          <a:lstStyle/>
          <a:p>
            <a:r>
              <a:rPr lang="en-GB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4: Averages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10</a:t>
            </a:r>
            <a:endParaRPr lang="en-GB" sz="105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655E719-6857-4E07-8040-51F3B29509A8}"/>
              </a:ext>
            </a:extLst>
          </p:cNvPr>
          <p:cNvSpPr txBox="1">
            <a:spLocks/>
          </p:cNvSpPr>
          <p:nvPr/>
        </p:nvSpPr>
        <p:spPr>
          <a:xfrm>
            <a:off x="401492" y="1283888"/>
            <a:ext cx="9833860" cy="3341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Blip>
                <a:blip r:embed="rId4"/>
              </a:buBlip>
            </a:pPr>
            <a:r>
              <a:rPr lang="en-GB" sz="1800" dirty="0">
                <a:solidFill>
                  <a:srgbClr val="000000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Let’s look at our spelling sheets and calculate the average scores for the class.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D7617E7-C3E4-4CD5-98E3-C57215A70581}"/>
              </a:ext>
            </a:extLst>
          </p:cNvPr>
          <p:cNvGrpSpPr/>
          <p:nvPr/>
        </p:nvGrpSpPr>
        <p:grpSpPr>
          <a:xfrm>
            <a:off x="9076069" y="1531342"/>
            <a:ext cx="2877726" cy="1133012"/>
            <a:chOff x="9076069" y="1531342"/>
            <a:chExt cx="2877726" cy="1133012"/>
          </a:xfrm>
        </p:grpSpPr>
        <p:pic>
          <p:nvPicPr>
            <p:cNvPr id="31" name="Picture 30" descr="Icon&#10;&#10;Description automatically generated">
              <a:extLst>
                <a:ext uri="{FF2B5EF4-FFF2-40B4-BE49-F238E27FC236}">
                  <a16:creationId xmlns:a16="http://schemas.microsoft.com/office/drawing/2014/main" id="{538BFBD3-C975-47AF-A5E9-1C2FA97243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24" t="18286" r="16060" b="21166"/>
            <a:stretch/>
          </p:blipFill>
          <p:spPr>
            <a:xfrm>
              <a:off x="9076069" y="1531342"/>
              <a:ext cx="667845" cy="604287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683CA4A-0719-4E10-8488-17D857061D97}"/>
                </a:ext>
              </a:extLst>
            </p:cNvPr>
            <p:cNvSpPr txBox="1"/>
            <p:nvPr/>
          </p:nvSpPr>
          <p:spPr>
            <a:xfrm>
              <a:off x="9779725" y="1983316"/>
              <a:ext cx="2174070" cy="68103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700" b="1">
                  <a:latin typeface="Nunito" panose="00000500000000000000" pitchFamily="2" charset="0"/>
                </a:rPr>
                <a:t>Who got the highest score?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C01AFC0-6447-4781-96B7-2CC6F91B4BAA}"/>
              </a:ext>
            </a:extLst>
          </p:cNvPr>
          <p:cNvGrpSpPr/>
          <p:nvPr/>
        </p:nvGrpSpPr>
        <p:grpSpPr>
          <a:xfrm>
            <a:off x="9111880" y="4789949"/>
            <a:ext cx="2938483" cy="1014596"/>
            <a:chOff x="9111880" y="4789949"/>
            <a:chExt cx="2938483" cy="1014596"/>
          </a:xfrm>
        </p:grpSpPr>
        <p:pic>
          <p:nvPicPr>
            <p:cNvPr id="32" name="Picture 31" descr="Icon&#10;&#10;Description automatically generated">
              <a:extLst>
                <a:ext uri="{FF2B5EF4-FFF2-40B4-BE49-F238E27FC236}">
                  <a16:creationId xmlns:a16="http://schemas.microsoft.com/office/drawing/2014/main" id="{696FF2BD-D25D-48A0-8166-94D3C795D9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24" t="18286" r="16060" b="21166"/>
            <a:stretch/>
          </p:blipFill>
          <p:spPr>
            <a:xfrm>
              <a:off x="9111880" y="4789949"/>
              <a:ext cx="667845" cy="604287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2F7BD96-5746-4D81-886A-1D5943AABFDA}"/>
                </a:ext>
              </a:extLst>
            </p:cNvPr>
            <p:cNvSpPr txBox="1"/>
            <p:nvPr/>
          </p:nvSpPr>
          <p:spPr>
            <a:xfrm>
              <a:off x="9876293" y="5123507"/>
              <a:ext cx="2174070" cy="681038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700" b="1" dirty="0">
                  <a:latin typeface="Nunito" panose="00000500000000000000" pitchFamily="2" charset="0"/>
                </a:rPr>
                <a:t>Who got the lowest score?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EAD7079-FDE1-4F39-A09B-673E4C6B8844}"/>
              </a:ext>
            </a:extLst>
          </p:cNvPr>
          <p:cNvGrpSpPr/>
          <p:nvPr/>
        </p:nvGrpSpPr>
        <p:grpSpPr>
          <a:xfrm>
            <a:off x="838200" y="1836636"/>
            <a:ext cx="6074896" cy="732738"/>
            <a:chOff x="838200" y="1836636"/>
            <a:chExt cx="6074896" cy="732738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46F5373-F3FF-4907-9AC9-9B291374A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78904" y="1836805"/>
              <a:ext cx="1634192" cy="732569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11CA067-7859-4CAF-A0EB-87309F31B3F9}"/>
                </a:ext>
              </a:extLst>
            </p:cNvPr>
            <p:cNvSpPr txBox="1"/>
            <p:nvPr/>
          </p:nvSpPr>
          <p:spPr>
            <a:xfrm>
              <a:off x="838200" y="1836636"/>
              <a:ext cx="4116572" cy="681038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sz="1700" dirty="0">
                  <a:latin typeface="Nunito" panose="00000500000000000000" pitchFamily="2" charset="0"/>
                </a:rPr>
                <a:t>1. Into cell I5, enter the text ‘average class score’ then click on cell J5. 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97C4181-2786-4CBE-AE55-A0A9537C9B73}"/>
              </a:ext>
            </a:extLst>
          </p:cNvPr>
          <p:cNvGrpSpPr/>
          <p:nvPr/>
        </p:nvGrpSpPr>
        <p:grpSpPr>
          <a:xfrm>
            <a:off x="834140" y="2839547"/>
            <a:ext cx="6069446" cy="1248018"/>
            <a:chOff x="874527" y="2756280"/>
            <a:chExt cx="6069446" cy="1248018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DCE08FA0-2EAA-495E-A844-547E873D0B2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355586" y="2756280"/>
              <a:ext cx="1588387" cy="1248018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6C6941D-87F0-42FB-B32C-5AB6AEE2BB2B}"/>
                </a:ext>
              </a:extLst>
            </p:cNvPr>
            <p:cNvSpPr txBox="1"/>
            <p:nvPr/>
          </p:nvSpPr>
          <p:spPr>
            <a:xfrm>
              <a:off x="874527" y="2822464"/>
              <a:ext cx="4116572" cy="391597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sz="1700" dirty="0">
                  <a:latin typeface="Nunito" panose="00000500000000000000" pitchFamily="2" charset="0"/>
                </a:rPr>
                <a:t>2. Format the cell as a %. 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5429EC0-74DB-4ABD-BAE9-5F412030D791}"/>
              </a:ext>
            </a:extLst>
          </p:cNvPr>
          <p:cNvGrpSpPr/>
          <p:nvPr/>
        </p:nvGrpSpPr>
        <p:grpSpPr>
          <a:xfrm>
            <a:off x="834140" y="5383255"/>
            <a:ext cx="7561609" cy="904875"/>
            <a:chOff x="834140" y="5383255"/>
            <a:chExt cx="7561609" cy="90487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E7BD1C9-716F-41C1-8B31-61FA37D54A5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604924" y="5383255"/>
              <a:ext cx="2790825" cy="904875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9E301065-1D65-4A84-B6B0-B56808FC25F0}"/>
                </a:ext>
              </a:extLst>
            </p:cNvPr>
            <p:cNvSpPr txBox="1"/>
            <p:nvPr/>
          </p:nvSpPr>
          <p:spPr>
            <a:xfrm>
              <a:off x="834140" y="5383255"/>
              <a:ext cx="4337473" cy="681038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sz="1700" dirty="0">
                  <a:latin typeface="Nunito" panose="00000500000000000000" pitchFamily="2" charset="0"/>
                </a:rPr>
                <a:t>4. Choose the cells that you want to calculate the average of. 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7A696F3-1C86-4B1B-8275-89048A2081C4}"/>
              </a:ext>
            </a:extLst>
          </p:cNvPr>
          <p:cNvGrpSpPr/>
          <p:nvPr/>
        </p:nvGrpSpPr>
        <p:grpSpPr>
          <a:xfrm>
            <a:off x="780048" y="2662502"/>
            <a:ext cx="8856369" cy="2110679"/>
            <a:chOff x="834141" y="2714967"/>
            <a:chExt cx="8787493" cy="2118633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04AB240-1DC7-4588-BB17-0C97D4D48202}"/>
                </a:ext>
              </a:extLst>
            </p:cNvPr>
            <p:cNvSpPr txBox="1"/>
            <p:nvPr/>
          </p:nvSpPr>
          <p:spPr>
            <a:xfrm>
              <a:off x="834141" y="4152562"/>
              <a:ext cx="4337474" cy="681038"/>
            </a:xfrm>
            <a:prstGeom prst="roundRect">
              <a:avLst/>
            </a:prstGeom>
            <a:solidFill>
              <a:srgbClr val="DA9EEA"/>
            </a:solidFill>
          </p:spPr>
          <p:txBody>
            <a:bodyPr wrap="square" rtlCol="0">
              <a:spAutoFit/>
            </a:bodyPr>
            <a:lstStyle/>
            <a:p>
              <a:r>
                <a:rPr lang="en-GB" sz="1700" dirty="0">
                  <a:latin typeface="Nunito" panose="00000500000000000000" pitchFamily="2" charset="0"/>
                </a:rPr>
                <a:t>3. Click on ‘Advanced’ tab on the Formula Wizard and choose function ‘Average’. </a:t>
              </a: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5A8FBBF-7C47-4E47-B3C0-A2FE9EFCC74E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9595" y="2714967"/>
              <a:ext cx="2462039" cy="2040196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37902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473" y="197068"/>
            <a:ext cx="10515600" cy="1325563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5: Extension </a:t>
            </a:r>
            <a:endParaRPr lang="en-GB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850B2A-D388-4F98-AF3D-598586B2DCFB}"/>
              </a:ext>
            </a:extLst>
          </p:cNvPr>
          <p:cNvSpPr txBox="1"/>
          <p:nvPr/>
        </p:nvSpPr>
        <p:spPr>
          <a:xfrm>
            <a:off x="509474" y="1312078"/>
            <a:ext cx="10515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Explore the minimum and maximum function in the advanced formula wizard.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922A5C-57D7-4D9A-AA2D-8F66407043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2310" y="2904098"/>
            <a:ext cx="3361690" cy="16808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5140C5-0BF9-4816-895F-F99BB449615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25" r="2963" b="5116"/>
          <a:stretch/>
        </p:blipFill>
        <p:spPr>
          <a:xfrm>
            <a:off x="1860698" y="2816454"/>
            <a:ext cx="4316818" cy="2404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01C4892-13D2-417B-AE62-6475C2489E83}"/>
              </a:ext>
            </a:extLst>
          </p:cNvPr>
          <p:cNvSpPr txBox="1"/>
          <p:nvPr/>
        </p:nvSpPr>
        <p:spPr>
          <a:xfrm>
            <a:off x="690965" y="1922801"/>
            <a:ext cx="2174070" cy="71508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b="1">
                <a:latin typeface="Nunito" panose="00000500000000000000" pitchFamily="2" charset="0"/>
              </a:rPr>
              <a:t>What does minimum do? </a:t>
            </a: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B49CBF29-7067-4DB1-A1F8-5A959BA0E5F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8286" r="16060" b="21166"/>
          <a:stretch/>
        </p:blipFill>
        <p:spPr>
          <a:xfrm>
            <a:off x="2933082" y="1676059"/>
            <a:ext cx="667845" cy="6042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B49179F-ED4D-4238-AE12-3F45F1B716C8}"/>
              </a:ext>
            </a:extLst>
          </p:cNvPr>
          <p:cNvSpPr txBox="1"/>
          <p:nvPr/>
        </p:nvSpPr>
        <p:spPr>
          <a:xfrm>
            <a:off x="4201609" y="1936061"/>
            <a:ext cx="2174070" cy="71508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b="1">
                <a:latin typeface="Nunito" panose="00000500000000000000" pitchFamily="2" charset="0"/>
              </a:rPr>
              <a:t>What does maximum do? </a:t>
            </a:r>
          </a:p>
        </p:txBody>
      </p:sp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30B8776B-A3BB-4437-B835-853549D59D1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8286" r="16060" b="21166"/>
          <a:stretch/>
        </p:blipFill>
        <p:spPr>
          <a:xfrm>
            <a:off x="6443726" y="1719316"/>
            <a:ext cx="667845" cy="60428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6EDC660-D67C-45E9-A567-186D9B0A48B5}"/>
              </a:ext>
            </a:extLst>
          </p:cNvPr>
          <p:cNvSpPr txBox="1"/>
          <p:nvPr/>
        </p:nvSpPr>
        <p:spPr>
          <a:xfrm>
            <a:off x="7712253" y="1972778"/>
            <a:ext cx="2174070" cy="71508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Nunito" panose="00000500000000000000" pitchFamily="2" charset="0"/>
              </a:rPr>
              <a:t>How are they useful?</a:t>
            </a:r>
          </a:p>
        </p:txBody>
      </p: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E96D448D-B478-418F-8473-55EB8D0D23D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4" t="18286" r="16060" b="21166"/>
          <a:stretch/>
        </p:blipFill>
        <p:spPr>
          <a:xfrm>
            <a:off x="9954370" y="1757601"/>
            <a:ext cx="667845" cy="6042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5096E8-F8FC-F4A8-F814-4A30FDFD80B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18D8FBC5-AF30-4141-8C60-BC33C0E65851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11</a:t>
            </a:fld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844474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754" y="365125"/>
            <a:ext cx="10515600" cy="655601"/>
          </a:xfrm>
        </p:spPr>
        <p:txBody>
          <a:bodyPr>
            <a:normAutofit fontScale="90000"/>
          </a:bodyPr>
          <a:lstStyle/>
          <a:p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 Vocabulary Overview</a:t>
            </a:r>
            <a:endParaRPr lang="en-GB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ED3BE08-BA60-0293-1934-3E74DF12FC3F}"/>
              </a:ext>
            </a:extLst>
          </p:cNvPr>
          <p:cNvSpPr txBox="1"/>
          <p:nvPr/>
        </p:nvSpPr>
        <p:spPr>
          <a:xfrm>
            <a:off x="4240889" y="1012541"/>
            <a:ext cx="3710223" cy="2191347"/>
          </a:xfrm>
          <a:prstGeom prst="roundRect">
            <a:avLst>
              <a:gd name="adj" fmla="val 7843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GB" dirty="0"/>
              <a:t>Percentages: ‘</a:t>
            </a:r>
            <a:r>
              <a:rPr lang="en-GB" b="0" i="1" dirty="0"/>
              <a:t>per</a:t>
            </a:r>
            <a:r>
              <a:rPr lang="en-GB" b="0" dirty="0"/>
              <a:t>’  ‘</a:t>
            </a:r>
            <a:r>
              <a:rPr lang="en-GB" b="0" i="1" dirty="0"/>
              <a:t>cent</a:t>
            </a:r>
            <a:r>
              <a:rPr lang="en-GB" b="0" dirty="0"/>
              <a:t>’ means number of parts per hundred.  For example, in a</a:t>
            </a:r>
            <a:r>
              <a:rPr lang="en-GB" b="0" i="1" dirty="0"/>
              <a:t> class of 10 pupils:</a:t>
            </a:r>
          </a:p>
          <a:p>
            <a:pPr algn="ctr"/>
            <a:r>
              <a:rPr lang="en-GB" b="0" i="1" dirty="0"/>
              <a:t>10 pupils = 100%, 5 pupils = 50%.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448E77D-D061-31E1-9C79-B42131A8A2D8}"/>
              </a:ext>
            </a:extLst>
          </p:cNvPr>
          <p:cNvSpPr txBox="1"/>
          <p:nvPr/>
        </p:nvSpPr>
        <p:spPr>
          <a:xfrm>
            <a:off x="4240888" y="1020726"/>
            <a:ext cx="3710223" cy="2191347"/>
          </a:xfrm>
          <a:prstGeom prst="roundRect">
            <a:avLst>
              <a:gd name="adj" fmla="val 7843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r>
              <a:rPr lang="en-GB" sz="2400" dirty="0"/>
              <a:t> Percentage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FB751B2-D760-7EF7-2DB1-DA26D11EE0C8}"/>
              </a:ext>
            </a:extLst>
          </p:cNvPr>
          <p:cNvSpPr txBox="1"/>
          <p:nvPr/>
        </p:nvSpPr>
        <p:spPr>
          <a:xfrm>
            <a:off x="6299207" y="3696861"/>
            <a:ext cx="3710223" cy="2191348"/>
          </a:xfrm>
          <a:prstGeom prst="roundRect">
            <a:avLst>
              <a:gd name="adj" fmla="val 8425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GB" dirty="0"/>
              <a:t>Average: </a:t>
            </a:r>
            <a:r>
              <a:rPr lang="en-GB" b="0" dirty="0"/>
              <a:t>A number expressing the typical value in a set of data. Also known as the mean. It is calculated by dividing the sum of the values in the set by their number.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B3CBF1-7A58-09CB-AA59-FABA566319B3}"/>
              </a:ext>
            </a:extLst>
          </p:cNvPr>
          <p:cNvSpPr txBox="1"/>
          <p:nvPr/>
        </p:nvSpPr>
        <p:spPr>
          <a:xfrm>
            <a:off x="6299207" y="3700577"/>
            <a:ext cx="3710223" cy="2171583"/>
          </a:xfrm>
          <a:prstGeom prst="roundRect">
            <a:avLst>
              <a:gd name="adj" fmla="val 8425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r>
              <a:rPr lang="en-GB" sz="2400" dirty="0"/>
              <a:t>Average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517F172-1B51-6347-CD6B-FC7E674D3898}"/>
              </a:ext>
            </a:extLst>
          </p:cNvPr>
          <p:cNvSpPr txBox="1"/>
          <p:nvPr/>
        </p:nvSpPr>
        <p:spPr>
          <a:xfrm>
            <a:off x="304166" y="1022304"/>
            <a:ext cx="3710223" cy="2211994"/>
          </a:xfrm>
          <a:prstGeom prst="roundRect">
            <a:avLst>
              <a:gd name="adj" fmla="val 7843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GB" dirty="0"/>
              <a:t>Formula Wizard: </a:t>
            </a:r>
            <a:r>
              <a:rPr lang="en-GB" b="0" dirty="0"/>
              <a:t>The formula wizard helps a user create formulas which perform calculations on selected cells. For example adding, multiplying, average, total.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093B9D2-75A7-9FD6-AA87-518A5116890E}"/>
              </a:ext>
            </a:extLst>
          </p:cNvPr>
          <p:cNvSpPr txBox="1"/>
          <p:nvPr/>
        </p:nvSpPr>
        <p:spPr>
          <a:xfrm>
            <a:off x="304165" y="1061165"/>
            <a:ext cx="3710222" cy="2191346"/>
          </a:xfrm>
          <a:prstGeom prst="roundRect">
            <a:avLst>
              <a:gd name="adj" fmla="val 7843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r>
              <a:rPr lang="en-GB" sz="2400" dirty="0"/>
              <a:t>Formula Wizard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7A904F1-EC25-A66F-BE2F-5F342C0C3D6E}"/>
              </a:ext>
            </a:extLst>
          </p:cNvPr>
          <p:cNvSpPr txBox="1"/>
          <p:nvPr/>
        </p:nvSpPr>
        <p:spPr>
          <a:xfrm>
            <a:off x="1650439" y="3715521"/>
            <a:ext cx="3710224" cy="2171584"/>
          </a:xfrm>
          <a:prstGeom prst="roundRect">
            <a:avLst>
              <a:gd name="adj" fmla="val 8425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</a:pPr>
            <a:r>
              <a:rPr lang="en-GB" b="1" dirty="0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Decimal place: </a:t>
            </a:r>
            <a:r>
              <a:rPr lang="en-GB" dirty="0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position of a digit to the right of a decimal point. In 2Calculate, the number of decimal places to be displayed can be chosen.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C03351C-FEAB-4AD6-8095-1AB56078A36E}"/>
              </a:ext>
            </a:extLst>
          </p:cNvPr>
          <p:cNvSpPr txBox="1"/>
          <p:nvPr/>
        </p:nvSpPr>
        <p:spPr>
          <a:xfrm>
            <a:off x="1676680" y="3715521"/>
            <a:ext cx="3710224" cy="2171583"/>
          </a:xfrm>
          <a:prstGeom prst="roundRect">
            <a:avLst>
              <a:gd name="adj" fmla="val 8425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Aft>
                <a:spcPts val="600"/>
              </a:spcAft>
            </a:pPr>
            <a:r>
              <a:rPr lang="en-GB" sz="2400" b="1" dirty="0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Decimal place</a:t>
            </a:r>
            <a:endParaRPr lang="en-GB" sz="1800" dirty="0">
              <a:solidFill>
                <a:schemeClr val="bg1"/>
              </a:solidFill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0230D1-8E6F-68C3-7EBA-3FAFD6BBA548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18D8FBC5-AF30-4141-8C60-BC33C0E65851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12</a:t>
            </a:fld>
            <a:endParaRPr lang="en-GB" sz="105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A4B3ADF-E180-9A52-89DB-514994517608}"/>
              </a:ext>
            </a:extLst>
          </p:cNvPr>
          <p:cNvSpPr txBox="1">
            <a:spLocks/>
          </p:cNvSpPr>
          <p:nvPr/>
        </p:nvSpPr>
        <p:spPr>
          <a:xfrm>
            <a:off x="9123369" y="2207627"/>
            <a:ext cx="4917501" cy="4489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</a:pPr>
            <a:endParaRPr lang="en-GB" sz="1800"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F03EBD-B36D-8576-1BEE-D675AB156EDF}"/>
              </a:ext>
            </a:extLst>
          </p:cNvPr>
          <p:cNvSpPr txBox="1"/>
          <p:nvPr/>
        </p:nvSpPr>
        <p:spPr>
          <a:xfrm>
            <a:off x="8207558" y="1028588"/>
            <a:ext cx="3710224" cy="2171584"/>
          </a:xfrm>
          <a:prstGeom prst="roundRect">
            <a:avLst>
              <a:gd name="adj" fmla="val 8425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  <a:buBlip>
                <a:blip r:embed="rId4"/>
              </a:buBlip>
            </a:pPr>
            <a:r>
              <a:rPr lang="en-GB" b="1" dirty="0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 Cell:</a:t>
            </a:r>
            <a:r>
              <a:rPr lang="en-GB" dirty="0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way that data is displayed in a cell. For example, using units such as £ or $.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F5543B-EDB1-2185-D9FF-816CCC60FBDC}"/>
              </a:ext>
            </a:extLst>
          </p:cNvPr>
          <p:cNvSpPr txBox="1"/>
          <p:nvPr/>
        </p:nvSpPr>
        <p:spPr>
          <a:xfrm>
            <a:off x="8261073" y="1080928"/>
            <a:ext cx="3710224" cy="2171583"/>
          </a:xfrm>
          <a:prstGeom prst="roundRect">
            <a:avLst>
              <a:gd name="adj" fmla="val 8425"/>
            </a:avLst>
          </a:prstGeom>
          <a:solidFill>
            <a:srgbClr val="8E24AA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Aft>
                <a:spcPts val="600"/>
              </a:spcAft>
            </a:pPr>
            <a:r>
              <a:rPr lang="en-GB" sz="1800" b="1" dirty="0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 Cell</a:t>
            </a:r>
            <a:endParaRPr lang="en-GB" sz="1800" dirty="0">
              <a:solidFill>
                <a:schemeClr val="bg1"/>
              </a:solidFill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08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8" grpId="0" animBg="1"/>
      <p:bldP spid="18" grpId="1" animBg="1"/>
      <p:bldP spid="24" grpId="0" animBg="1"/>
      <p:bldP spid="24" grpId="1" animBg="1"/>
      <p:bldP spid="20" grpId="0" animBg="1"/>
      <p:bldP spid="20" grpId="1" animBg="1"/>
      <p:bldP spid="30" grpId="0" animBg="1"/>
      <p:bldP spid="30" grpId="1" animBg="1"/>
      <p:bldP spid="29" grpId="0" animBg="1"/>
      <p:bldP spid="29" grpId="1" animBg="1"/>
      <p:bldP spid="32" grpId="0" animBg="1"/>
      <p:bldP spid="32" grpId="1" animBg="1"/>
      <p:bldP spid="31" grpId="0" animBg="1"/>
      <p:bldP spid="31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 Success </a:t>
            </a:r>
            <a:r>
              <a:rPr lang="en-GB" b="1">
                <a:solidFill>
                  <a:srgbClr val="000000"/>
                </a:solidFill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riteria</a:t>
            </a:r>
            <a:endParaRPr lang="en-GB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 use the number formatting tools within 2Calculate to appropriately format numbers.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can add a formula to a cell to automatically make a calculation in that cell.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55C8F386-4F53-41B5-9FE5-8CDE384B50BF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13</a:t>
            </a:fld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423481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9A8F9B8A978A47A35AB74DB814E8C0" ma:contentTypeVersion="18" ma:contentTypeDescription="Create a new document." ma:contentTypeScope="" ma:versionID="cc2d1edd08901422a064b073571981aa">
  <xsd:schema xmlns:xsd="http://www.w3.org/2001/XMLSchema" xmlns:xs="http://www.w3.org/2001/XMLSchema" xmlns:p="http://schemas.microsoft.com/office/2006/metadata/properties" xmlns:ns2="13450042-f009-418d-a922-a3175eeea887" xmlns:ns3="13d5997a-e98d-49c4-b2de-b6e4809b0311" targetNamespace="http://schemas.microsoft.com/office/2006/metadata/properties" ma:root="true" ma:fieldsID="71b278e2b768457421ab987cf2d7b40c" ns2:_="" ns3:_="">
    <xsd:import namespace="13450042-f009-418d-a922-a3175eeea887"/>
    <xsd:import namespace="13d5997a-e98d-49c4-b2de-b6e4809b03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3:TaxCatchAll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50042-f009-418d-a922-a3175eeea8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b40093be-0ba5-4de6-a682-6a7f395e3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d5997a-e98d-49c4-b2de-b6e4809b031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6cd323c-74db-4a3e-9a3c-ea14a676a1f7}" ma:internalName="TaxCatchAll" ma:showField="CatchAllData" ma:web="13d5997a-e98d-49c4-b2de-b6e4809b03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3d5997a-e98d-49c4-b2de-b6e4809b0311" xsi:nil="true"/>
    <lcf76f155ced4ddcb4097134ff3c332f xmlns="13450042-f009-418d-a922-a3175eeea88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3DA591-8A55-4B26-B0B6-38A00EFB3B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450042-f009-418d-a922-a3175eeea887"/>
    <ds:schemaRef ds:uri="13d5997a-e98d-49c4-b2de-b6e4809b03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963F61E-650D-4EC9-9AA3-CD6C03C4BDE1}">
  <ds:schemaRefs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13d5997a-e98d-49c4-b2de-b6e4809b0311"/>
    <ds:schemaRef ds:uri="13450042-f009-418d-a922-a3175eeea887"/>
  </ds:schemaRefs>
</ds:datastoreItem>
</file>

<file path=customXml/itemProps3.xml><?xml version="1.0" encoding="utf-8"?>
<ds:datastoreItem xmlns:ds="http://schemas.openxmlformats.org/officeDocument/2006/customXml" ds:itemID="{6FF2F33F-5076-4400-BB2A-AEDD9CA959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1734</Words>
  <Application>Microsoft Office PowerPoint</Application>
  <PresentationFormat>Widescreen</PresentationFormat>
  <Paragraphs>148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Symbol</vt:lpstr>
      <vt:lpstr>Palanquin</vt:lpstr>
      <vt:lpstr>Calibri</vt:lpstr>
      <vt:lpstr>Nunito</vt:lpstr>
      <vt:lpstr>Palanquin Dark SemiBold</vt:lpstr>
      <vt:lpstr>Calibri Light</vt:lpstr>
      <vt:lpstr>Arial</vt:lpstr>
      <vt:lpstr>Office Theme</vt:lpstr>
      <vt:lpstr>Lesson 1:</vt:lpstr>
      <vt:lpstr>Aims</vt:lpstr>
      <vt:lpstr>Success Criteria</vt:lpstr>
      <vt:lpstr>Background: Formula Wizard &amp; Formatting Cells </vt:lpstr>
      <vt:lpstr>Spelling Scores </vt:lpstr>
      <vt:lpstr>Activity 1: Formatting cells (%)</vt:lpstr>
      <vt:lpstr>Activity 2: Formula Wizard (Calculating Percentages) </vt:lpstr>
      <vt:lpstr>Activity 2: Formula Wizard (calculating percentages) </vt:lpstr>
      <vt:lpstr>Activity 3: Copying and Pasting Formula for Efficiency. </vt:lpstr>
      <vt:lpstr>Activity 4: Averages</vt:lpstr>
      <vt:lpstr>Activity 5: Extension </vt:lpstr>
      <vt:lpstr>New Vocabulary Overview</vt:lpstr>
      <vt:lpstr>Review Success Criteria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4.3 - Spreadsheets</dc:title>
  <dc:creator>©2021 2Simple Limited</dc:creator>
  <cp:lastModifiedBy>Clare Evans</cp:lastModifiedBy>
  <cp:revision>9</cp:revision>
  <dcterms:created xsi:type="dcterms:W3CDTF">2021-04-13T07:23:00Z</dcterms:created>
  <dcterms:modified xsi:type="dcterms:W3CDTF">2024-04-22T07:51:53Z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0x010100F29A8F9B8A978A47A35AB74DB814E8C0</vt:lpwstr>
  </property>
  <property fmtid="{D5CDD505-2E9C-101B-9397-08002B2CF9AE}" pid="3" name="MediaServiceImageTags">
    <vt:lpwstr/>
  </property>
</Properties>
</file>