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5" r:id="rId2"/>
    <p:sldId id="278" r:id="rId3"/>
    <p:sldId id="279" r:id="rId4"/>
    <p:sldId id="282" r:id="rId5"/>
    <p:sldId id="289" r:id="rId6"/>
    <p:sldId id="290" r:id="rId7"/>
    <p:sldId id="284" r:id="rId8"/>
    <p:sldId id="288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32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7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9EB5"/>
    <a:srgbClr val="35BFC2"/>
    <a:srgbClr val="70CDD5"/>
    <a:srgbClr val="FCF0F7"/>
    <a:srgbClr val="FFFEFC"/>
    <a:srgbClr val="EB69A0"/>
    <a:srgbClr val="87CCC1"/>
    <a:srgbClr val="2DB6BC"/>
    <a:srgbClr val="87BD31"/>
    <a:srgbClr val="0079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9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67"/>
      </p:cViewPr>
      <p:guideLst>
        <p:guide orient="horz" pos="2137"/>
        <p:guide pos="2880"/>
        <p:guide pos="340"/>
        <p:guide orient="horz" pos="3974"/>
        <p:guide pos="5420"/>
        <p:guide orient="horz" pos="332"/>
        <p:guide pos="476"/>
        <p:guide orient="horz" pos="47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white-rose-maths-resources/year-4-white-rose-maths-resources-key-stage-1-year-1-year-2/spring-block-1-multiplication-and-division-year-4-white-rose-maths-supporting-resources-key-stage-1" TargetMode="External"/><Relationship Id="rId4" Type="http://schemas.openxmlformats.org/officeDocument/2006/relationships/hyperlink" Target="https://www.twinkl.co.uk/resources/white-rose-maths-resources/year-5-white-rose-maths-resources-key-stage-1-year-1-year-2/autumn-block-3-statistics-year-5-white-rose-maths-resources-key-stage-1-year-1-year-2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white-rose-maths-resources/year-4-white-rose-maths-resources-key-stage-1-year-1-year-2/spring-block-1-multiplication-and-division-year-4-white-rose-maths-supporting-resources-key-stage-1" TargetMode="External"/><Relationship Id="rId4" Type="http://schemas.openxmlformats.org/officeDocument/2006/relationships/hyperlink" Target="https://www.twinkl.co.uk/resources/white-rose-maths-resources/year-5-white-rose-maths-resources-key-stage-1-year-1-year-2/autumn-block-3-statistics-year-5-white-rose-maths-resources-key-stage-1-year-1-year-2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394855" y="5763277"/>
            <a:ext cx="1005840" cy="72320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>
            <a:hlinkClick r:id="rId5"/>
          </p:cNvPr>
          <p:cNvSpPr/>
          <p:nvPr userDrawn="1"/>
        </p:nvSpPr>
        <p:spPr>
          <a:xfrm>
            <a:off x="304800" y="5758248"/>
            <a:ext cx="1194486" cy="716692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69080" y="3067397"/>
            <a:ext cx="1005840" cy="72320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>
            <a:hlinkClick r:id="rId5"/>
          </p:cNvPr>
          <p:cNvSpPr/>
          <p:nvPr userDrawn="1"/>
        </p:nvSpPr>
        <p:spPr>
          <a:xfrm>
            <a:off x="3979701" y="3067397"/>
            <a:ext cx="1194486" cy="716692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28916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96927" y="1127760"/>
            <a:ext cx="7632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lnSpc>
                <a:spcPct val="110000"/>
              </a:lnSpc>
            </a:pPr>
            <a:r>
              <a:rPr lang="en-GB" dirty="0"/>
              <a:t>Solve problems involving multiplying and adding, including using the distributive law to multiply two-digit numbers by one-digit, integer scaling problems and harder correspondence problems such as n objects are connected to m objects.</a:t>
            </a:r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ound Same Side Corner Rectangle 42"/>
          <p:cNvSpPr/>
          <p:nvPr/>
        </p:nvSpPr>
        <p:spPr>
          <a:xfrm rot="5400000">
            <a:off x="2349876" y="2944629"/>
            <a:ext cx="723154" cy="4533893"/>
          </a:xfrm>
          <a:prstGeom prst="round2SameRect">
            <a:avLst/>
          </a:prstGeom>
          <a:solidFill>
            <a:srgbClr val="1C9E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 Same Side Corner Rectangle 28"/>
          <p:cNvSpPr/>
          <p:nvPr/>
        </p:nvSpPr>
        <p:spPr>
          <a:xfrm rot="5400000">
            <a:off x="2623713" y="-248806"/>
            <a:ext cx="723154" cy="5081567"/>
          </a:xfrm>
          <a:prstGeom prst="round2SameRect">
            <a:avLst/>
          </a:prstGeom>
          <a:solidFill>
            <a:srgbClr val="1C9E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833" y="735477"/>
            <a:ext cx="823050" cy="162650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68" y="858281"/>
            <a:ext cx="882739" cy="17444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74224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Correspondence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3193684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184719" y="67052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/>
          <p:cNvGrpSpPr/>
          <p:nvPr/>
        </p:nvGrpSpPr>
        <p:grpSpPr>
          <a:xfrm>
            <a:off x="6153634" y="1870662"/>
            <a:ext cx="1252902" cy="894225"/>
            <a:chOff x="5520005" y="620491"/>
            <a:chExt cx="3085551" cy="2202228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0005" y="620491"/>
              <a:ext cx="1837260" cy="2098711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6727" y="1066528"/>
              <a:ext cx="1738829" cy="1756191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002" y="1888113"/>
            <a:ext cx="1650107" cy="1096389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6752835" y="2451489"/>
            <a:ext cx="1535874" cy="718855"/>
            <a:chOff x="3915752" y="1421653"/>
            <a:chExt cx="1922986" cy="900040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5752" y="1421653"/>
              <a:ext cx="1922986" cy="84030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62358">
              <a:off x="4431001" y="1654348"/>
              <a:ext cx="657102" cy="667345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755649" y="1304008"/>
            <a:ext cx="4771490" cy="1969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Ellie is choosing one piece of fruit and one kind of juice to make a fruit smoothie.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List all the different possible combinations of fruit and juice that she could choose. </a:t>
            </a:r>
          </a:p>
          <a:p>
            <a:pPr>
              <a:spcAft>
                <a:spcPts val="1200"/>
              </a:spcAft>
            </a:pPr>
            <a:r>
              <a:rPr lang="en-GB" dirty="0"/>
              <a:t>Can you use a code to help you – for example, BP meaning banana and pineapple?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95707"/>
              </p:ext>
            </p:extLst>
          </p:nvPr>
        </p:nvGraphicFramePr>
        <p:xfrm>
          <a:off x="761501" y="3526578"/>
          <a:ext cx="7626849" cy="115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85038">
                  <a:extLst>
                    <a:ext uri="{9D8B030D-6E8A-4147-A177-3AD203B41FA5}">
                      <a16:colId xmlns:a16="http://schemas.microsoft.com/office/drawing/2014/main" val="4007422353"/>
                    </a:ext>
                  </a:extLst>
                </a:gridCol>
                <a:gridCol w="2281806">
                  <a:extLst>
                    <a:ext uri="{9D8B030D-6E8A-4147-A177-3AD203B41FA5}">
                      <a16:colId xmlns:a16="http://schemas.microsoft.com/office/drawing/2014/main" val="280655089"/>
                    </a:ext>
                  </a:extLst>
                </a:gridCol>
                <a:gridCol w="2860005">
                  <a:extLst>
                    <a:ext uri="{9D8B030D-6E8A-4147-A177-3AD203B41FA5}">
                      <a16:colId xmlns:a16="http://schemas.microsoft.com/office/drawing/2014/main" val="2511471479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208858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8725760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722093" y="3571205"/>
            <a:ext cx="2549612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GB" dirty="0">
                <a:solidFill>
                  <a:srgbClr val="00B050"/>
                </a:solidFill>
              </a:rPr>
              <a:t>BP</a:t>
            </a:r>
          </a:p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GB" dirty="0">
                <a:solidFill>
                  <a:srgbClr val="00B050"/>
                </a:solidFill>
              </a:rPr>
              <a:t>(banana and pineapple)</a:t>
            </a:r>
            <a:endParaRPr lang="en-GB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70497" y="3563996"/>
            <a:ext cx="2224292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GB" dirty="0">
                <a:solidFill>
                  <a:srgbClr val="00B050"/>
                </a:solidFill>
              </a:rPr>
              <a:t>AP </a:t>
            </a:r>
          </a:p>
          <a:p>
            <a:pPr algn="ctr">
              <a:lnSpc>
                <a:spcPts val="1800"/>
              </a:lnSpc>
            </a:pPr>
            <a:r>
              <a:rPr lang="en-GB" dirty="0">
                <a:solidFill>
                  <a:srgbClr val="00B050"/>
                </a:solidFill>
              </a:rPr>
              <a:t>(apple and pineapple)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527139" y="3566092"/>
            <a:ext cx="2886456" cy="4641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GB" dirty="0">
                <a:solidFill>
                  <a:srgbClr val="00B050"/>
                </a:solidFill>
              </a:rPr>
              <a:t>SP </a:t>
            </a:r>
          </a:p>
          <a:p>
            <a:pPr algn="ctr">
              <a:lnSpc>
                <a:spcPts val="1800"/>
              </a:lnSpc>
            </a:pPr>
            <a:r>
              <a:rPr lang="en-GB" dirty="0">
                <a:solidFill>
                  <a:srgbClr val="00B050"/>
                </a:solidFill>
              </a:rPr>
              <a:t>(strawberry and pineapple)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1173" y="4146710"/>
            <a:ext cx="2181140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GB" dirty="0">
                <a:solidFill>
                  <a:srgbClr val="00B050"/>
                </a:solidFill>
              </a:rPr>
              <a:t>BO </a:t>
            </a:r>
          </a:p>
          <a:p>
            <a:pPr algn="ctr">
              <a:lnSpc>
                <a:spcPts val="1800"/>
              </a:lnSpc>
            </a:pPr>
            <a:r>
              <a:rPr lang="en-GB" dirty="0">
                <a:solidFill>
                  <a:srgbClr val="00B050"/>
                </a:solidFill>
              </a:rPr>
              <a:t>(banana and orange)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67152" y="4146710"/>
            <a:ext cx="2224292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GB" dirty="0">
                <a:solidFill>
                  <a:srgbClr val="00B050"/>
                </a:solidFill>
              </a:rPr>
              <a:t>AO </a:t>
            </a:r>
          </a:p>
          <a:p>
            <a:pPr algn="ctr">
              <a:lnSpc>
                <a:spcPts val="1800"/>
              </a:lnSpc>
            </a:pPr>
            <a:r>
              <a:rPr lang="en-GB" dirty="0">
                <a:solidFill>
                  <a:srgbClr val="00B050"/>
                </a:solidFill>
              </a:rPr>
              <a:t>(apple and orange)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510361" y="4146710"/>
            <a:ext cx="2886456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GB" dirty="0">
                <a:solidFill>
                  <a:srgbClr val="00B050"/>
                </a:solidFill>
              </a:rPr>
              <a:t>SO </a:t>
            </a:r>
          </a:p>
          <a:p>
            <a:pPr algn="ctr">
              <a:lnSpc>
                <a:spcPts val="1800"/>
              </a:lnSpc>
            </a:pPr>
            <a:r>
              <a:rPr lang="en-GB" dirty="0">
                <a:solidFill>
                  <a:srgbClr val="00B050"/>
                </a:solidFill>
              </a:rPr>
              <a:t>(strawberry and orange)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55649" y="4940333"/>
            <a:ext cx="404943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Complete the multiplication calculation to represent the possible combinations.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191833" y="5016731"/>
            <a:ext cx="360000" cy="36000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805250" y="5016731"/>
            <a:ext cx="360000" cy="36000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6427056" y="5016731"/>
            <a:ext cx="360000" cy="36000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820089" y="5697900"/>
            <a:ext cx="360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58293" y="5731456"/>
            <a:ext cx="389433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There are        different combinations.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233365" y="5127231"/>
            <a:ext cx="276935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GB" sz="2400" dirty="0">
                <a:solidFill>
                  <a:srgbClr val="00B050"/>
                </a:solidFill>
              </a:rPr>
              <a:t>3</a:t>
            </a:r>
            <a:endParaRPr lang="en-GB" sz="24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846782" y="5127231"/>
            <a:ext cx="276935" cy="253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GB" sz="2400" dirty="0">
                <a:solidFill>
                  <a:srgbClr val="00B050"/>
                </a:solidFill>
              </a:rPr>
              <a:t>2</a:t>
            </a:r>
            <a:endParaRPr lang="en-GB" sz="24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75161" y="5127231"/>
            <a:ext cx="276935" cy="253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GB" sz="2400" dirty="0">
                <a:solidFill>
                  <a:srgbClr val="00B050"/>
                </a:solidFill>
              </a:rPr>
              <a:t>6</a:t>
            </a:r>
            <a:endParaRPr lang="en-GB" sz="24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861622" y="5803696"/>
            <a:ext cx="276935" cy="253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GB" sz="2400" dirty="0">
                <a:solidFill>
                  <a:srgbClr val="00B050"/>
                </a:solidFill>
              </a:rPr>
              <a:t>6</a:t>
            </a:r>
            <a:endParaRPr lang="en-GB" sz="24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01637" y="5071517"/>
            <a:ext cx="118541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×       =       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730" y="4891536"/>
            <a:ext cx="1164136" cy="1807752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4826019" y="868706"/>
            <a:ext cx="8655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spcAft>
                <a:spcPts val="1200"/>
              </a:spcAft>
            </a:pPr>
            <a:r>
              <a:rPr lang="en-GB" dirty="0">
                <a:solidFill>
                  <a:srgbClr val="1C9EB5"/>
                </a:solidFill>
              </a:rPr>
              <a:t>Orange Juice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451294" y="1367518"/>
            <a:ext cx="143727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rgbClr val="1C9EB5"/>
                </a:solidFill>
              </a:rPr>
              <a:t>Pineapple Juice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994300" y="2978175"/>
            <a:ext cx="86550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spcAft>
                <a:spcPts val="1200"/>
              </a:spcAft>
            </a:pPr>
            <a:r>
              <a:rPr lang="en-GB" dirty="0">
                <a:solidFill>
                  <a:srgbClr val="1C9EB5"/>
                </a:solidFill>
              </a:rPr>
              <a:t>Banana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469940" y="2218272"/>
            <a:ext cx="86550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rgbClr val="1C9EB5"/>
                </a:solidFill>
              </a:rPr>
              <a:t>Apple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68069" y="3135278"/>
            <a:ext cx="122874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rgbClr val="1C9EB5"/>
                </a:solidFill>
              </a:rPr>
              <a:t>Strawberry</a:t>
            </a: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18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 Same Side Corner Rectangle 21"/>
          <p:cNvSpPr/>
          <p:nvPr/>
        </p:nvSpPr>
        <p:spPr>
          <a:xfrm rot="5400000">
            <a:off x="2100096" y="3670773"/>
            <a:ext cx="764439" cy="4081270"/>
          </a:xfrm>
          <a:prstGeom prst="round2SameRect">
            <a:avLst/>
          </a:prstGeom>
          <a:solidFill>
            <a:srgbClr val="1C9E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 Same Side Corner Rectangle 25"/>
          <p:cNvSpPr/>
          <p:nvPr/>
        </p:nvSpPr>
        <p:spPr>
          <a:xfrm rot="5400000">
            <a:off x="2103989" y="2403626"/>
            <a:ext cx="764439" cy="4081270"/>
          </a:xfrm>
          <a:prstGeom prst="round2SameRect">
            <a:avLst/>
          </a:prstGeom>
          <a:solidFill>
            <a:srgbClr val="1C9E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93684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45574" y="702863"/>
            <a:ext cx="274224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Correspondence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184719" y="67052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55650" y="1346319"/>
            <a:ext cx="1960917" cy="14619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Anwar has some different number shapes. </a:t>
            </a:r>
          </a:p>
          <a:p>
            <a:pPr>
              <a:spcAft>
                <a:spcPts val="600"/>
              </a:spcAft>
            </a:pPr>
            <a:r>
              <a:rPr lang="en-GB" dirty="0"/>
              <a:t>He sorts them into odd and even.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2613" y="3390509"/>
            <a:ext cx="520945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He chooses one number shape from each group. One combination Anwar could choose is 5 and 4.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8991" y="4910736"/>
            <a:ext cx="493977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dirty="0"/>
              <a:t>If he chose 5 and 4, it would make a total of 9. 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4191301"/>
              </p:ext>
            </p:extLst>
          </p:nvPr>
        </p:nvGraphicFramePr>
        <p:xfrm>
          <a:off x="3038876" y="1346319"/>
          <a:ext cx="5349474" cy="183714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22540">
                  <a:extLst>
                    <a:ext uri="{9D8B030D-6E8A-4147-A177-3AD203B41FA5}">
                      <a16:colId xmlns:a16="http://schemas.microsoft.com/office/drawing/2014/main" val="4007422353"/>
                    </a:ext>
                  </a:extLst>
                </a:gridCol>
                <a:gridCol w="3826934">
                  <a:extLst>
                    <a:ext uri="{9D8B030D-6E8A-4147-A177-3AD203B41FA5}">
                      <a16:colId xmlns:a16="http://schemas.microsoft.com/office/drawing/2014/main" val="28065508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Odd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Even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2088584"/>
                  </a:ext>
                </a:extLst>
              </a:tr>
              <a:tr h="14411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872576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730" y="1855674"/>
            <a:ext cx="713731" cy="11725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784" y="2654894"/>
            <a:ext cx="356688" cy="37999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972" y="1861277"/>
            <a:ext cx="716726" cy="75818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176" y="1862330"/>
            <a:ext cx="719723" cy="11725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24714" y="1327545"/>
            <a:ext cx="709926" cy="176618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734630" y="4019855"/>
            <a:ext cx="366624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rgbClr val="00B050"/>
                </a:solidFill>
              </a:rPr>
              <a:t>There are 6 different combinations: 1 and 4, 1 and 6, 1 and 10, 5 and 4, 5 and 6, 5 and 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734630" y="5551700"/>
            <a:ext cx="132613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rgbClr val="00B050"/>
                </a:solidFill>
              </a:rPr>
              <a:t>5, 7, 9, 11, 15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1325" y="4167262"/>
            <a:ext cx="3840675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</a:rPr>
              <a:t>List the different combinations of number shapes that he could choose.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55651" y="5434409"/>
            <a:ext cx="392532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</a:rPr>
              <a:t>What are all the possible different totals that Anwar could make?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598" y="4721260"/>
            <a:ext cx="1956044" cy="188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6" grpId="0" animBg="1"/>
      <p:bldP spid="10" grpId="0"/>
      <p:bldP spid="11" grpId="0"/>
      <p:bldP spid="24" grpId="0"/>
      <p:bldP spid="25" grpId="0"/>
      <p:bldP spid="28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9136447"/>
              </p:ext>
            </p:extLst>
          </p:nvPr>
        </p:nvGraphicFramePr>
        <p:xfrm>
          <a:off x="762019" y="1890670"/>
          <a:ext cx="7626849" cy="204041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85038">
                  <a:extLst>
                    <a:ext uri="{9D8B030D-6E8A-4147-A177-3AD203B41FA5}">
                      <a16:colId xmlns:a16="http://schemas.microsoft.com/office/drawing/2014/main" val="4007422353"/>
                    </a:ext>
                  </a:extLst>
                </a:gridCol>
                <a:gridCol w="1648793">
                  <a:extLst>
                    <a:ext uri="{9D8B030D-6E8A-4147-A177-3AD203B41FA5}">
                      <a16:colId xmlns:a16="http://schemas.microsoft.com/office/drawing/2014/main" val="280655089"/>
                    </a:ext>
                  </a:extLst>
                </a:gridCol>
                <a:gridCol w="3493018">
                  <a:extLst>
                    <a:ext uri="{9D8B030D-6E8A-4147-A177-3AD203B41FA5}">
                      <a16:colId xmlns:a16="http://schemas.microsoft.com/office/drawing/2014/main" val="2511471479"/>
                    </a:ext>
                  </a:extLst>
                </a:gridCol>
              </a:tblGrid>
              <a:tr h="3671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Pizza Size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Type of Cheese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Toppings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2088584"/>
                  </a:ext>
                </a:extLst>
              </a:tr>
              <a:tr h="16733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CD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8725760"/>
                  </a:ext>
                </a:extLst>
              </a:tr>
            </a:tbl>
          </a:graphicData>
        </a:graphic>
      </p:graphicFrame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3184719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5574" y="702863"/>
            <a:ext cx="274224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Correspondence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184719" y="67052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224" y="2357948"/>
            <a:ext cx="1509939" cy="728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827">
            <a:off x="5147724" y="2619602"/>
            <a:ext cx="1071443" cy="10318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827" y="2358246"/>
            <a:ext cx="649084" cy="9782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415" y="2478483"/>
            <a:ext cx="558398" cy="8415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4949">
            <a:off x="6039800" y="2827947"/>
            <a:ext cx="1066939" cy="10092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27" y="2373665"/>
            <a:ext cx="1169683" cy="11796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153" y="2516583"/>
            <a:ext cx="965601" cy="973861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42969" y="1114506"/>
            <a:ext cx="4833742" cy="646331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en-GB" dirty="0"/>
              <a:t>Pippa is making a pizza. She needs to choose the size, the type of cheese and the topping.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122583" y="3540760"/>
            <a:ext cx="64915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Large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62374" y="3553354"/>
            <a:ext cx="64915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Small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308892" y="3553354"/>
            <a:ext cx="78854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Dairy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057458" y="3553354"/>
            <a:ext cx="78854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Vegan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637527" y="2319091"/>
            <a:ext cx="78854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Ham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537626" y="3553353"/>
            <a:ext cx="78854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Olives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927116" y="3555170"/>
            <a:ext cx="128685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Mushrooms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927116" y="2316632"/>
            <a:ext cx="11935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Pepperoni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819" y="2856409"/>
            <a:ext cx="1244770" cy="617349"/>
          </a:xfrm>
          <a:prstGeom prst="rect">
            <a:avLst/>
          </a:prstGeom>
        </p:spPr>
      </p:pic>
      <p:sp>
        <p:nvSpPr>
          <p:cNvPr id="26" name="Round Same Side Corner Rectangle 25"/>
          <p:cNvSpPr/>
          <p:nvPr/>
        </p:nvSpPr>
        <p:spPr>
          <a:xfrm rot="5400000">
            <a:off x="2137856" y="2455661"/>
            <a:ext cx="764439" cy="4149004"/>
          </a:xfrm>
          <a:prstGeom prst="round2SameRect">
            <a:avLst/>
          </a:prstGeom>
          <a:solidFill>
            <a:srgbClr val="1C9E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753903" y="4253163"/>
            <a:ext cx="3840675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</a:rPr>
              <a:t>Write a multiplication calculation to represent the possible combinations.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53903" y="5148327"/>
            <a:ext cx="4252255" cy="92333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en-GB" dirty="0"/>
              <a:t>If there were 21 different possible pizzas, how many different sizes, types of cheese and toppings could there be?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284151" y="4339145"/>
            <a:ext cx="360000" cy="36000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5916618" y="4339145"/>
            <a:ext cx="360000" cy="36000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7122407" y="4339145"/>
            <a:ext cx="360000" cy="36000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5325683" y="4449645"/>
            <a:ext cx="276935" cy="253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GB" sz="2400" dirty="0">
                <a:solidFill>
                  <a:srgbClr val="00B050"/>
                </a:solidFill>
              </a:rPr>
              <a:t>2</a:t>
            </a:r>
            <a:endParaRPr lang="en-GB" sz="24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958150" y="4449645"/>
            <a:ext cx="276935" cy="253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GB" sz="2400" dirty="0">
                <a:solidFill>
                  <a:srgbClr val="00B050"/>
                </a:solidFill>
              </a:rPr>
              <a:t>2</a:t>
            </a:r>
            <a:endParaRPr lang="en-GB" sz="24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567479" y="4449645"/>
            <a:ext cx="276935" cy="253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GB" sz="2400" dirty="0">
                <a:solidFill>
                  <a:srgbClr val="00B050"/>
                </a:solidFill>
              </a:rPr>
              <a:t>4</a:t>
            </a:r>
            <a:endParaRPr lang="en-GB" sz="24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713005" y="4393931"/>
            <a:ext cx="190909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×       ×      =      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530034" y="4339145"/>
            <a:ext cx="360000" cy="36000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7087739" y="4449645"/>
            <a:ext cx="43911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GB" sz="2400" dirty="0">
                <a:solidFill>
                  <a:srgbClr val="00B050"/>
                </a:solidFill>
              </a:rPr>
              <a:t>16</a:t>
            </a:r>
            <a:endParaRPr lang="en-GB" sz="24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5284151" y="5405945"/>
            <a:ext cx="2337948" cy="363903"/>
            <a:chOff x="5284151" y="5405945"/>
            <a:chExt cx="2337948" cy="363903"/>
          </a:xfrm>
        </p:grpSpPr>
        <p:sp>
          <p:nvSpPr>
            <p:cNvPr id="45" name="Rectangle 44"/>
            <p:cNvSpPr/>
            <p:nvPr/>
          </p:nvSpPr>
          <p:spPr>
            <a:xfrm>
              <a:off x="5284151" y="5405945"/>
              <a:ext cx="360000" cy="360000"/>
            </a:xfrm>
            <a:prstGeom prst="rect">
              <a:avLst/>
            </a:prstGeom>
            <a:noFill/>
            <a:ln w="158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916618" y="5405945"/>
              <a:ext cx="360000" cy="360000"/>
            </a:xfrm>
            <a:prstGeom prst="rect">
              <a:avLst/>
            </a:prstGeom>
            <a:noFill/>
            <a:ln w="158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7122407" y="5405945"/>
              <a:ext cx="360000" cy="360000"/>
            </a:xfrm>
            <a:prstGeom prst="rect">
              <a:avLst/>
            </a:prstGeom>
            <a:noFill/>
            <a:ln w="158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325683" y="5516445"/>
              <a:ext cx="276935" cy="253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800"/>
                </a:lnSpc>
                <a:spcAft>
                  <a:spcPts val="0"/>
                </a:spcAft>
              </a:pPr>
              <a:r>
                <a:rPr lang="en-GB" sz="2400" dirty="0">
                  <a:solidFill>
                    <a:srgbClr val="00B050"/>
                  </a:solidFill>
                </a:rPr>
                <a:t>1</a:t>
              </a:r>
              <a:endParaRPr lang="en-GB" sz="24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958150" y="5516445"/>
              <a:ext cx="276935" cy="253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800"/>
                </a:lnSpc>
                <a:spcAft>
                  <a:spcPts val="0"/>
                </a:spcAft>
              </a:pPr>
              <a:r>
                <a:rPr lang="en-GB" sz="2400" dirty="0">
                  <a:solidFill>
                    <a:srgbClr val="00B050"/>
                  </a:solidFill>
                </a:rPr>
                <a:t>3</a:t>
              </a:r>
              <a:endParaRPr lang="en-GB" sz="24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6567479" y="5516445"/>
              <a:ext cx="276935" cy="253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800"/>
                </a:lnSpc>
                <a:spcAft>
                  <a:spcPts val="0"/>
                </a:spcAft>
              </a:pPr>
              <a:r>
                <a:rPr lang="en-GB" sz="2400" dirty="0">
                  <a:solidFill>
                    <a:srgbClr val="00B050"/>
                  </a:solidFill>
                </a:rPr>
                <a:t>7</a:t>
              </a:r>
              <a:endParaRPr lang="en-GB" sz="24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5713005" y="5460731"/>
              <a:ext cx="1909094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en-GB" dirty="0">
                  <a:solidFill>
                    <a:srgbClr val="00B050"/>
                  </a:solidFill>
                </a:rPr>
                <a:t>×       ×      =       </a:t>
              </a: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6530034" y="5405945"/>
              <a:ext cx="360000" cy="360000"/>
            </a:xfrm>
            <a:prstGeom prst="rect">
              <a:avLst/>
            </a:prstGeom>
            <a:noFill/>
            <a:ln w="158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7087739" y="5516445"/>
              <a:ext cx="439110" cy="2308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800"/>
                </a:lnSpc>
                <a:spcAft>
                  <a:spcPts val="0"/>
                </a:spcAft>
              </a:pPr>
              <a:r>
                <a:rPr lang="en-GB" sz="2400" dirty="0">
                  <a:solidFill>
                    <a:srgbClr val="00B050"/>
                  </a:solidFill>
                </a:rPr>
                <a:t>21</a:t>
              </a:r>
              <a:endParaRPr lang="en-GB" sz="24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454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9" grpId="0"/>
      <p:bldP spid="40" grpId="0"/>
      <p:bldP spid="41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3184719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5574" y="702863"/>
            <a:ext cx="274224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Correspondence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184719" y="67052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 Same Side Corner Rectangle 25"/>
          <p:cNvSpPr/>
          <p:nvPr/>
        </p:nvSpPr>
        <p:spPr>
          <a:xfrm rot="16200000">
            <a:off x="6634951" y="1648574"/>
            <a:ext cx="764439" cy="3363922"/>
          </a:xfrm>
          <a:prstGeom prst="round2SameRect">
            <a:avLst/>
          </a:prstGeom>
          <a:solidFill>
            <a:srgbClr val="1C9E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5484372" y="3043046"/>
            <a:ext cx="2998947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</a:rPr>
              <a:t>Can you explain the mistake that one of them has made?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61500" y="2971800"/>
            <a:ext cx="4252255" cy="646331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/>
              <a:t>Taj and Imogen want to find how many different possible pizzas they could make. </a:t>
            </a:r>
            <a:endParaRPr lang="en-GB" altLang="en-US" sz="2000" dirty="0">
              <a:latin typeface="Arial" panose="020B0604020202020204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064879" y="3996354"/>
            <a:ext cx="1917105" cy="92333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/>
            <a:r>
              <a:rPr lang="en-GB" dirty="0"/>
              <a:t>You can calculate 2 x 2 x 4 to find the answer.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970893" y="3963578"/>
            <a:ext cx="2150523" cy="1200329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/>
            <a:r>
              <a:rPr lang="en-GB" dirty="0"/>
              <a:t>If you find </a:t>
            </a:r>
          </a:p>
          <a:p>
            <a:pPr algn="ctr"/>
            <a:r>
              <a:rPr lang="en-GB" dirty="0"/>
              <a:t>two lots of four, </a:t>
            </a:r>
          </a:p>
          <a:p>
            <a:pPr algn="ctr"/>
            <a:r>
              <a:rPr lang="en-GB" dirty="0"/>
              <a:t>that will give you the answer.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425"/>
          <a:stretch/>
        </p:blipFill>
        <p:spPr>
          <a:xfrm flipH="1">
            <a:off x="3579564" y="4241892"/>
            <a:ext cx="936683" cy="218156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26" r="-85"/>
          <a:stretch/>
        </p:blipFill>
        <p:spPr>
          <a:xfrm flipH="1">
            <a:off x="4580170" y="4241892"/>
            <a:ext cx="752475" cy="2181560"/>
          </a:xfrm>
          <a:prstGeom prst="rect">
            <a:avLst/>
          </a:prstGeom>
        </p:spPr>
      </p:pic>
      <p:sp>
        <p:nvSpPr>
          <p:cNvPr id="12" name="Oval Callout 11"/>
          <p:cNvSpPr/>
          <p:nvPr/>
        </p:nvSpPr>
        <p:spPr>
          <a:xfrm>
            <a:off x="890812" y="3791644"/>
            <a:ext cx="2214129" cy="1237905"/>
          </a:xfrm>
          <a:prstGeom prst="wedgeEllipseCallout">
            <a:avLst>
              <a:gd name="adj1" fmla="val 62982"/>
              <a:gd name="adj2" fmla="val 33143"/>
            </a:avLst>
          </a:prstGeom>
          <a:noFill/>
          <a:ln w="25400">
            <a:solidFill>
              <a:srgbClr val="35BF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Callout 56"/>
          <p:cNvSpPr/>
          <p:nvPr/>
        </p:nvSpPr>
        <p:spPr>
          <a:xfrm>
            <a:off x="5830945" y="3895725"/>
            <a:ext cx="2459980" cy="1331936"/>
          </a:xfrm>
          <a:prstGeom prst="wedgeEllipseCallout">
            <a:avLst>
              <a:gd name="adj1" fmla="val -65408"/>
              <a:gd name="adj2" fmla="val 21117"/>
            </a:avLst>
          </a:prstGeom>
          <a:noFill/>
          <a:ln w="25400">
            <a:solidFill>
              <a:srgbClr val="EB69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4675537" y="3791644"/>
            <a:ext cx="676437" cy="369332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/>
            <a:r>
              <a:rPr lang="en-GB" dirty="0">
                <a:solidFill>
                  <a:srgbClr val="35BFC2"/>
                </a:solidFill>
              </a:rPr>
              <a:t>Taj</a:t>
            </a:r>
          </a:p>
        </p:txBody>
      </p:sp>
      <p:sp>
        <p:nvSpPr>
          <p:cNvPr id="59" name="Rectangle 58"/>
          <p:cNvSpPr/>
          <p:nvPr/>
        </p:nvSpPr>
        <p:spPr>
          <a:xfrm>
            <a:off x="3491295" y="3791644"/>
            <a:ext cx="938548" cy="369332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/>
            <a:r>
              <a:rPr lang="en-GB" dirty="0">
                <a:solidFill>
                  <a:srgbClr val="EB69A0"/>
                </a:solidFill>
              </a:rPr>
              <a:t>Imogen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5283010"/>
            <a:ext cx="7632700" cy="923330"/>
          </a:xfrm>
          <a:prstGeom prst="rect">
            <a:avLst/>
          </a:prstGeom>
          <a:solidFill>
            <a:srgbClr val="FFFEFC">
              <a:alpha val="85000"/>
            </a:srgbClr>
          </a:solidFill>
        </p:spPr>
        <p:txBody>
          <a:bodyPr wrap="square" lIns="0" rIns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B050"/>
                </a:solidFill>
              </a:rPr>
              <a:t>Taj has made a mistake. Two lots of four would be 2 × 4, which is only multiplying two of the groups together. To multiply all three groups, he should have said two lots of two, then multiplied by four.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2013" y="1231652"/>
            <a:ext cx="5936313" cy="1644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93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198400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5574" y="702863"/>
            <a:ext cx="274224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Correspondence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184719" y="67052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755650" y="1262418"/>
            <a:ext cx="3534015" cy="92333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lvl="0"/>
            <a:r>
              <a:rPr lang="en-GB" dirty="0"/>
              <a:t>Lucy has some scarves, some tops and some pairs of trousers. She can make 12 different outfits.</a:t>
            </a:r>
          </a:p>
        </p:txBody>
      </p:sp>
      <p:sp>
        <p:nvSpPr>
          <p:cNvPr id="7" name="Round Same Side Corner Rectangle 6"/>
          <p:cNvSpPr/>
          <p:nvPr/>
        </p:nvSpPr>
        <p:spPr>
          <a:xfrm rot="16200000">
            <a:off x="6264283" y="-350418"/>
            <a:ext cx="764439" cy="4149004"/>
          </a:xfrm>
          <a:prstGeom prst="round2SameRect">
            <a:avLst/>
          </a:prstGeom>
          <a:solidFill>
            <a:srgbClr val="1C9E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880331" y="1447084"/>
            <a:ext cx="358591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</a:rPr>
              <a:t>How many scarves, tops and pairs of trousers could she have?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323" y="2343150"/>
            <a:ext cx="1316201" cy="43000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53" y="3541856"/>
            <a:ext cx="1773326" cy="30056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560557"/>
            <a:ext cx="2028232" cy="25869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7080">
            <a:off x="3728360" y="3648772"/>
            <a:ext cx="2149994" cy="244792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0" y="2236305"/>
            <a:ext cx="4435476" cy="1200329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lvl="0"/>
            <a:r>
              <a:rPr lang="en-GB" dirty="0">
                <a:solidFill>
                  <a:srgbClr val="00B050"/>
                </a:solidFill>
              </a:rPr>
              <a:t>Any three numbers that multiply together to make 12 will be correct. For example: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</a:rPr>
              <a:t>2 scarves, 2 tops and 3 pairs of trousers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</a:rPr>
              <a:t>1 scarf, 6 tops and 2 pairs of trousers</a:t>
            </a: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3107"/>
            <a:ext cx="2722090" cy="38494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3107"/>
            <a:ext cx="2722090" cy="38494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6" name="Rectangle 15"/>
          <p:cNvSpPr/>
          <p:nvPr/>
        </p:nvSpPr>
        <p:spPr>
          <a:xfrm>
            <a:off x="445574" y="702863"/>
            <a:ext cx="274224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Correspondence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" t="1345" r="51730" b="30275"/>
          <a:stretch/>
        </p:blipFill>
        <p:spPr>
          <a:xfrm rot="1598557">
            <a:off x="2660021" y="3000645"/>
            <a:ext cx="720000" cy="14962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9" t="3792" r="4159" b="7767"/>
          <a:stretch/>
        </p:blipFill>
        <p:spPr>
          <a:xfrm rot="1670380">
            <a:off x="975520" y="2376515"/>
            <a:ext cx="1440000" cy="1964377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>
            <a:off x="570451" y="3582099"/>
            <a:ext cx="176169" cy="478173"/>
          </a:xfrm>
          <a:custGeom>
            <a:avLst/>
            <a:gdLst>
              <a:gd name="connsiteX0" fmla="*/ 176169 w 176169"/>
              <a:gd name="connsiteY0" fmla="*/ 0 h 478173"/>
              <a:gd name="connsiteX1" fmla="*/ 176169 w 176169"/>
              <a:gd name="connsiteY1" fmla="*/ 478173 h 478173"/>
              <a:gd name="connsiteX2" fmla="*/ 0 w 176169"/>
              <a:gd name="connsiteY2" fmla="*/ 285226 h 478173"/>
              <a:gd name="connsiteX3" fmla="*/ 176169 w 176169"/>
              <a:gd name="connsiteY3" fmla="*/ 0 h 478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169" h="478173">
                <a:moveTo>
                  <a:pt x="176169" y="0"/>
                </a:moveTo>
                <a:lnTo>
                  <a:pt x="176169" y="478173"/>
                </a:lnTo>
                <a:lnTo>
                  <a:pt x="0" y="285226"/>
                </a:lnTo>
                <a:lnTo>
                  <a:pt x="176169" y="0"/>
                </a:lnTo>
                <a:close/>
              </a:path>
            </a:pathLst>
          </a:custGeom>
          <a:solidFill>
            <a:srgbClr val="FCF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2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427BB997-074F-4A73-BCC3-A160949C16AA}" vid="{3779DEE8-1EA6-4D01-BADE-96D173D04F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835</TotalTime>
  <Words>544</Words>
  <Application>Microsoft Office PowerPoint</Application>
  <PresentationFormat>On-screen Show (4:3)</PresentationFormat>
  <Paragraphs>90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Jacqui Ford</dc:creator>
  <cp:lastModifiedBy>Clare Evans</cp:lastModifiedBy>
  <cp:revision>30</cp:revision>
  <dcterms:created xsi:type="dcterms:W3CDTF">2019-12-03T10:52:09Z</dcterms:created>
  <dcterms:modified xsi:type="dcterms:W3CDTF">2021-01-21T11:23:23Z</dcterms:modified>
</cp:coreProperties>
</file>