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90" r:id="rId1"/>
  </p:sldMasterIdLst>
  <p:sldIdLst>
    <p:sldId id="256" r:id="rId2"/>
    <p:sldId id="259" r:id="rId3"/>
    <p:sldId id="258" r:id="rId4"/>
    <p:sldId id="260" r:id="rId5"/>
    <p:sldId id="261" r:id="rId6"/>
    <p:sldId id="262" r:id="rId7"/>
    <p:sldId id="263" r:id="rId8"/>
    <p:sldId id="264" r:id="rId9"/>
    <p:sldId id="265" r:id="rId10"/>
    <p:sldId id="268" r:id="rId11"/>
    <p:sldId id="291" r:id="rId12"/>
    <p:sldId id="271" r:id="rId13"/>
    <p:sldId id="269" r:id="rId14"/>
    <p:sldId id="275" r:id="rId15"/>
    <p:sldId id="276" r:id="rId16"/>
    <p:sldId id="278" r:id="rId17"/>
    <p:sldId id="279" r:id="rId18"/>
    <p:sldId id="280" r:id="rId19"/>
    <p:sldId id="281" r:id="rId2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375" autoAdjust="0"/>
    <p:restoredTop sz="94660"/>
  </p:normalViewPr>
  <p:slideViewPr>
    <p:cSldViewPr snapToGrid="0" snapToObjects="1">
      <p:cViewPr varScale="1">
        <p:scale>
          <a:sx n="82" d="100"/>
          <a:sy n="82" d="100"/>
        </p:scale>
        <p:origin x="1488" y="58"/>
      </p:cViewPr>
      <p:guideLst>
        <p:guide orient="horz" pos="2160"/>
        <p:guide pos="2880"/>
      </p:guideLst>
    </p:cSldViewPr>
  </p:slideViewPr>
  <p:notesTextViewPr>
    <p:cViewPr>
      <p:scale>
        <a:sx n="3" d="2"/>
        <a:sy n="3" d="2"/>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9" name="Group 8"/>
          <p:cNvGrpSpPr/>
          <p:nvPr/>
        </p:nvGrpSpPr>
        <p:grpSpPr>
          <a:xfrm>
            <a:off x="0" y="0"/>
            <a:ext cx="9144000" cy="6858000"/>
            <a:chOff x="0" y="0"/>
            <a:chExt cx="9144000" cy="6858000"/>
          </a:xfrm>
        </p:grpSpPr>
        <p:pic>
          <p:nvPicPr>
            <p:cNvPr id="7" name="Picture 6" descr="SD-PanelTitle-V.png"/>
            <p:cNvPicPr>
              <a:picLocks noChangeAspect="1"/>
            </p:cNvPicPr>
            <p:nvPr/>
          </p:nvPicPr>
          <p:blipFill>
            <a:blip r:embed="rId2"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11" name="Rectangle 10"/>
            <p:cNvSpPr/>
            <p:nvPr/>
          </p:nvSpPr>
          <p:spPr>
            <a:xfrm>
              <a:off x="1515532" y="1520422"/>
              <a:ext cx="6112935" cy="3818468"/>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2" name="Picture 11"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25780"/>
              <a:ext cx="1664208" cy="612648"/>
            </a:xfrm>
            <a:prstGeom prst="rect">
              <a:avLst/>
            </a:prstGeom>
          </p:spPr>
        </p:pic>
        <p:pic>
          <p:nvPicPr>
            <p:cNvPr id="14" name="Picture 13" descr="HDRibbonTitle-UniformTrim.png"/>
            <p:cNvPicPr>
              <a:picLocks noChangeAspect="1"/>
            </p:cNvPicPr>
            <p:nvPr/>
          </p:nvPicPr>
          <p:blipFill rotWithShape="1">
            <a:blip r:embed="rId3" cstate="email">
              <a:extLst>
                <a:ext uri="{28A0092B-C50C-407E-A947-70E740481C1C}">
                  <a14:useLocalDpi xmlns:a14="http://schemas.microsoft.com/office/drawing/2010/main" val="0"/>
                </a:ext>
              </a:extLst>
            </a:blip>
            <a:srcRect l="-2" r="47959"/>
            <a:stretch/>
          </p:blipFill>
          <p:spPr>
            <a:xfrm rot="5400000">
              <a:off x="3739196" y="5719572"/>
              <a:ext cx="1664208" cy="612648"/>
            </a:xfrm>
            <a:prstGeom prst="rect">
              <a:avLst/>
            </a:prstGeom>
          </p:spPr>
        </p:pic>
      </p:grpSp>
      <p:sp>
        <p:nvSpPr>
          <p:cNvPr id="2" name="Title 1"/>
          <p:cNvSpPr>
            <a:spLocks noGrp="1"/>
          </p:cNvSpPr>
          <p:nvPr>
            <p:ph type="ctrTitle"/>
          </p:nvPr>
        </p:nvSpPr>
        <p:spPr>
          <a:xfrm>
            <a:off x="1921934" y="1811863"/>
            <a:ext cx="5308866" cy="1515533"/>
          </a:xfrm>
        </p:spPr>
        <p:txBody>
          <a:bodyPr anchor="b">
            <a:noAutofit/>
          </a:bodyPr>
          <a:lstStyle>
            <a:lvl1pPr algn="ctr">
              <a:defRPr sz="4800">
                <a:effectLst/>
              </a:defRPr>
            </a:lvl1pPr>
          </a:lstStyle>
          <a:p>
            <a:r>
              <a:rPr lang="en-US"/>
              <a:t>Click to edit Master title style</a:t>
            </a:r>
            <a:endParaRPr lang="en-US" dirty="0"/>
          </a:p>
        </p:txBody>
      </p:sp>
      <p:sp>
        <p:nvSpPr>
          <p:cNvPr id="3" name="Subtitle 2"/>
          <p:cNvSpPr>
            <a:spLocks noGrp="1"/>
          </p:cNvSpPr>
          <p:nvPr>
            <p:ph type="subTitle" idx="1"/>
          </p:nvPr>
        </p:nvSpPr>
        <p:spPr>
          <a:xfrm>
            <a:off x="1921934" y="3598327"/>
            <a:ext cx="5308866" cy="1377651"/>
          </a:xfrm>
        </p:spPr>
        <p:txBody>
          <a:bodyPr anchor="t">
            <a:normAutofit/>
          </a:bodyPr>
          <a:lstStyle>
            <a:lvl1pPr marL="0" indent="0" algn="ctr">
              <a:buNone/>
              <a:defRPr sz="20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a:xfrm>
            <a:off x="6065417" y="5054602"/>
            <a:ext cx="673276" cy="279400"/>
          </a:xfrm>
        </p:spPr>
        <p:txBody>
          <a:bodyPr/>
          <a:lstStyle/>
          <a:p>
            <a:fld id="{B7C3F878-F5E8-489B-AC8A-64F2A7E22C28}" type="datetimeFigureOut">
              <a:rPr lang="en-US" smtClean="0"/>
              <a:pPr/>
              <a:t>2/26/2021</a:t>
            </a:fld>
            <a:endParaRPr lang="en-US"/>
          </a:p>
        </p:txBody>
      </p:sp>
      <p:sp>
        <p:nvSpPr>
          <p:cNvPr id="5" name="Footer Placeholder 4"/>
          <p:cNvSpPr>
            <a:spLocks noGrp="1"/>
          </p:cNvSpPr>
          <p:nvPr>
            <p:ph type="ftr" sz="quarter" idx="11"/>
          </p:nvPr>
        </p:nvSpPr>
        <p:spPr>
          <a:xfrm>
            <a:off x="1921934" y="5054602"/>
            <a:ext cx="4064860" cy="279400"/>
          </a:xfrm>
        </p:spPr>
        <p:txBody>
          <a:bodyPr/>
          <a:lstStyle/>
          <a:p>
            <a:endParaRPr lang="en-US" dirty="0"/>
          </a:p>
        </p:txBody>
      </p:sp>
      <p:sp>
        <p:nvSpPr>
          <p:cNvPr id="6" name="Slide Number Placeholder 5"/>
          <p:cNvSpPr>
            <a:spLocks noGrp="1"/>
          </p:cNvSpPr>
          <p:nvPr>
            <p:ph type="sldNum" sz="quarter" idx="12"/>
          </p:nvPr>
        </p:nvSpPr>
        <p:spPr>
          <a:xfrm>
            <a:off x="6817317" y="5054602"/>
            <a:ext cx="413483" cy="279400"/>
          </a:xfrm>
        </p:spPr>
        <p:txBody>
          <a:bodyPr/>
          <a:lstStyle/>
          <a:p>
            <a:fld id="{651FC063-5EA9-49AF-AFAF-D68C9E82B23B}" type="slidenum">
              <a:rPr lang="en-US" smtClean="0"/>
              <a:pPr/>
              <a:t>‹#›</a:t>
            </a:fld>
            <a:endParaRPr lang="en-US"/>
          </a:p>
        </p:txBody>
      </p:sp>
      <p:cxnSp>
        <p:nvCxnSpPr>
          <p:cNvPr id="15" name="Straight Connector 14"/>
          <p:cNvCxnSpPr/>
          <p:nvPr/>
        </p:nvCxnSpPr>
        <p:spPr>
          <a:xfrm>
            <a:off x="2019825" y="3471329"/>
            <a:ext cx="511308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427114813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cxnSp>
        <p:nvCxnSpPr>
          <p:cNvPr id="7" name="Straight Connector 6"/>
          <p:cNvCxnSpPr/>
          <p:nvPr/>
        </p:nvCxnSpPr>
        <p:spPr>
          <a:xfrm>
            <a:off x="1278466" y="2354670"/>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248655464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278465" y="1641413"/>
            <a:ext cx="6595534" cy="1822514"/>
          </a:xfrm>
        </p:spPr>
        <p:txBody>
          <a:bodyPr anchor="b">
            <a:normAutofit/>
          </a:bodyPr>
          <a:lstStyle>
            <a:lvl1pPr algn="ct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278465" y="3734859"/>
            <a:ext cx="6595534" cy="1090015"/>
          </a:xfrm>
        </p:spPr>
        <p:txBody>
          <a:bodyPr anchor="t">
            <a:normAutofit/>
          </a:bodyPr>
          <a:lstStyle>
            <a:lvl1pPr marL="0" indent="0" algn="ctr">
              <a:buNone/>
              <a:defRPr sz="24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31" name="Straight Connector 30"/>
          <p:cNvCxnSpPr/>
          <p:nvPr/>
        </p:nvCxnSpPr>
        <p:spPr>
          <a:xfrm>
            <a:off x="1278466" y="3599392"/>
            <a:ext cx="6595533"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7049572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cxnSp>
        <p:nvCxnSpPr>
          <p:cNvPr id="8" name="Straight Connector 7"/>
          <p:cNvCxnSpPr/>
          <p:nvPr/>
        </p:nvCxnSpPr>
        <p:spPr>
          <a:xfrm>
            <a:off x="1278465" y="235626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
        <p:nvSpPr>
          <p:cNvPr id="2" name="Title 1"/>
          <p:cNvSpPr>
            <a:spLocks noGrp="1"/>
          </p:cNvSpPr>
          <p:nvPr>
            <p:ph type="title"/>
          </p:nvPr>
        </p:nvSpPr>
        <p:spPr>
          <a:xfrm>
            <a:off x="1176866" y="915337"/>
            <a:ext cx="6798734" cy="130386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176866"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45152" y="2487168"/>
            <a:ext cx="3337560" cy="3447288"/>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B7C3F878-F5E8-489B-AC8A-64F2A7E22C28}"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55767674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76868"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76868"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1832" y="2658533"/>
            <a:ext cx="3337560" cy="576262"/>
          </a:xfrm>
        </p:spPr>
        <p:txBody>
          <a:bodyPr anchor="b">
            <a:noAutofit/>
          </a:bodyPr>
          <a:lstStyle>
            <a:lvl1pPr marL="0" indent="0">
              <a:buNone/>
              <a:defRPr sz="2400" b="0">
                <a:solidFill>
                  <a:schemeClr val="accent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1832" y="3243262"/>
            <a:ext cx="3337560" cy="2706624"/>
          </a:xfrm>
        </p:spPr>
        <p:txBody>
          <a:bodyP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B7C3F878-F5E8-489B-AC8A-64F2A7E22C28}" type="datetimeFigureOut">
              <a:rPr lang="en-US" smtClean="0"/>
              <a:pPr/>
              <a:t>2/26/2021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51FC063-5EA9-49AF-AFAF-D68C9E82B23B}" type="slidenum">
              <a:rPr lang="en-US" smtClean="0"/>
              <a:pPr/>
              <a:t>‹#›</a:t>
            </a:fld>
            <a:endParaRPr lang="en-US"/>
          </a:p>
        </p:txBody>
      </p:sp>
      <p:cxnSp>
        <p:nvCxnSpPr>
          <p:cNvPr id="41" name="Straight Connector 40"/>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3038756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176865" y="915337"/>
            <a:ext cx="6798735" cy="1303867"/>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B7C3F878-F5E8-489B-AC8A-64F2A7E22C28}" type="datetimeFigureOut">
              <a:rPr lang="en-US" smtClean="0"/>
              <a:pPr/>
              <a:t>2/26/2021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21634139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7C3F878-F5E8-489B-AC8A-64F2A7E22C28}" type="datetimeFigureOut">
              <a:rPr lang="en-US" smtClean="0"/>
              <a:pPr/>
              <a:t>2/26/2021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13586212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388534"/>
            <a:ext cx="2536798"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4120062" y="982132"/>
            <a:ext cx="3855539" cy="4893735"/>
          </a:xfrm>
        </p:spPr>
        <p:txBody>
          <a:bodyPr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76865" y="3031065"/>
            <a:ext cx="2536798" cy="2438404"/>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cxnSp>
        <p:nvCxnSpPr>
          <p:cNvPr id="16" name="Straight Connector 15"/>
          <p:cNvCxnSpPr/>
          <p:nvPr/>
        </p:nvCxnSpPr>
        <p:spPr>
          <a:xfrm>
            <a:off x="1278466" y="2912533"/>
            <a:ext cx="233359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69150907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5" y="1883832"/>
            <a:ext cx="3632202" cy="1371600"/>
          </a:xfrm>
        </p:spPr>
        <p:txBody>
          <a:bodyPr anchor="b">
            <a:normAutofit/>
          </a:bodyPr>
          <a:lstStyle>
            <a:lvl1pPr algn="ctr">
              <a:defRPr sz="2400" b="0"/>
            </a:lvl1pPr>
          </a:lstStyle>
          <a:p>
            <a:r>
              <a:rPr lang="en-US"/>
              <a:t>Click to edit Master title style</a:t>
            </a:r>
            <a:endParaRPr lang="en-US" dirty="0"/>
          </a:p>
        </p:txBody>
      </p:sp>
      <p:sp>
        <p:nvSpPr>
          <p:cNvPr id="17" name="Picture Placeholder 2"/>
          <p:cNvSpPr>
            <a:spLocks noGrp="1" noChangeAspect="1"/>
          </p:cNvSpPr>
          <p:nvPr>
            <p:ph type="pic" idx="1"/>
          </p:nvPr>
        </p:nvSpPr>
        <p:spPr>
          <a:xfrm>
            <a:off x="5183070" y="1032933"/>
            <a:ext cx="2929463" cy="4792136"/>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5" y="3255432"/>
            <a:ext cx="3632201" cy="1828800"/>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2/26/2021</a:t>
            </a:fld>
            <a:endParaRPr lang="en-US"/>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a:p>
        </p:txBody>
      </p:sp>
    </p:spTree>
    <p:extLst>
      <p:ext uri="{BB962C8B-B14F-4D97-AF65-F5344CB8AC3E}">
        <p14:creationId xmlns:p14="http://schemas.microsoft.com/office/powerpoint/2010/main" val="75786694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4815415"/>
            <a:ext cx="6798734"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026260" y="1032933"/>
            <a:ext cx="7091482" cy="3361269"/>
          </a:xfrm>
          <a:prstGeom prst="roundRect">
            <a:avLst>
              <a:gd name="adj" fmla="val 0"/>
            </a:avLst>
          </a:prstGeom>
          <a:ln w="57150" cmpd="thickThin">
            <a:solidFill>
              <a:schemeClr val="tx1">
                <a:lumMod val="50000"/>
                <a:lumOff val="50000"/>
              </a:schemeClr>
            </a:soli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1176866" y="5382153"/>
            <a:ext cx="6798734" cy="493712"/>
          </a:xfrm>
        </p:spPr>
        <p:txBody>
          <a:bodyPr anchor="t">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285526362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76866" y="906873"/>
            <a:ext cx="6798734" cy="309786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5" y="4275666"/>
            <a:ext cx="6798736" cy="1600202"/>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5" y="4140199"/>
            <a:ext cx="6606425"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98237156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334333" y="982132"/>
            <a:ext cx="6400250" cy="2370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600200" y="3352799"/>
            <a:ext cx="5892798" cy="651933"/>
          </a:xfrm>
        </p:spPr>
        <p:txBody>
          <a:bodyPr anchor="ctr">
            <a:normAutofit/>
          </a:bodyPr>
          <a:lstStyle>
            <a:lvl1pPr marL="0" indent="0" algn="r">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176863" y="4343400"/>
            <a:ext cx="6798738" cy="1532467"/>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4" name="TextBox 13"/>
          <p:cNvSpPr txBox="1"/>
          <p:nvPr/>
        </p:nvSpPr>
        <p:spPr>
          <a:xfrm>
            <a:off x="849969" y="905362"/>
            <a:ext cx="457319" cy="584776"/>
          </a:xfrm>
          <a:prstGeom prst="rect">
            <a:avLst/>
          </a:prstGeom>
        </p:spPr>
        <p:txBody>
          <a:bodyPr vert="horz" lIns="91440" tIns="45720" rIns="91440" bIns="45720" rtlCol="0" anchor="ctr">
            <a:noAutofit/>
          </a:bodyPr>
          <a:lstStyle/>
          <a:p>
            <a:pPr lvl="0"/>
            <a:r>
              <a:rPr lang="en-US" sz="7200" dirty="0">
                <a:solidFill>
                  <a:schemeClr val="tx1"/>
                </a:solidFill>
                <a:effectLst/>
              </a:rPr>
              <a:t>“</a:t>
            </a:r>
          </a:p>
        </p:txBody>
      </p:sp>
      <p:sp>
        <p:nvSpPr>
          <p:cNvPr id="15" name="TextBox 14"/>
          <p:cNvSpPr txBox="1"/>
          <p:nvPr/>
        </p:nvSpPr>
        <p:spPr>
          <a:xfrm>
            <a:off x="7633503" y="2827870"/>
            <a:ext cx="457319" cy="584776"/>
          </a:xfrm>
          <a:prstGeom prst="rect">
            <a:avLst/>
          </a:prstGeom>
        </p:spPr>
        <p:txBody>
          <a:bodyPr vert="horz" lIns="91440" tIns="45720" rIns="91440" bIns="45720" rtlCol="0" anchor="ctr">
            <a:noAutofit/>
          </a:bodyPr>
          <a:lstStyle/>
          <a:p>
            <a:pPr lvl="0" algn="r"/>
            <a:r>
              <a:rPr lang="en-US" sz="7200" dirty="0">
                <a:solidFill>
                  <a:schemeClr val="tx1"/>
                </a:solidFill>
                <a:effectLst/>
              </a:rPr>
              <a:t>”</a:t>
            </a:r>
          </a:p>
        </p:txBody>
      </p:sp>
      <p:cxnSp>
        <p:nvCxnSpPr>
          <p:cNvPr id="19" name="Straight Connector 18"/>
          <p:cNvCxnSpPr/>
          <p:nvPr/>
        </p:nvCxnSpPr>
        <p:spPr>
          <a:xfrm>
            <a:off x="1278466" y="4140199"/>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2705339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76869" y="3308581"/>
            <a:ext cx="6798728" cy="1468800"/>
          </a:xfrm>
        </p:spPr>
        <p:txBody>
          <a:bodyPr anchor="b">
            <a:normAutofit/>
          </a:bodyPr>
          <a:lstStyle>
            <a:lvl1pPr algn="l">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176868" y="4777381"/>
            <a:ext cx="6798730" cy="8604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3382913646"/>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1409416" y="982132"/>
            <a:ext cx="6325168" cy="2243668"/>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6" name="Text Placeholder 2"/>
          <p:cNvSpPr>
            <a:spLocks noGrp="1"/>
          </p:cNvSpPr>
          <p:nvPr>
            <p:ph type="body" idx="13"/>
          </p:nvPr>
        </p:nvSpPr>
        <p:spPr>
          <a:xfrm>
            <a:off x="1176868" y="3639312"/>
            <a:ext cx="6798730" cy="886968"/>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5" y="4529667"/>
            <a:ext cx="6798736" cy="1346200"/>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sp>
        <p:nvSpPr>
          <p:cNvPr id="12" name="TextBox 11"/>
          <p:cNvSpPr txBox="1"/>
          <p:nvPr/>
        </p:nvSpPr>
        <p:spPr>
          <a:xfrm>
            <a:off x="878060" y="896895"/>
            <a:ext cx="457319" cy="584776"/>
          </a:xfrm>
          <a:prstGeom prst="rect">
            <a:avLst/>
          </a:prstGeom>
        </p:spPr>
        <p:txBody>
          <a:bodyPr vert="horz" lIns="91440" tIns="45720" rIns="91440" bIns="45720" rtlCol="0" anchor="ctr">
            <a:noAutofit/>
          </a:bodyPr>
          <a:lstStyle/>
          <a:p>
            <a:pPr lvl="0"/>
            <a:r>
              <a:rPr lang="en-US" sz="8000" dirty="0">
                <a:solidFill>
                  <a:schemeClr val="tx1"/>
                </a:solidFill>
                <a:effectLst/>
              </a:rPr>
              <a:t>“</a:t>
            </a:r>
          </a:p>
        </p:txBody>
      </p:sp>
      <p:sp>
        <p:nvSpPr>
          <p:cNvPr id="13" name="TextBox 12"/>
          <p:cNvSpPr txBox="1"/>
          <p:nvPr/>
        </p:nvSpPr>
        <p:spPr>
          <a:xfrm>
            <a:off x="7649796" y="2607728"/>
            <a:ext cx="457319" cy="584776"/>
          </a:xfrm>
          <a:prstGeom prst="rect">
            <a:avLst/>
          </a:prstGeom>
        </p:spPr>
        <p:txBody>
          <a:bodyPr vert="horz" lIns="91440" tIns="45720" rIns="91440" bIns="45720" rtlCol="0" anchor="ctr">
            <a:noAutofit/>
          </a:bodyPr>
          <a:lstStyle/>
          <a:p>
            <a:pPr lvl="0" algn="r"/>
            <a:r>
              <a:rPr lang="en-US" sz="8000" dirty="0">
                <a:solidFill>
                  <a:schemeClr val="tx1"/>
                </a:solidFill>
                <a:effectLst/>
              </a:rPr>
              <a:t>”</a:t>
            </a:r>
          </a:p>
        </p:txBody>
      </p:sp>
      <p:cxnSp>
        <p:nvCxnSpPr>
          <p:cNvPr id="26" name="Straight Connector 25"/>
          <p:cNvCxnSpPr/>
          <p:nvPr/>
        </p:nvCxnSpPr>
        <p:spPr>
          <a:xfrm>
            <a:off x="1278466" y="3429000"/>
            <a:ext cx="659553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3031631935"/>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76865" y="982131"/>
            <a:ext cx="6798734" cy="2294467"/>
          </a:xfrm>
        </p:spPr>
        <p:txBody>
          <a:bodyPr vert="horz" lIns="91440" tIns="45720" rIns="91440" bIns="45720" rtlCol="0" anchor="ctr">
            <a:normAutofit/>
          </a:bodyPr>
          <a:lstStyle>
            <a:lvl1pPr>
              <a:defRPr lang="en-US" sz="3200" b="0" dirty="0"/>
            </a:lvl1pPr>
          </a:lstStyle>
          <a:p>
            <a:pPr marL="0" lvl="0"/>
            <a:r>
              <a:rPr lang="en-US"/>
              <a:t>Click to edit Master title style</a:t>
            </a:r>
            <a:endParaRPr lang="en-US" dirty="0"/>
          </a:p>
        </p:txBody>
      </p:sp>
      <p:sp>
        <p:nvSpPr>
          <p:cNvPr id="17" name="Text Placeholder 2"/>
          <p:cNvSpPr>
            <a:spLocks noGrp="1"/>
          </p:cNvSpPr>
          <p:nvPr>
            <p:ph type="body" idx="13"/>
          </p:nvPr>
        </p:nvSpPr>
        <p:spPr>
          <a:xfrm>
            <a:off x="1176868" y="3566160"/>
            <a:ext cx="6798730" cy="905256"/>
          </a:xfrm>
        </p:spPr>
        <p:txBody>
          <a:bodyPr anchor="b">
            <a:normAutofit/>
          </a:bodyPr>
          <a:lstStyle>
            <a:lvl1pPr marL="0" indent="0" algn="l">
              <a:spcBef>
                <a:spcPts val="0"/>
              </a:spcBef>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3" name="Text Placeholder 2"/>
          <p:cNvSpPr>
            <a:spLocks noGrp="1"/>
          </p:cNvSpPr>
          <p:nvPr>
            <p:ph type="body" idx="1"/>
          </p:nvPr>
        </p:nvSpPr>
        <p:spPr>
          <a:xfrm>
            <a:off x="1176866" y="4470400"/>
            <a:ext cx="6798734" cy="1405467"/>
          </a:xfrm>
        </p:spPr>
        <p:txBody>
          <a:bodyPr anchor="t">
            <a:normAutofit/>
          </a:bodyPr>
          <a:lstStyle>
            <a:lvl1pPr marL="0" indent="0" algn="l">
              <a:buNone/>
              <a:defRPr sz="1600">
                <a:solidFill>
                  <a:schemeClr val="tx1"/>
                </a:solidFill>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dirty="0"/>
          </a:p>
        </p:txBody>
      </p:sp>
      <p:cxnSp>
        <p:nvCxnSpPr>
          <p:cNvPr id="15" name="Straight Connector 14"/>
          <p:cNvCxnSpPr/>
          <p:nvPr/>
        </p:nvCxnSpPr>
        <p:spPr>
          <a:xfrm>
            <a:off x="1278469" y="3429000"/>
            <a:ext cx="6606421"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71530404"/>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176865" y="2490135"/>
            <a:ext cx="6798736" cy="338573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1278466" y="2354670"/>
            <a:ext cx="6606424" cy="0"/>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1787367943"/>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356667" y="906873"/>
            <a:ext cx="1618930" cy="4968995"/>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176867" y="906873"/>
            <a:ext cx="4915509" cy="4968993"/>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B7C3F878-F5E8-489B-AC8A-64F2A7E22C28}" type="datetimeFigureOut">
              <a:rPr lang="en-US" smtClean="0"/>
              <a:pPr/>
              <a:t>2/26/2021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51FC063-5EA9-49AF-AFAF-D68C9E82B23B}" type="slidenum">
              <a:rPr lang="en-US" smtClean="0"/>
              <a:pPr/>
              <a:t>‹#›</a:t>
            </a:fld>
            <a:endParaRPr lang="en-US"/>
          </a:p>
        </p:txBody>
      </p:sp>
      <p:cxnSp>
        <p:nvCxnSpPr>
          <p:cNvPr id="14" name="Straight Connector 13"/>
          <p:cNvCxnSpPr/>
          <p:nvPr/>
        </p:nvCxnSpPr>
        <p:spPr>
          <a:xfrm>
            <a:off x="6245512" y="906873"/>
            <a:ext cx="0" cy="4968993"/>
          </a:xfrm>
          <a:prstGeom prst="line">
            <a:avLst/>
          </a:prstGeom>
          <a:ln w="15875"/>
        </p:spPr>
        <p:style>
          <a:lnRef idx="2">
            <a:schemeClr val="accent1"/>
          </a:lnRef>
          <a:fillRef idx="0">
            <a:schemeClr val="accent1"/>
          </a:fillRef>
          <a:effectRef idx="1">
            <a:schemeClr val="accent1"/>
          </a:effectRef>
          <a:fontRef idx="minor">
            <a:schemeClr val="tx1"/>
          </a:fontRef>
        </p:style>
      </p:cxnSp>
    </p:spTree>
    <p:extLst>
      <p:ext uri="{BB962C8B-B14F-4D97-AF65-F5344CB8AC3E}">
        <p14:creationId xmlns:p14="http://schemas.microsoft.com/office/powerpoint/2010/main" val="295433138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4.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3.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grpSp>
        <p:nvGrpSpPr>
          <p:cNvPr id="7" name="Group 6"/>
          <p:cNvGrpSpPr/>
          <p:nvPr/>
        </p:nvGrpSpPr>
        <p:grpSpPr>
          <a:xfrm>
            <a:off x="0" y="0"/>
            <a:ext cx="9144000" cy="6858001"/>
            <a:chOff x="0" y="0"/>
            <a:chExt cx="9144000" cy="6858001"/>
          </a:xfrm>
        </p:grpSpPr>
        <p:pic>
          <p:nvPicPr>
            <p:cNvPr id="8" name="Picture 7" descr="SD-PanelContent-V.png"/>
            <p:cNvPicPr>
              <a:picLocks noChangeAspect="1"/>
            </p:cNvPicPr>
            <p:nvPr/>
          </p:nvPicPr>
          <p:blipFill>
            <a:blip r:embed="rId19" cstate="email">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sp>
          <p:nvSpPr>
            <p:cNvPr id="9" name="Rectangle 8"/>
            <p:cNvSpPr/>
            <p:nvPr/>
          </p:nvSpPr>
          <p:spPr>
            <a:xfrm>
              <a:off x="553888" y="542807"/>
              <a:ext cx="8039776" cy="5756392"/>
            </a:xfrm>
            <a:prstGeom prst="rect">
              <a:avLst/>
            </a:prstGeom>
            <a:noFill/>
            <a:ln w="15875" cap="flat">
              <a:miter lim="800000"/>
            </a:ln>
          </p:spPr>
          <p:style>
            <a:lnRef idx="1">
              <a:schemeClr val="accent1"/>
            </a:lnRef>
            <a:fillRef idx="3">
              <a:schemeClr val="accent1"/>
            </a:fillRef>
            <a:effectRef idx="2">
              <a:schemeClr val="accent1"/>
            </a:effectRef>
            <a:fontRef idx="minor">
              <a:schemeClr val="lt1"/>
            </a:fontRef>
          </p:style>
        </p:sp>
        <p:pic>
          <p:nvPicPr>
            <p:cNvPr id="10" name="Picture 9"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39689"/>
              <a:ext cx="685800" cy="606425"/>
            </a:xfrm>
            <a:prstGeom prst="rect">
              <a:avLst/>
            </a:prstGeom>
          </p:spPr>
        </p:pic>
        <p:pic>
          <p:nvPicPr>
            <p:cNvPr id="11" name="Picture 10" descr="HDRibbonContent-UniformTrim.png"/>
            <p:cNvPicPr>
              <a:picLocks noChangeAspect="1"/>
            </p:cNvPicPr>
            <p:nvPr/>
          </p:nvPicPr>
          <p:blipFill rotWithShape="1">
            <a:blip r:embed="rId20" cstate="email">
              <a:extLst>
                <a:ext uri="{28A0092B-C50C-407E-A947-70E740481C1C}">
                  <a14:useLocalDpi xmlns:a14="http://schemas.microsoft.com/office/drawing/2010/main" val="0"/>
                </a:ext>
              </a:extLst>
            </a:blip>
            <a:srcRect l="1" r="14240"/>
            <a:stretch/>
          </p:blipFill>
          <p:spPr>
            <a:xfrm rot="5400000">
              <a:off x="4221675" y="6211888"/>
              <a:ext cx="685800" cy="606425"/>
            </a:xfrm>
            <a:prstGeom prst="rect">
              <a:avLst/>
            </a:prstGeom>
          </p:spPr>
        </p:pic>
      </p:grpSp>
      <p:sp>
        <p:nvSpPr>
          <p:cNvPr id="2" name="Title Placeholder 1"/>
          <p:cNvSpPr>
            <a:spLocks noGrp="1"/>
          </p:cNvSpPr>
          <p:nvPr>
            <p:ph type="title"/>
          </p:nvPr>
        </p:nvSpPr>
        <p:spPr>
          <a:xfrm>
            <a:off x="1176866" y="915337"/>
            <a:ext cx="6798734" cy="1303867"/>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176865" y="2490135"/>
            <a:ext cx="6798736" cy="3444997"/>
          </a:xfrm>
          <a:prstGeom prst="rect">
            <a:avLst/>
          </a:prstGeom>
        </p:spPr>
        <p:txBody>
          <a:bodyPr vert="horz" lIns="91440" tIns="45720" rIns="91440" bIns="45720" rtlCol="0" anchor="t">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356670" y="5960533"/>
            <a:ext cx="1148283"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7C3F878-F5E8-489B-AC8A-64F2A7E22C28}" type="datetimeFigureOut">
              <a:rPr lang="en-US" smtClean="0"/>
              <a:pPr/>
              <a:t>2/26/2021</a:t>
            </a:fld>
            <a:endParaRPr lang="en-US" dirty="0"/>
          </a:p>
        </p:txBody>
      </p:sp>
      <p:sp>
        <p:nvSpPr>
          <p:cNvPr id="5" name="Footer Placeholder 4"/>
          <p:cNvSpPr>
            <a:spLocks noGrp="1"/>
          </p:cNvSpPr>
          <p:nvPr>
            <p:ph type="ftr" sz="quarter" idx="3"/>
          </p:nvPr>
        </p:nvSpPr>
        <p:spPr>
          <a:xfrm>
            <a:off x="1176865" y="5960533"/>
            <a:ext cx="5104667" cy="279400"/>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7580091" y="5960533"/>
            <a:ext cx="395510" cy="279400"/>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651FC063-5EA9-49AF-AFAF-D68C9E82B23B}" type="slidenum">
              <a:rPr lang="en-US" smtClean="0"/>
              <a:pPr/>
              <a:t>‹#›</a:t>
            </a:fld>
            <a:endParaRPr lang="en-US" dirty="0"/>
          </a:p>
        </p:txBody>
      </p:sp>
    </p:spTree>
    <p:extLst>
      <p:ext uri="{BB962C8B-B14F-4D97-AF65-F5344CB8AC3E}">
        <p14:creationId xmlns:p14="http://schemas.microsoft.com/office/powerpoint/2010/main" val="1023704403"/>
      </p:ext>
    </p:extLst>
  </p:cSld>
  <p:clrMap bg1="lt1" tx1="dk1" bg2="lt2" tx2="dk2" accent1="accent1" accent2="accent2" accent3="accent3" accent4="accent4" accent5="accent5" accent6="accent6" hlink="hlink" folHlink="folHlink"/>
  <p:sldLayoutIdLst>
    <p:sldLayoutId id="2147483691" r:id="rId1"/>
    <p:sldLayoutId id="2147483692" r:id="rId2"/>
    <p:sldLayoutId id="2147483693" r:id="rId3"/>
    <p:sldLayoutId id="2147483694" r:id="rId4"/>
    <p:sldLayoutId id="2147483695" r:id="rId5"/>
    <p:sldLayoutId id="2147483696" r:id="rId6"/>
    <p:sldLayoutId id="2147483697" r:id="rId7"/>
    <p:sldLayoutId id="2147483698" r:id="rId8"/>
    <p:sldLayoutId id="2147483699" r:id="rId9"/>
    <p:sldLayoutId id="2147483700" r:id="rId10"/>
    <p:sldLayoutId id="2147483701" r:id="rId11"/>
    <p:sldLayoutId id="2147483702" r:id="rId12"/>
    <p:sldLayoutId id="2147483703" r:id="rId13"/>
    <p:sldLayoutId id="2147483704" r:id="rId14"/>
    <p:sldLayoutId id="2147483705" r:id="rId15"/>
    <p:sldLayoutId id="2147483706" r:id="rId16"/>
    <p:sldLayoutId id="2147483707" r:id="rId17"/>
  </p:sldLayoutIdLst>
  <p:txStyles>
    <p:titleStyle>
      <a:lvl1pPr algn="ctr" defTabSz="457200" rtl="0" eaLnBrk="1" latinLnBrk="0" hangingPunct="1">
        <a:spcBef>
          <a:spcPct val="0"/>
        </a:spcBef>
        <a:buNone/>
        <a:defRPr sz="4000" kern="1200" cap="none">
          <a:ln w="3175" cmpd="sng">
            <a:noFill/>
          </a:ln>
          <a:solidFill>
            <a:schemeClr val="tx1">
              <a:lumMod val="85000"/>
              <a:lumOff val="15000"/>
            </a:schemeClr>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buClr>
        <a:buSzPct val="115000"/>
        <a:buFont typeface="Arial"/>
        <a:buChar char="•"/>
        <a:defRPr sz="2400" kern="1200" cap="none">
          <a:solidFill>
            <a:schemeClr val="tx1">
              <a:lumMod val="85000"/>
              <a:lumOff val="15000"/>
            </a:schemeClr>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buClr>
        <a:buSzPct val="115000"/>
        <a:buFont typeface="Arial"/>
        <a:buChar char="•"/>
        <a:defRPr sz="2000" kern="1200" cap="none">
          <a:solidFill>
            <a:schemeClr val="tx1">
              <a:lumMod val="85000"/>
              <a:lumOff val="15000"/>
            </a:schemeClr>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buClr>
        <a:buSzPct val="115000"/>
        <a:buFont typeface="Arial"/>
        <a:buChar char="•"/>
        <a:defRPr sz="1800" kern="1200" cap="none">
          <a:solidFill>
            <a:schemeClr val="tx1">
              <a:lumMod val="85000"/>
              <a:lumOff val="15000"/>
            </a:schemeClr>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buClr>
        <a:buSzPct val="115000"/>
        <a:buFont typeface="Arial"/>
        <a:buChar char="•"/>
        <a:defRPr sz="1600" kern="1200" cap="none">
          <a:solidFill>
            <a:schemeClr val="tx1">
              <a:lumMod val="85000"/>
              <a:lumOff val="15000"/>
            </a:schemeClr>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buClr>
        <a:buSzPct val="115000"/>
        <a:buFont typeface="Arial"/>
        <a:buChar char="•"/>
        <a:defRPr sz="1400" kern="1200" cap="none">
          <a:solidFill>
            <a:schemeClr val="tx1">
              <a:lumMod val="85000"/>
              <a:lumOff val="15000"/>
            </a:schemeClr>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hyperlink" Target="https://youtu.be/sHjwfneXRsU" TargetMode="Externa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2" Type="http://schemas.openxmlformats.org/officeDocument/2006/relationships/hyperlink" Target="https://www.youtube.com/watch?v=QSwvg9Rv2EI" TargetMode="External"/><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t>Week 7 – The Great Lakes</a:t>
            </a:r>
          </a:p>
        </p:txBody>
      </p:sp>
      <p:sp>
        <p:nvSpPr>
          <p:cNvPr id="3" name="Subtitle 2"/>
          <p:cNvSpPr>
            <a:spLocks noGrp="1"/>
          </p:cNvSpPr>
          <p:nvPr>
            <p:ph type="subTitle" idx="1"/>
          </p:nvPr>
        </p:nvSpPr>
        <p:spPr/>
        <p:txBody>
          <a:bodyPr/>
          <a:lstStyle/>
          <a:p>
            <a:endParaRPr lang="en-GB"/>
          </a:p>
        </p:txBody>
      </p:sp>
    </p:spTree>
    <p:extLst>
      <p:ext uri="{BB962C8B-B14F-4D97-AF65-F5344CB8AC3E}">
        <p14:creationId xmlns:p14="http://schemas.microsoft.com/office/powerpoint/2010/main" val="170566808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fontScale="90000"/>
          </a:bodyPr>
          <a:lstStyle/>
          <a:p>
            <a:r>
              <a:rPr lang="en-GB"/>
              <a:t>This week we are heading north again, having followed the Mississippi north all the way to the Great Lakes.</a:t>
            </a:r>
            <a:endParaRPr lang="en-GB" dirty="0"/>
          </a:p>
        </p:txBody>
      </p:sp>
      <p:sp>
        <p:nvSpPr>
          <p:cNvPr id="6" name="Text Placeholder 5"/>
          <p:cNvSpPr>
            <a:spLocks noGrp="1"/>
          </p:cNvSpPr>
          <p:nvPr>
            <p:ph type="body" idx="1"/>
          </p:nvPr>
        </p:nvSpPr>
        <p:spPr/>
        <p:txBody>
          <a:bodyPr/>
          <a:lstStyle/>
          <a:p>
            <a:endParaRPr lang="en-GB"/>
          </a:p>
        </p:txBody>
      </p:sp>
    </p:spTree>
    <p:extLst>
      <p:ext uri="{BB962C8B-B14F-4D97-AF65-F5344CB8AC3E}">
        <p14:creationId xmlns:p14="http://schemas.microsoft.com/office/powerpoint/2010/main" val="191588933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normAutofit/>
          </a:bodyPr>
          <a:lstStyle/>
          <a:p>
            <a:r>
              <a:rPr lang="en-GB" b="1" dirty="0"/>
              <a:t>What do you know about the Great Lakes?</a:t>
            </a:r>
            <a:endParaRPr lang="en-GB" dirty="0"/>
          </a:p>
        </p:txBody>
      </p:sp>
      <p:sp>
        <p:nvSpPr>
          <p:cNvPr id="5" name="Text Placeholder 4"/>
          <p:cNvSpPr>
            <a:spLocks noGrp="1"/>
          </p:cNvSpPr>
          <p:nvPr>
            <p:ph type="body" idx="1"/>
          </p:nvPr>
        </p:nvSpPr>
        <p:spPr/>
        <p:txBody>
          <a:bodyPr>
            <a:normAutofit/>
          </a:bodyPr>
          <a:lstStyle/>
          <a:p>
            <a:r>
              <a:rPr lang="en-GB" sz="3600" b="1" dirty="0"/>
              <a:t>Why would they be Great?</a:t>
            </a:r>
            <a:r>
              <a:rPr lang="en-GB" sz="3600" dirty="0"/>
              <a:t> </a:t>
            </a:r>
          </a:p>
        </p:txBody>
      </p:sp>
    </p:spTree>
    <p:extLst>
      <p:ext uri="{BB962C8B-B14F-4D97-AF65-F5344CB8AC3E}">
        <p14:creationId xmlns:p14="http://schemas.microsoft.com/office/powerpoint/2010/main" val="421062416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LO: To understand the location and names of the Great Lakes.</a:t>
            </a:r>
          </a:p>
        </p:txBody>
      </p:sp>
      <p:sp>
        <p:nvSpPr>
          <p:cNvPr id="3" name="Text Placeholder 2"/>
          <p:cNvSpPr>
            <a:spLocks noGrp="1"/>
          </p:cNvSpPr>
          <p:nvPr>
            <p:ph type="body" idx="1"/>
          </p:nvPr>
        </p:nvSpPr>
        <p:spPr/>
        <p:txBody>
          <a:bodyPr>
            <a:noAutofit/>
          </a:bodyPr>
          <a:lstStyle/>
          <a:p>
            <a:pPr algn="l"/>
            <a:r>
              <a:rPr lang="en-GB" sz="3600" dirty="0"/>
              <a:t>SC: A correctly annotated map of the Great Lakes and its settlements. </a:t>
            </a:r>
          </a:p>
        </p:txBody>
      </p:sp>
    </p:spTree>
    <p:extLst>
      <p:ext uri="{BB962C8B-B14F-4D97-AF65-F5344CB8AC3E}">
        <p14:creationId xmlns:p14="http://schemas.microsoft.com/office/powerpoint/2010/main" val="13512586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Great Lakes 101 Video</a:t>
            </a:r>
          </a:p>
        </p:txBody>
      </p:sp>
      <p:sp>
        <p:nvSpPr>
          <p:cNvPr id="3" name="Text Placeholder 2"/>
          <p:cNvSpPr>
            <a:spLocks noGrp="1"/>
          </p:cNvSpPr>
          <p:nvPr>
            <p:ph type="body" idx="1"/>
          </p:nvPr>
        </p:nvSpPr>
        <p:spPr/>
        <p:txBody>
          <a:bodyPr/>
          <a:lstStyle/>
          <a:p>
            <a:r>
              <a:rPr lang="en-GB" b="1" u="sng" dirty="0">
                <a:hlinkClick r:id="rId2"/>
              </a:rPr>
              <a:t>https://youtu.be/sHjwfneXRsU</a:t>
            </a:r>
            <a:r>
              <a:rPr lang="en-GB" b="1" dirty="0"/>
              <a:t>  </a:t>
            </a:r>
            <a:endParaRPr lang="en-GB" dirty="0"/>
          </a:p>
        </p:txBody>
      </p:sp>
    </p:spTree>
    <p:extLst>
      <p:ext uri="{BB962C8B-B14F-4D97-AF65-F5344CB8AC3E}">
        <p14:creationId xmlns:p14="http://schemas.microsoft.com/office/powerpoint/2010/main" val="28394508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What is the Rust Belt?</a:t>
            </a:r>
          </a:p>
        </p:txBody>
      </p:sp>
      <p:sp>
        <p:nvSpPr>
          <p:cNvPr id="3" name="Text Placeholder 2"/>
          <p:cNvSpPr>
            <a:spLocks noGrp="1"/>
          </p:cNvSpPr>
          <p:nvPr>
            <p:ph type="body" idx="1"/>
          </p:nvPr>
        </p:nvSpPr>
        <p:spPr/>
        <p:txBody>
          <a:bodyPr/>
          <a:lstStyle/>
          <a:p>
            <a:endParaRPr lang="en-GB"/>
          </a:p>
        </p:txBody>
      </p:sp>
    </p:spTree>
    <p:extLst>
      <p:ext uri="{BB962C8B-B14F-4D97-AF65-F5344CB8AC3E}">
        <p14:creationId xmlns:p14="http://schemas.microsoft.com/office/powerpoint/2010/main" val="3573832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The Rust Belt</a:t>
            </a:r>
          </a:p>
        </p:txBody>
      </p:sp>
      <p:sp>
        <p:nvSpPr>
          <p:cNvPr id="5" name="Content Placeholder 4"/>
          <p:cNvSpPr>
            <a:spLocks noGrp="1"/>
          </p:cNvSpPr>
          <p:nvPr>
            <p:ph idx="1"/>
          </p:nvPr>
        </p:nvSpPr>
        <p:spPr/>
        <p:txBody>
          <a:bodyPr>
            <a:normAutofit fontScale="85000" lnSpcReduction="20000"/>
          </a:bodyPr>
          <a:lstStyle/>
          <a:p>
            <a:pPr marL="0" indent="0">
              <a:buNone/>
            </a:pPr>
            <a:r>
              <a:rPr lang="en-GB" dirty="0"/>
              <a:t>The Rust Belt refers to an area of the northern United States. The area is mostly the states near the Great Lakes. This area was once known for steel production and heavy industry. That industry has greatly decreased since the middle of the 20th century. Much of this decrease is because of the United States using manufacturers from other countries.</a:t>
            </a:r>
          </a:p>
          <a:p>
            <a:pPr marL="0" indent="0">
              <a:buNone/>
            </a:pPr>
            <a:endParaRPr lang="en-GB" dirty="0"/>
          </a:p>
          <a:p>
            <a:pPr marL="0" indent="0">
              <a:buNone/>
            </a:pPr>
            <a:r>
              <a:rPr lang="en-GB" dirty="0"/>
              <a:t>Most Rust Belt cities, for example, Pittsburgh, Pennsylvania and Youngstown, Ohio, have had very large decrease in population since the 1950s and 1960s.</a:t>
            </a:r>
          </a:p>
        </p:txBody>
      </p:sp>
    </p:spTree>
    <p:extLst>
      <p:ext uri="{BB962C8B-B14F-4D97-AF65-F5344CB8AC3E}">
        <p14:creationId xmlns:p14="http://schemas.microsoft.com/office/powerpoint/2010/main" val="350381939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The Rust Belt</a:t>
            </a:r>
          </a:p>
        </p:txBody>
      </p:sp>
      <p:pic>
        <p:nvPicPr>
          <p:cNvPr id="4" name="Content Placeholder 3"/>
          <p:cNvPicPr>
            <a:picLocks noGrp="1" noChangeAspect="1"/>
          </p:cNvPicPr>
          <p:nvPr>
            <p:ph idx="1"/>
          </p:nvPr>
        </p:nvPicPr>
        <p:blipFill>
          <a:blip r:embed="rId2" cstate="print">
            <a:extLst>
              <a:ext uri="{28A0092B-C50C-407E-A947-70E740481C1C}">
                <a14:useLocalDpi xmlns:a14="http://schemas.microsoft.com/office/drawing/2010/main"/>
              </a:ext>
            </a:extLst>
          </a:blip>
          <a:stretch>
            <a:fillRect/>
          </a:stretch>
        </p:blipFill>
        <p:spPr>
          <a:xfrm>
            <a:off x="1807103" y="2470150"/>
            <a:ext cx="5538259" cy="3619648"/>
          </a:xfrm>
        </p:spPr>
      </p:pic>
    </p:spTree>
    <p:extLst>
      <p:ext uri="{BB962C8B-B14F-4D97-AF65-F5344CB8AC3E}">
        <p14:creationId xmlns:p14="http://schemas.microsoft.com/office/powerpoint/2010/main" val="12040239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Globalisation</a:t>
            </a:r>
          </a:p>
        </p:txBody>
      </p:sp>
      <p:sp>
        <p:nvSpPr>
          <p:cNvPr id="3" name="Content Placeholder 2"/>
          <p:cNvSpPr>
            <a:spLocks noGrp="1"/>
          </p:cNvSpPr>
          <p:nvPr>
            <p:ph idx="1"/>
          </p:nvPr>
        </p:nvSpPr>
        <p:spPr/>
        <p:txBody>
          <a:bodyPr>
            <a:normAutofit lnSpcReduction="10000"/>
          </a:bodyPr>
          <a:lstStyle/>
          <a:p>
            <a:r>
              <a:rPr lang="en-GB" dirty="0"/>
              <a:t> Many people blame </a:t>
            </a:r>
            <a:r>
              <a:rPr lang="en-GB" b="1" dirty="0"/>
              <a:t>Globalisation </a:t>
            </a:r>
            <a:r>
              <a:rPr lang="en-GB" dirty="0"/>
              <a:t>for the loss of jobs in the Rust Belt.</a:t>
            </a:r>
          </a:p>
          <a:p>
            <a:pPr marL="0" indent="0">
              <a:buNone/>
            </a:pPr>
            <a:endParaRPr lang="en-GB" dirty="0"/>
          </a:p>
          <a:p>
            <a:r>
              <a:rPr lang="en-GB" dirty="0"/>
              <a:t> Globalisation is the name given to companies working on a global scale, moving jobs to areas where people can be employed cheaply or with few safety/environmental regulations so costs can be cut.</a:t>
            </a:r>
          </a:p>
        </p:txBody>
      </p:sp>
    </p:spTree>
    <p:extLst>
      <p:ext uri="{BB962C8B-B14F-4D97-AF65-F5344CB8AC3E}">
        <p14:creationId xmlns:p14="http://schemas.microsoft.com/office/powerpoint/2010/main" val="104424177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Task</a:t>
            </a:r>
          </a:p>
        </p:txBody>
      </p:sp>
      <p:sp>
        <p:nvSpPr>
          <p:cNvPr id="3" name="Content Placeholder 2"/>
          <p:cNvSpPr>
            <a:spLocks noGrp="1"/>
          </p:cNvSpPr>
          <p:nvPr>
            <p:ph sz="half" idx="1"/>
          </p:nvPr>
        </p:nvSpPr>
        <p:spPr/>
        <p:txBody>
          <a:bodyPr>
            <a:normAutofit fontScale="85000" lnSpcReduction="10000"/>
          </a:bodyPr>
          <a:lstStyle/>
          <a:p>
            <a:pPr marL="457200" lvl="0" indent="-457200">
              <a:buFont typeface="+mj-lt"/>
              <a:buAutoNum type="arabicPeriod"/>
            </a:pPr>
            <a:r>
              <a:rPr lang="en-GB" dirty="0"/>
              <a:t>Name in pen and then lightly shade in the Great Lakes in blue pencil crayon.</a:t>
            </a:r>
          </a:p>
          <a:p>
            <a:pPr marL="457200" lvl="0" indent="-457200">
              <a:buFont typeface="+mj-lt"/>
              <a:buAutoNum type="arabicPeriod"/>
            </a:pPr>
            <a:r>
              <a:rPr lang="en-GB" dirty="0"/>
              <a:t>Names of the States</a:t>
            </a:r>
          </a:p>
          <a:p>
            <a:pPr marL="457200" lvl="0" indent="-457200">
              <a:buFont typeface="+mj-lt"/>
              <a:buAutoNum type="arabicPeriod"/>
            </a:pPr>
            <a:r>
              <a:rPr lang="en-GB" dirty="0"/>
              <a:t>Names of the major cities.</a:t>
            </a:r>
          </a:p>
          <a:p>
            <a:pPr marL="457200" indent="-457200">
              <a:buFont typeface="+mj-lt"/>
              <a:buAutoNum type="arabicPeriod"/>
            </a:pPr>
            <a:r>
              <a:rPr lang="en-GB" dirty="0"/>
              <a:t>Highlight the cities that are part of the Rust Belt. </a:t>
            </a:r>
          </a:p>
        </p:txBody>
      </p:sp>
      <p:sp>
        <p:nvSpPr>
          <p:cNvPr id="5" name="Content Placeholder 4"/>
          <p:cNvSpPr>
            <a:spLocks noGrp="1"/>
          </p:cNvSpPr>
          <p:nvPr>
            <p:ph sz="half" idx="2"/>
          </p:nvPr>
        </p:nvSpPr>
        <p:spPr/>
        <p:txBody>
          <a:bodyPr>
            <a:normAutofit fontScale="85000" lnSpcReduction="10000"/>
          </a:bodyPr>
          <a:lstStyle/>
          <a:p>
            <a:r>
              <a:rPr lang="en-GB" dirty="0"/>
              <a:t> Cities to find and plot:</a:t>
            </a:r>
          </a:p>
          <a:p>
            <a:pPr lvl="1"/>
            <a:r>
              <a:rPr lang="en-GB" dirty="0"/>
              <a:t> Rochester, NY</a:t>
            </a:r>
          </a:p>
          <a:p>
            <a:pPr lvl="1"/>
            <a:r>
              <a:rPr lang="en-GB" dirty="0"/>
              <a:t> Pittsburgh, PA</a:t>
            </a:r>
          </a:p>
          <a:p>
            <a:pPr lvl="1"/>
            <a:r>
              <a:rPr lang="en-GB" dirty="0"/>
              <a:t> Cleveland, OH</a:t>
            </a:r>
          </a:p>
          <a:p>
            <a:pPr lvl="1"/>
            <a:r>
              <a:rPr lang="en-GB" dirty="0"/>
              <a:t> Detroit, MI</a:t>
            </a:r>
          </a:p>
          <a:p>
            <a:pPr lvl="1"/>
            <a:r>
              <a:rPr lang="en-GB" dirty="0"/>
              <a:t> Indianapolis, IN</a:t>
            </a:r>
          </a:p>
          <a:p>
            <a:pPr lvl="1"/>
            <a:r>
              <a:rPr lang="en-GB" dirty="0"/>
              <a:t> Chicago, IL</a:t>
            </a:r>
          </a:p>
          <a:p>
            <a:pPr lvl="1"/>
            <a:r>
              <a:rPr lang="en-GB" dirty="0"/>
              <a:t> Milwaukee, WI</a:t>
            </a:r>
          </a:p>
        </p:txBody>
      </p:sp>
      <p:sp>
        <p:nvSpPr>
          <p:cNvPr id="4" name="TextBox 3"/>
          <p:cNvSpPr txBox="1"/>
          <p:nvPr/>
        </p:nvSpPr>
        <p:spPr>
          <a:xfrm>
            <a:off x="1958909" y="6059110"/>
            <a:ext cx="5239535" cy="369332"/>
          </a:xfrm>
          <a:prstGeom prst="rect">
            <a:avLst/>
          </a:prstGeom>
        </p:spPr>
        <p:style>
          <a:lnRef idx="2">
            <a:schemeClr val="dk1"/>
          </a:lnRef>
          <a:fillRef idx="1">
            <a:schemeClr val="lt1"/>
          </a:fillRef>
          <a:effectRef idx="0">
            <a:schemeClr val="dk1"/>
          </a:effectRef>
          <a:fontRef idx="minor">
            <a:schemeClr val="dk1"/>
          </a:fontRef>
        </p:style>
        <p:txBody>
          <a:bodyPr wrap="none" rtlCol="0">
            <a:spAutoFit/>
          </a:bodyPr>
          <a:lstStyle/>
          <a:p>
            <a:r>
              <a:rPr lang="en-GB" dirty="0"/>
              <a:t>There is a map on the next slide to help you </a:t>
            </a:r>
            <a:r>
              <a:rPr lang="en-GB" dirty="0">
                <a:sym typeface="Wingdings"/>
              </a:rPr>
              <a:t></a:t>
            </a:r>
            <a:endParaRPr lang="en-GB" dirty="0"/>
          </a:p>
        </p:txBody>
      </p:sp>
    </p:spTree>
    <p:extLst>
      <p:ext uri="{BB962C8B-B14F-4D97-AF65-F5344CB8AC3E}">
        <p14:creationId xmlns:p14="http://schemas.microsoft.com/office/powerpoint/2010/main" val="279888199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050" name="Picture 2" descr="http://engineering.wayne.edu/wsuwater/survey/survey_map.jpg"/>
          <p:cNvPicPr>
            <a:picLocks noChangeAspect="1" noChangeArrowheads="1"/>
          </p:cNvPicPr>
          <p:nvPr/>
        </p:nvPicPr>
        <p:blipFill>
          <a:blip r:embed="rId2" cstate="email">
            <a:extLst>
              <a:ext uri="{28A0092B-C50C-407E-A947-70E740481C1C}">
                <a14:useLocalDpi xmlns:a14="http://schemas.microsoft.com/office/drawing/2010/main" val="0"/>
              </a:ext>
            </a:extLst>
          </a:blip>
          <a:srcRect/>
          <a:stretch>
            <a:fillRect/>
          </a:stretch>
        </p:blipFill>
        <p:spPr bwMode="auto">
          <a:xfrm>
            <a:off x="0" y="489647"/>
            <a:ext cx="9144000" cy="59492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3782026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Picture 1"/>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531230" y="-1827"/>
            <a:ext cx="8001648" cy="6859827"/>
          </a:xfrm>
          <a:prstGeom prst="rect">
            <a:avLst/>
          </a:prstGeom>
        </p:spPr>
      </p:pic>
    </p:spTree>
    <p:extLst>
      <p:ext uri="{BB962C8B-B14F-4D97-AF65-F5344CB8AC3E}">
        <p14:creationId xmlns:p14="http://schemas.microsoft.com/office/powerpoint/2010/main" val="41531088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rotWithShape="1">
          <a:blip r:embed="rId2" cstate="print">
            <a:extLst>
              <a:ext uri="{28A0092B-C50C-407E-A947-70E740481C1C}">
                <a14:useLocalDpi xmlns:a14="http://schemas.microsoft.com/office/drawing/2010/main"/>
              </a:ext>
            </a:extLst>
          </a:blip>
          <a:srcRect/>
          <a:stretch/>
        </p:blipFill>
        <p:spPr>
          <a:xfrm>
            <a:off x="0" y="232404"/>
            <a:ext cx="9144000" cy="6411943"/>
          </a:xfrm>
          <a:prstGeom prst="rect">
            <a:avLst/>
          </a:prstGeom>
        </p:spPr>
      </p:pic>
    </p:spTree>
    <p:extLst>
      <p:ext uri="{BB962C8B-B14F-4D97-AF65-F5344CB8AC3E}">
        <p14:creationId xmlns:p14="http://schemas.microsoft.com/office/powerpoint/2010/main" val="169514146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Chicago</a:t>
            </a:r>
          </a:p>
        </p:txBody>
      </p:sp>
      <p:sp>
        <p:nvSpPr>
          <p:cNvPr id="3" name="Content Placeholder 2"/>
          <p:cNvSpPr>
            <a:spLocks noGrp="1"/>
          </p:cNvSpPr>
          <p:nvPr>
            <p:ph idx="1"/>
          </p:nvPr>
        </p:nvSpPr>
        <p:spPr/>
        <p:txBody>
          <a:bodyPr/>
          <a:lstStyle/>
          <a:p>
            <a:r>
              <a:rPr lang="en-GB" dirty="0"/>
              <a:t> Site seeing in Chicago – like the NY lesson from week 1</a:t>
            </a:r>
          </a:p>
        </p:txBody>
      </p:sp>
    </p:spTree>
    <p:extLst>
      <p:ext uri="{BB962C8B-B14F-4D97-AF65-F5344CB8AC3E}">
        <p14:creationId xmlns:p14="http://schemas.microsoft.com/office/powerpoint/2010/main" val="130321269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What do you think of as from Chicago?</a:t>
            </a:r>
          </a:p>
        </p:txBody>
      </p:sp>
      <p:sp>
        <p:nvSpPr>
          <p:cNvPr id="5" name="Text Placeholder 4"/>
          <p:cNvSpPr>
            <a:spLocks noGrp="1"/>
          </p:cNvSpPr>
          <p:nvPr>
            <p:ph type="body" idx="1"/>
          </p:nvPr>
        </p:nvSpPr>
        <p:spPr/>
        <p:txBody>
          <a:bodyPr/>
          <a:lstStyle/>
          <a:p>
            <a:r>
              <a:rPr lang="en-GB" dirty="0"/>
              <a:t>Do you know anything about the biggest city on the shores of the Great Lakes?</a:t>
            </a:r>
          </a:p>
        </p:txBody>
      </p:sp>
    </p:spTree>
    <p:extLst>
      <p:ext uri="{BB962C8B-B14F-4D97-AF65-F5344CB8AC3E}">
        <p14:creationId xmlns:p14="http://schemas.microsoft.com/office/powerpoint/2010/main" val="20646215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l"/>
            <a:r>
              <a:rPr lang="en-GB" dirty="0"/>
              <a:t>LO: To investigate and describe a location in North America.</a:t>
            </a:r>
          </a:p>
        </p:txBody>
      </p:sp>
      <p:sp>
        <p:nvSpPr>
          <p:cNvPr id="3" name="Text Placeholder 2"/>
          <p:cNvSpPr>
            <a:spLocks noGrp="1"/>
          </p:cNvSpPr>
          <p:nvPr>
            <p:ph type="body" idx="1"/>
          </p:nvPr>
        </p:nvSpPr>
        <p:spPr>
          <a:xfrm>
            <a:off x="1278465" y="3734859"/>
            <a:ext cx="6595534" cy="2336757"/>
          </a:xfrm>
        </p:spPr>
        <p:txBody>
          <a:bodyPr>
            <a:normAutofit fontScale="92500" lnSpcReduction="10000"/>
          </a:bodyPr>
          <a:lstStyle/>
          <a:p>
            <a:pPr algn="l"/>
            <a:r>
              <a:rPr lang="en-GB" dirty="0"/>
              <a:t>* To find given locations in Chicago using Google Maps and </a:t>
            </a:r>
            <a:r>
              <a:rPr lang="en-GB" dirty="0" err="1"/>
              <a:t>Streetview</a:t>
            </a:r>
            <a:r>
              <a:rPr lang="en-GB" dirty="0"/>
              <a:t>,</a:t>
            </a:r>
          </a:p>
          <a:p>
            <a:pPr algn="l"/>
            <a:r>
              <a:rPr lang="en-GB" dirty="0"/>
              <a:t>** and describe the key human features of the area, </a:t>
            </a:r>
          </a:p>
          <a:p>
            <a:pPr algn="l"/>
            <a:r>
              <a:rPr lang="en-GB" dirty="0"/>
              <a:t>*** and to describe your personal reaction to these features.</a:t>
            </a:r>
          </a:p>
        </p:txBody>
      </p:sp>
    </p:spTree>
    <p:extLst>
      <p:ext uri="{BB962C8B-B14F-4D97-AF65-F5344CB8AC3E}">
        <p14:creationId xmlns:p14="http://schemas.microsoft.com/office/powerpoint/2010/main" val="365716930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Chicago - Expedia</a:t>
            </a:r>
          </a:p>
        </p:txBody>
      </p:sp>
      <p:sp>
        <p:nvSpPr>
          <p:cNvPr id="3" name="Text Placeholder 2"/>
          <p:cNvSpPr>
            <a:spLocks noGrp="1"/>
          </p:cNvSpPr>
          <p:nvPr>
            <p:ph type="body" idx="1"/>
          </p:nvPr>
        </p:nvSpPr>
        <p:spPr/>
        <p:txBody>
          <a:bodyPr/>
          <a:lstStyle/>
          <a:p>
            <a:r>
              <a:rPr lang="en-GB" dirty="0">
                <a:hlinkClick r:id="rId2"/>
              </a:rPr>
              <a:t>https://www.youtube.com/watch?v=QSwvg9Rv2EI</a:t>
            </a:r>
            <a:r>
              <a:rPr lang="en-GB" dirty="0"/>
              <a:t> </a:t>
            </a:r>
          </a:p>
        </p:txBody>
      </p:sp>
    </p:spTree>
    <p:extLst>
      <p:ext uri="{BB962C8B-B14F-4D97-AF65-F5344CB8AC3E}">
        <p14:creationId xmlns:p14="http://schemas.microsoft.com/office/powerpoint/2010/main" val="152148375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en-GB" dirty="0"/>
              <a:t>Chicago Top 7</a:t>
            </a:r>
          </a:p>
        </p:txBody>
      </p:sp>
      <p:sp>
        <p:nvSpPr>
          <p:cNvPr id="6" name="Content Placeholder 5"/>
          <p:cNvSpPr>
            <a:spLocks noGrp="1"/>
          </p:cNvSpPr>
          <p:nvPr>
            <p:ph sz="half" idx="1"/>
          </p:nvPr>
        </p:nvSpPr>
        <p:spPr/>
        <p:txBody>
          <a:bodyPr>
            <a:normAutofit fontScale="92500"/>
          </a:bodyPr>
          <a:lstStyle/>
          <a:p>
            <a:r>
              <a:rPr lang="en-GB" dirty="0"/>
              <a:t> Navy Pier Ferris Wheel</a:t>
            </a:r>
          </a:p>
          <a:p>
            <a:r>
              <a:rPr lang="en-GB" dirty="0"/>
              <a:t> Cloud Gate (or the Bean), Millennium Park.</a:t>
            </a:r>
          </a:p>
          <a:p>
            <a:r>
              <a:rPr lang="en-GB" dirty="0"/>
              <a:t>Wrigley Field</a:t>
            </a:r>
          </a:p>
          <a:p>
            <a:r>
              <a:rPr lang="en-GB" dirty="0"/>
              <a:t>The 606 Park</a:t>
            </a:r>
          </a:p>
          <a:p>
            <a:r>
              <a:rPr lang="en-GB" dirty="0"/>
              <a:t>Willis Tower </a:t>
            </a:r>
            <a:r>
              <a:rPr lang="en-GB" dirty="0" err="1"/>
              <a:t>Skydeck</a:t>
            </a:r>
            <a:endParaRPr lang="en-GB" dirty="0"/>
          </a:p>
        </p:txBody>
      </p:sp>
      <p:sp>
        <p:nvSpPr>
          <p:cNvPr id="7" name="Content Placeholder 6"/>
          <p:cNvSpPr>
            <a:spLocks noGrp="1"/>
          </p:cNvSpPr>
          <p:nvPr>
            <p:ph sz="half" idx="2"/>
          </p:nvPr>
        </p:nvSpPr>
        <p:spPr/>
        <p:txBody>
          <a:bodyPr>
            <a:normAutofit fontScale="92500"/>
          </a:bodyPr>
          <a:lstStyle/>
          <a:p>
            <a:r>
              <a:rPr lang="en-GB" dirty="0"/>
              <a:t> “Sue” the T-Rex (Field Museum, Level 1, in the middle of the building)</a:t>
            </a:r>
          </a:p>
          <a:p>
            <a:r>
              <a:rPr lang="en-GB" dirty="0"/>
              <a:t>Lincoln Memorial – Lincoln Park</a:t>
            </a:r>
          </a:p>
        </p:txBody>
      </p:sp>
    </p:spTree>
    <p:extLst>
      <p:ext uri="{BB962C8B-B14F-4D97-AF65-F5344CB8AC3E}">
        <p14:creationId xmlns:p14="http://schemas.microsoft.com/office/powerpoint/2010/main" val="132481142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r>
              <a:rPr lang="en-GB" dirty="0"/>
              <a:t>Task</a:t>
            </a:r>
          </a:p>
        </p:txBody>
      </p:sp>
      <p:sp>
        <p:nvSpPr>
          <p:cNvPr id="6" name="Content Placeholder 5"/>
          <p:cNvSpPr>
            <a:spLocks noGrp="1"/>
          </p:cNvSpPr>
          <p:nvPr>
            <p:ph idx="1"/>
          </p:nvPr>
        </p:nvSpPr>
        <p:spPr/>
        <p:txBody>
          <a:bodyPr/>
          <a:lstStyle/>
          <a:p>
            <a:pPr marL="0" indent="0">
              <a:buNone/>
            </a:pPr>
            <a:r>
              <a:rPr lang="en-GB" dirty="0"/>
              <a:t>What have you found out about Chicago?</a:t>
            </a:r>
          </a:p>
          <a:p>
            <a:pPr marL="0" indent="0">
              <a:buNone/>
            </a:pPr>
            <a:r>
              <a:rPr lang="en-GB" dirty="0"/>
              <a:t>Present your findings in any way you choose:</a:t>
            </a:r>
          </a:p>
          <a:p>
            <a:r>
              <a:rPr lang="en-GB" dirty="0"/>
              <a:t>PowerPoint</a:t>
            </a:r>
          </a:p>
          <a:p>
            <a:r>
              <a:rPr lang="en-GB" dirty="0"/>
              <a:t>Poster</a:t>
            </a:r>
          </a:p>
          <a:p>
            <a:r>
              <a:rPr lang="en-GB" dirty="0"/>
              <a:t>Leaflet</a:t>
            </a:r>
          </a:p>
          <a:p>
            <a:r>
              <a:rPr lang="en-GB" dirty="0"/>
              <a:t>Video</a:t>
            </a:r>
          </a:p>
        </p:txBody>
      </p:sp>
    </p:spTree>
    <p:extLst>
      <p:ext uri="{BB962C8B-B14F-4D97-AF65-F5344CB8AC3E}">
        <p14:creationId xmlns:p14="http://schemas.microsoft.com/office/powerpoint/2010/main" val="129700924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Organic">
  <a:themeElements>
    <a:clrScheme name="Organic">
      <a:dk1>
        <a:sysClr val="windowText" lastClr="000000"/>
      </a:dk1>
      <a:lt1>
        <a:sysClr val="window" lastClr="FFFFFF"/>
      </a:lt1>
      <a:dk2>
        <a:srgbClr val="212121"/>
      </a:dk2>
      <a:lt2>
        <a:srgbClr val="DADADA"/>
      </a:lt2>
      <a:accent1>
        <a:srgbClr val="B15E28"/>
      </a:accent1>
      <a:accent2>
        <a:srgbClr val="B13228"/>
      </a:accent2>
      <a:accent3>
        <a:srgbClr val="8B7B56"/>
      </a:accent3>
      <a:accent4>
        <a:srgbClr val="E09C41"/>
      </a:accent4>
      <a:accent5>
        <a:srgbClr val="9EAE51"/>
      </a:accent5>
      <a:accent6>
        <a:srgbClr val="6E7355"/>
      </a:accent6>
      <a:hlink>
        <a:srgbClr val="D37A21"/>
      </a:hlink>
      <a:folHlink>
        <a:srgbClr val="CA8F55"/>
      </a:folHlink>
    </a:clrScheme>
    <a:fontScheme name="Century Gothic">
      <a:majorFont>
        <a:latin typeface="Century Gothic" panose="020F030202020403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F030202020403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rganic">
      <a:fillStyleLst>
        <a:solidFill>
          <a:schemeClr val="phClr"/>
        </a:solidFill>
        <a:gradFill rotWithShape="1">
          <a:gsLst>
            <a:gs pos="0">
              <a:schemeClr val="phClr">
                <a:tint val="60000"/>
                <a:lumMod val="110000"/>
              </a:schemeClr>
            </a:gs>
            <a:gs pos="100000">
              <a:schemeClr val="phClr">
                <a:tint val="82000"/>
              </a:schemeClr>
            </a:gs>
          </a:gsLst>
          <a:lin ang="5400000" scaled="0"/>
        </a:gradFill>
        <a:blipFill rotWithShape="1">
          <a:blip xmlns:r="http://schemas.openxmlformats.org/officeDocument/2006/relationships" r:embed="rId1">
            <a:duotone>
              <a:schemeClr val="phClr">
                <a:shade val="74000"/>
                <a:satMod val="130000"/>
                <a:lumMod val="90000"/>
              </a:schemeClr>
              <a:schemeClr val="phClr">
                <a:tint val="94000"/>
                <a:satMod val="120000"/>
                <a:lumMod val="104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25400" dist="12700" dir="13500000">
              <a:srgbClr val="000000">
                <a:alpha val="45000"/>
              </a:srgbClr>
            </a:innerShdw>
          </a:effectLst>
        </a:effectStyle>
        <a:effectStyle>
          <a:effectLst>
            <a:outerShdw blurRad="38100" dist="25400" dir="5400000" rotWithShape="0">
              <a:srgbClr val="000000">
                <a:alpha val="60000"/>
              </a:srgbClr>
            </a:outerShdw>
          </a:effectLst>
        </a:effectStyle>
      </a:effectStyleLst>
      <a:bgFillStyleLst>
        <a:solidFill>
          <a:schemeClr val="phClr"/>
        </a:solidFill>
        <a:gradFill rotWithShape="1">
          <a:gsLst>
            <a:gs pos="0">
              <a:schemeClr val="phClr">
                <a:tint val="90000"/>
                <a:lumMod val="110000"/>
              </a:schemeClr>
            </a:gs>
            <a:gs pos="100000">
              <a:schemeClr val="phClr">
                <a:shade val="88000"/>
                <a:lumMod val="98000"/>
              </a:schemeClr>
            </a:gs>
          </a:gsLst>
          <a:lin ang="5400000" scaled="0"/>
        </a:gradFill>
        <a:blipFill>
          <a:blip xmlns:r="http://schemas.openxmlformats.org/officeDocument/2006/relationships" r:embed="rId2"/>
          <a:stretch/>
        </a:blipFill>
      </a:bgFillStyleLst>
    </a:fmtScheme>
  </a:themeElements>
  <a:objectDefaults/>
  <a:extraClrSchemeLst/>
  <a:extLst>
    <a:ext uri="{05A4C25C-085E-4340-85A3-A5531E510DB2}">
      <thm15:themeFamily xmlns:thm15="http://schemas.microsoft.com/office/thememl/2012/main" name="Organic" id="{28CDC826-8792-45C0-861B-85EB3ADEDA33}" vid="{7039A4B3-0617-4CFC-B614-27363ECC28AC}"/>
    </a:ext>
  </a:extLst>
</a:theme>
</file>

<file path=docProps/app.xml><?xml version="1.0" encoding="utf-8"?>
<Properties xmlns="http://schemas.openxmlformats.org/officeDocument/2006/extended-properties" xmlns:vt="http://schemas.openxmlformats.org/officeDocument/2006/docPropsVTypes">
  <Template>Organic</Template>
  <TotalTime>1405</TotalTime>
  <Words>500</Words>
  <Application>Microsoft Office PowerPoint</Application>
  <PresentationFormat>On-screen Show (4:3)</PresentationFormat>
  <Paragraphs>57</Paragraphs>
  <Slides>19</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19</vt:i4>
      </vt:variant>
    </vt:vector>
  </HeadingPairs>
  <TitlesOfParts>
    <vt:vector size="22" baseType="lpstr">
      <vt:lpstr>Arial</vt:lpstr>
      <vt:lpstr>Century Gothic</vt:lpstr>
      <vt:lpstr>Organic</vt:lpstr>
      <vt:lpstr>Week 7 – The Great Lakes</vt:lpstr>
      <vt:lpstr>This week we are heading north again, having followed the Mississippi north all the way to the Great Lakes.</vt:lpstr>
      <vt:lpstr>What do you know about the Great Lakes?</vt:lpstr>
      <vt:lpstr>LO: To understand the location and names of the Great Lakes.</vt:lpstr>
      <vt:lpstr>Great Lakes 101 Video</vt:lpstr>
      <vt:lpstr>What is the Rust Belt?</vt:lpstr>
      <vt:lpstr>The Rust Belt</vt:lpstr>
      <vt:lpstr>The Rust Belt</vt:lpstr>
      <vt:lpstr>Globalisation</vt:lpstr>
      <vt:lpstr>Task</vt:lpstr>
      <vt:lpstr>PowerPoint Presentation</vt:lpstr>
      <vt:lpstr>PowerPoint Presentation</vt:lpstr>
      <vt:lpstr>PowerPoint Presentation</vt:lpstr>
      <vt:lpstr>Chicago</vt:lpstr>
      <vt:lpstr>What do you think of as from Chicago?</vt:lpstr>
      <vt:lpstr>LO: To investigate and describe a location in North America.</vt:lpstr>
      <vt:lpstr>Chicago - Expedia</vt:lpstr>
      <vt:lpstr>Chicago Top 7</vt:lpstr>
      <vt:lpstr>Task</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Week 7 – The Great Lakes</dc:title>
  <dc:creator>Matthew Lane</dc:creator>
  <cp:lastModifiedBy>Clare Evans</cp:lastModifiedBy>
  <cp:revision>24</cp:revision>
  <dcterms:created xsi:type="dcterms:W3CDTF">2017-02-16T10:43:42Z</dcterms:created>
  <dcterms:modified xsi:type="dcterms:W3CDTF">2021-02-26T10:41:03Z</dcterms:modified>
</cp:coreProperties>
</file>