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Burrough" userId="9cec317b08f929c6" providerId="LiveId" clId="{675D766B-F1C5-4A1C-9E3E-25F41C149CA3}"/>
    <pc:docChg chg="delSld">
      <pc:chgData name="Jane Burrough" userId="9cec317b08f929c6" providerId="LiveId" clId="{675D766B-F1C5-4A1C-9E3E-25F41C149CA3}" dt="2021-02-17T19:52:48.596" v="11" actId="47"/>
      <pc:docMkLst>
        <pc:docMk/>
      </pc:docMkLst>
      <pc:sldChg chg="del">
        <pc:chgData name="Jane Burrough" userId="9cec317b08f929c6" providerId="LiveId" clId="{675D766B-F1C5-4A1C-9E3E-25F41C149CA3}" dt="2021-02-17T19:51:59.832" v="0" actId="47"/>
        <pc:sldMkLst>
          <pc:docMk/>
          <pc:sldMk cId="1855743675" sldId="265"/>
        </pc:sldMkLst>
      </pc:sldChg>
      <pc:sldChg chg="del">
        <pc:chgData name="Jane Burrough" userId="9cec317b08f929c6" providerId="LiveId" clId="{675D766B-F1C5-4A1C-9E3E-25F41C149CA3}" dt="2021-02-17T19:52:07.956" v="1" actId="47"/>
        <pc:sldMkLst>
          <pc:docMk/>
          <pc:sldMk cId="3351970521" sldId="266"/>
        </pc:sldMkLst>
      </pc:sldChg>
      <pc:sldChg chg="del">
        <pc:chgData name="Jane Burrough" userId="9cec317b08f929c6" providerId="LiveId" clId="{675D766B-F1C5-4A1C-9E3E-25F41C149CA3}" dt="2021-02-17T19:52:31.173" v="7" actId="47"/>
        <pc:sldMkLst>
          <pc:docMk/>
          <pc:sldMk cId="1509722049" sldId="267"/>
        </pc:sldMkLst>
      </pc:sldChg>
      <pc:sldChg chg="del">
        <pc:chgData name="Jane Burrough" userId="9cec317b08f929c6" providerId="LiveId" clId="{675D766B-F1C5-4A1C-9E3E-25F41C149CA3}" dt="2021-02-17T19:52:45.815" v="10" actId="47"/>
        <pc:sldMkLst>
          <pc:docMk/>
          <pc:sldMk cId="3315262811" sldId="268"/>
        </pc:sldMkLst>
      </pc:sldChg>
      <pc:sldChg chg="del">
        <pc:chgData name="Jane Burrough" userId="9cec317b08f929c6" providerId="LiveId" clId="{675D766B-F1C5-4A1C-9E3E-25F41C149CA3}" dt="2021-02-17T19:52:27.918" v="6" actId="47"/>
        <pc:sldMkLst>
          <pc:docMk/>
          <pc:sldMk cId="1292190414" sldId="269"/>
        </pc:sldMkLst>
      </pc:sldChg>
      <pc:sldChg chg="del">
        <pc:chgData name="Jane Burrough" userId="9cec317b08f929c6" providerId="LiveId" clId="{675D766B-F1C5-4A1C-9E3E-25F41C149CA3}" dt="2021-02-17T19:52:26.335" v="5" actId="47"/>
        <pc:sldMkLst>
          <pc:docMk/>
          <pc:sldMk cId="1087914446" sldId="270"/>
        </pc:sldMkLst>
      </pc:sldChg>
      <pc:sldChg chg="del">
        <pc:chgData name="Jane Burrough" userId="9cec317b08f929c6" providerId="LiveId" clId="{675D766B-F1C5-4A1C-9E3E-25F41C149CA3}" dt="2021-02-17T19:52:24.659" v="4" actId="47"/>
        <pc:sldMkLst>
          <pc:docMk/>
          <pc:sldMk cId="1209235721" sldId="271"/>
        </pc:sldMkLst>
      </pc:sldChg>
      <pc:sldChg chg="del">
        <pc:chgData name="Jane Burrough" userId="9cec317b08f929c6" providerId="LiveId" clId="{675D766B-F1C5-4A1C-9E3E-25F41C149CA3}" dt="2021-02-17T19:52:23.591" v="3" actId="47"/>
        <pc:sldMkLst>
          <pc:docMk/>
          <pc:sldMk cId="1016729592" sldId="272"/>
        </pc:sldMkLst>
      </pc:sldChg>
      <pc:sldChg chg="del">
        <pc:chgData name="Jane Burrough" userId="9cec317b08f929c6" providerId="LiveId" clId="{675D766B-F1C5-4A1C-9E3E-25F41C149CA3}" dt="2021-02-17T19:52:48.596" v="11" actId="47"/>
        <pc:sldMkLst>
          <pc:docMk/>
          <pc:sldMk cId="3626557250" sldId="273"/>
        </pc:sldMkLst>
      </pc:sldChg>
      <pc:sldChg chg="del">
        <pc:chgData name="Jane Burrough" userId="9cec317b08f929c6" providerId="LiveId" clId="{675D766B-F1C5-4A1C-9E3E-25F41C149CA3}" dt="2021-02-17T19:52:21.951" v="2" actId="47"/>
        <pc:sldMkLst>
          <pc:docMk/>
          <pc:sldMk cId="1865128836" sldId="274"/>
        </pc:sldMkLst>
      </pc:sldChg>
      <pc:sldChg chg="del">
        <pc:chgData name="Jane Burrough" userId="9cec317b08f929c6" providerId="LiveId" clId="{675D766B-F1C5-4A1C-9E3E-25F41C149CA3}" dt="2021-02-17T19:52:43.887" v="9" actId="47"/>
        <pc:sldMkLst>
          <pc:docMk/>
          <pc:sldMk cId="2467835608" sldId="275"/>
        </pc:sldMkLst>
      </pc:sldChg>
      <pc:sldChg chg="del">
        <pc:chgData name="Jane Burrough" userId="9cec317b08f929c6" providerId="LiveId" clId="{675D766B-F1C5-4A1C-9E3E-25F41C149CA3}" dt="2021-02-17T19:52:41.300" v="8" actId="47"/>
        <pc:sldMkLst>
          <pc:docMk/>
          <pc:sldMk cId="275997924" sldId="27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C4CD6-1495-4B20-89DD-A12232108F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6E48D4-49D9-4A24-8A2C-AAD1CB39A8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489115-F4FC-4793-BC23-ADF5D40C0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660F-0754-4537-8218-6D996D96732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EB155-690E-4A2C-BE3C-81E06438F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3F8CA0-F4F1-4684-9B6D-912C5C4FF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14241-FCD8-434A-A626-0E6A6DF19F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888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98DD2-3D28-4D11-946A-38B59BCB2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3B2461-B825-4BDC-B2A4-E6422196A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DED1C7-09A8-4C6D-AA64-214FF5B72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660F-0754-4537-8218-6D996D96732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AE7705-6B29-4F3D-B0F9-9A303DDC7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8DB7C8-97DC-41F5-BC93-BB0813710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14241-FCD8-434A-A626-0E6A6DF19F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793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7B50C-4FE1-4A5D-9C54-43AA62DB4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2CE01C-CA84-4261-B3E0-6A2DEEDAF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5BDDA1-AAF5-467C-B9D7-AEDB735F8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660F-0754-4537-8218-6D996D96732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053F6-6F12-464F-89A8-4BDE38630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2AA18F-D245-4B3C-875C-A11FC5447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14241-FCD8-434A-A626-0E6A6DF19F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578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F6F04-9912-4492-B9E2-E3713E709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B28DA-1FC4-41BF-8C23-BCB7E4F0B7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E7EA36-ED27-4F7E-977B-0859FA9A17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147337-7A33-4469-8507-0BEF26FC8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660F-0754-4537-8218-6D996D96732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23E67-E5F6-41C3-9528-1CDFB7526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C34E84-CF2D-449A-8792-CEE2D7191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14241-FCD8-434A-A626-0E6A6DF19F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074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7E016-DAA4-4640-84DB-D6190C57C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462B23-8A2D-47C2-B67C-3EF050E761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3CBDBA-9FD9-4791-9E8B-D82FD36BF4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A57690-6696-4889-9F28-359877BC9B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1258B2-E124-4547-AFA8-A291981A75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137851-84DE-4B5B-8F05-376138769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660F-0754-4537-8218-6D996D96732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EBEEA4-46B4-49A5-9544-9FB9CF892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3766E3-C5D8-4069-BC11-D2C9ADD71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14241-FCD8-434A-A626-0E6A6DF19F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059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5EFF0-EC36-4D98-B3E8-A11ADC3C1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5F1046-0D09-4954-BB5E-6B731464E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660F-0754-4537-8218-6D996D96732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889E41-6221-4807-A002-0C2C2665C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4F33F9-1B76-4777-9900-7AD935038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14241-FCD8-434A-A626-0E6A6DF19F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265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81BCAD-6B68-486F-9623-942A6B1E0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660F-0754-4537-8218-6D996D96732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6BB3DF-B1D5-4672-AECB-F68F421F7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9CAC44-16B1-46F8-95E3-3AC262E3F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14241-FCD8-434A-A626-0E6A6DF19F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990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8813B-F23B-45A8-B9EF-E0587CBBE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7DD3BC-D8B7-4D67-97A2-AA33811173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EC6CFB-87DB-49D0-B882-5B47F857D1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C7700D-724B-4D77-A889-22C82D192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660F-0754-4537-8218-6D996D96732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4BC13C-9144-4672-933A-9EB6B9A2B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5B5AD-4EF9-4A9B-9B31-D95305E7F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14241-FCD8-434A-A626-0E6A6DF19F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597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F1CC7-30C7-4D08-A0DF-0345B20F6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FEFF00-7789-4A1C-9D89-2285CE939C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2FE79D-2E5F-48FC-AB8F-323EE2FD8B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05744F-F818-4522-A811-E86611B19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660F-0754-4537-8218-6D996D96732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4669C7-C88E-4F22-B837-8642DFB29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304D18-BD83-4BC2-A18A-EACD075E3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14241-FCD8-434A-A626-0E6A6DF19F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068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A186F-2E50-4C97-B399-95CD321F2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4C79DE-802C-4E4F-9DA0-D2539F3CC6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E6EF33-C58F-47D5-A294-632285FC8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660F-0754-4537-8218-6D996D96732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325E4C-3D81-494D-BCF1-CFA702D61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BD9674-C2F4-4DF1-9D67-D64B1B1AF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14241-FCD8-434A-A626-0E6A6DF19F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333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139F8B-1A56-4D70-94D9-B9BB68B97A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D16233-3329-43E8-841D-59FFCD9850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7DFC2B-B774-4C7D-8471-00D091367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660F-0754-4537-8218-6D996D96732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BFB19C-D291-44CF-B907-8B2F9CEE0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7BEA2F-BBFA-4A1B-B90F-E0A7E6E9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14241-FCD8-434A-A626-0E6A6DF19F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547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EF336B-5868-48AF-9BE7-C572FB5B4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07D733-F768-4140-9C1F-3B6ED19558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7F7605-69DE-48C5-8C81-0D41CFC0B9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7660F-0754-4537-8218-6D996D96732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F45540-0EA3-48C4-ABAB-18FA1219BC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C68AA3-2F6D-41E6-AF2B-9F3647DAB6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14241-FCD8-434A-A626-0E6A6DF19F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008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3CDB9-EA31-48BC-A542-E41C5CEB65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did Castles change?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D93422-6EC5-4267-9EF5-594E3523E4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589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5B4448-4F5F-4553-91F0-A14BAF034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000" dirty="0">
                <a:solidFill>
                  <a:srgbClr val="FFFFFF"/>
                </a:solidFill>
              </a:rPr>
              <a:t>The first Castles were Motte and Bailey Castles, </a:t>
            </a:r>
            <a:br>
              <a:rPr lang="en-US" sz="3000" dirty="0">
                <a:solidFill>
                  <a:srgbClr val="FFFFFF"/>
                </a:solidFill>
              </a:rPr>
            </a:br>
            <a:r>
              <a:rPr lang="en-US" sz="3000" dirty="0">
                <a:solidFill>
                  <a:srgbClr val="FFFFFF"/>
                </a:solidFill>
              </a:rPr>
              <a:t>built by William the Conqueror after the Battle of Hastings in 1066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4B43E295-DF76-4E84-9A3F-63202FED8F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67" y="2686563"/>
            <a:ext cx="5455917" cy="3478147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C5B44A2-B22F-46EF-8385-DCA39B69BA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073" y="2788861"/>
            <a:ext cx="5455917" cy="327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61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196983-3964-477C-85F5-5F881262E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400">
                <a:solidFill>
                  <a:srgbClr val="FFFFFF"/>
                </a:solidFill>
              </a:rPr>
              <a:t>Can you remember the main features of this type of castle?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E53995E-129A-4FCA-93BB-85166B5694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67" y="2429814"/>
            <a:ext cx="5455917" cy="3991645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9E60C141-3A95-48F1-8442-905BBC5BA1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073" y="3095757"/>
            <a:ext cx="5455917" cy="2659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842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95A6DB-8FB7-447B-968A-DE99F8112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668337"/>
            <a:ext cx="5157787" cy="823912"/>
          </a:xfrm>
        </p:spPr>
        <p:txBody>
          <a:bodyPr/>
          <a:lstStyle/>
          <a:p>
            <a:r>
              <a:rPr lang="en-GB" dirty="0"/>
              <a:t>The good things about these castles were: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615790-75BE-4719-AB3F-5D3A78D30B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868970"/>
            <a:ext cx="5157787" cy="3684588"/>
          </a:xfrm>
        </p:spPr>
        <p:txBody>
          <a:bodyPr/>
          <a:lstStyle/>
          <a:p>
            <a:r>
              <a:rPr lang="en-GB" dirty="0"/>
              <a:t>They were easy to build quickly</a:t>
            </a:r>
          </a:p>
          <a:p>
            <a:r>
              <a:rPr lang="en-GB" dirty="0"/>
              <a:t>They were cheap to build</a:t>
            </a:r>
          </a:p>
          <a:p>
            <a:r>
              <a:rPr lang="en-GB" dirty="0"/>
              <a:t>There was lots of wood </a:t>
            </a: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07E68F-8A67-42DC-8268-1CE6B83552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4427" y="668337"/>
            <a:ext cx="5183188" cy="823912"/>
          </a:xfrm>
        </p:spPr>
        <p:txBody>
          <a:bodyPr/>
          <a:lstStyle/>
          <a:p>
            <a:r>
              <a:rPr lang="en-GB" dirty="0"/>
              <a:t>The problems with this type of castle were: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113E80-C332-4585-8CDD-B3D9F8FA0E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9024" y="1868970"/>
            <a:ext cx="5183188" cy="3684588"/>
          </a:xfrm>
        </p:spPr>
        <p:txBody>
          <a:bodyPr/>
          <a:lstStyle/>
          <a:p>
            <a:r>
              <a:rPr lang="en-GB" dirty="0"/>
              <a:t>They could easily be burned down</a:t>
            </a:r>
          </a:p>
          <a:p>
            <a:r>
              <a:rPr lang="en-GB" dirty="0"/>
              <a:t>Wood rots eventually</a:t>
            </a:r>
          </a:p>
          <a:p>
            <a:endParaRPr lang="en-GB" dirty="0"/>
          </a:p>
        </p:txBody>
      </p:sp>
      <p:pic>
        <p:nvPicPr>
          <p:cNvPr id="8" name="Picture 7" descr="A close up of a newspaper&#10;&#10;Description automatically generated">
            <a:extLst>
              <a:ext uri="{FF2B5EF4-FFF2-40B4-BE49-F238E27FC236}">
                <a16:creationId xmlns:a16="http://schemas.microsoft.com/office/drawing/2014/main" id="{C01AC189-D04F-455A-9050-2CC782226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26" y="3519808"/>
            <a:ext cx="3960594" cy="2970446"/>
          </a:xfrm>
          <a:prstGeom prst="rect">
            <a:avLst/>
          </a:prstGeom>
        </p:spPr>
      </p:pic>
      <p:pic>
        <p:nvPicPr>
          <p:cNvPr id="10" name="Picture 9" descr="A view of a mountain&#10;&#10;Description automatically generated">
            <a:extLst>
              <a:ext uri="{FF2B5EF4-FFF2-40B4-BE49-F238E27FC236}">
                <a16:creationId xmlns:a16="http://schemas.microsoft.com/office/drawing/2014/main" id="{B4EEB94C-188E-41CC-8021-465B2AE2D3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645" y="3522428"/>
            <a:ext cx="4111189" cy="2970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177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11156F-88D7-4B73-B293-DE155E6A8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Replacement of wood with stone: </a:t>
            </a:r>
            <a:b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Shell Keep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castle on top of a grass covered field&#10;&#10;Description automatically generated">
            <a:extLst>
              <a:ext uri="{FF2B5EF4-FFF2-40B4-BE49-F238E27FC236}">
                <a16:creationId xmlns:a16="http://schemas.microsoft.com/office/drawing/2014/main" id="{DF67B2F9-7919-4D99-A723-82FC8D3198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822" y="923544"/>
            <a:ext cx="6553545" cy="5018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249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9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C6617D-B909-4568-88E3-42BB6E5B8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Stone Keep: 1100s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castle on a hill&#10;&#10;Description automatically generated">
            <a:extLst>
              <a:ext uri="{FF2B5EF4-FFF2-40B4-BE49-F238E27FC236}">
                <a16:creationId xmlns:a16="http://schemas.microsoft.com/office/drawing/2014/main" id="{74660588-AADB-4742-AB6E-D2957D98EC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822" y="1073695"/>
            <a:ext cx="6553545" cy="47185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B2DDF97-1A4F-4B8D-9459-5A277ED86537}"/>
              </a:ext>
            </a:extLst>
          </p:cNvPr>
          <p:cNvSpPr txBox="1"/>
          <p:nvPr/>
        </p:nvSpPr>
        <p:spPr>
          <a:xfrm>
            <a:off x="7373070" y="5906032"/>
            <a:ext cx="2115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Dover Castle</a:t>
            </a:r>
          </a:p>
        </p:txBody>
      </p:sp>
    </p:spTree>
    <p:extLst>
      <p:ext uri="{BB962C8B-B14F-4D97-AF65-F5344CB8AC3E}">
        <p14:creationId xmlns:p14="http://schemas.microsoft.com/office/powerpoint/2010/main" val="1297664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9AE2756-0FC4-4155-83E7-58AAAB63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5689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247AB924-1B87-43FC-B7C7-B112D5C51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A28C39-1435-449D-A9C2-965F0ED6A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000">
                <a:solidFill>
                  <a:srgbClr val="FFFFFF"/>
                </a:solidFill>
              </a:rPr>
              <a:t>Keeps were very tall, strong towers, which were also the home for the lord and his family.</a:t>
            </a:r>
          </a:p>
        </p:txBody>
      </p:sp>
      <p:pic>
        <p:nvPicPr>
          <p:cNvPr id="11" name="Picture 10" descr="A large brick building with a clock tower&#10;&#10;Description automatically generated">
            <a:extLst>
              <a:ext uri="{FF2B5EF4-FFF2-40B4-BE49-F238E27FC236}">
                <a16:creationId xmlns:a16="http://schemas.microsoft.com/office/drawing/2014/main" id="{B5DCE646-3B7A-4A8A-9809-6B9D2829C8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3" r="17182"/>
          <a:stretch/>
        </p:blipFill>
        <p:spPr>
          <a:xfrm>
            <a:off x="4396740" y="698317"/>
            <a:ext cx="3425609" cy="3052274"/>
          </a:xfrm>
          <a:prstGeom prst="rect">
            <a:avLst/>
          </a:prstGeom>
        </p:spPr>
      </p:pic>
      <p:pic>
        <p:nvPicPr>
          <p:cNvPr id="7" name="Picture 6" descr="A large stone building with a clock tower&#10;&#10;Description automatically generated">
            <a:extLst>
              <a:ext uri="{FF2B5EF4-FFF2-40B4-BE49-F238E27FC236}">
                <a16:creationId xmlns:a16="http://schemas.microsoft.com/office/drawing/2014/main" id="{A4262AC6-CCA5-4E78-B199-FACC3B48DB4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9" r="23665" b="2"/>
          <a:stretch/>
        </p:blipFill>
        <p:spPr>
          <a:xfrm>
            <a:off x="378068" y="555443"/>
            <a:ext cx="3433324" cy="3556548"/>
          </a:xfrm>
          <a:prstGeom prst="rect">
            <a:avLst/>
          </a:prstGeom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18DC98F-4057-4645-B948-F604F39A9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534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stone castle with a clock tower&#10;&#10;Description automatically generated">
            <a:extLst>
              <a:ext uri="{FF2B5EF4-FFF2-40B4-BE49-F238E27FC236}">
                <a16:creationId xmlns:a16="http://schemas.microsoft.com/office/drawing/2014/main" id="{240E5E28-0887-4019-9C0B-39991DF653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67" r="-4" b="16958"/>
          <a:stretch/>
        </p:blipFill>
        <p:spPr>
          <a:xfrm>
            <a:off x="8449725" y="555443"/>
            <a:ext cx="3423916" cy="3546840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DAD2B705-4A9B-408D-AA80-4F41045E0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69ADA0B6-58C8-43CC-94F6-566A1E91DE31}"/>
              </a:ext>
            </a:extLst>
          </p:cNvPr>
          <p:cNvSpPr txBox="1"/>
          <p:nvPr/>
        </p:nvSpPr>
        <p:spPr>
          <a:xfrm>
            <a:off x="741680" y="4135349"/>
            <a:ext cx="2733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Tower of London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AF5D08-41D8-4F2C-8B44-7D9F0E0099B0}"/>
              </a:ext>
            </a:extLst>
          </p:cNvPr>
          <p:cNvSpPr txBox="1"/>
          <p:nvPr/>
        </p:nvSpPr>
        <p:spPr>
          <a:xfrm>
            <a:off x="4785360" y="3911600"/>
            <a:ext cx="3036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Portchester Castle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17871F-BBDD-45A2-A78C-59678FC97411}"/>
              </a:ext>
            </a:extLst>
          </p:cNvPr>
          <p:cNvSpPr txBox="1"/>
          <p:nvPr/>
        </p:nvSpPr>
        <p:spPr>
          <a:xfrm>
            <a:off x="8992925" y="4176837"/>
            <a:ext cx="2457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Orford Castle</a:t>
            </a:r>
          </a:p>
        </p:txBody>
      </p:sp>
    </p:spTree>
    <p:extLst>
      <p:ext uri="{BB962C8B-B14F-4D97-AF65-F5344CB8AC3E}">
        <p14:creationId xmlns:p14="http://schemas.microsoft.com/office/powerpoint/2010/main" val="1306393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astle on top of a lush green field&#10;&#10;Description automatically generated">
            <a:extLst>
              <a:ext uri="{FF2B5EF4-FFF2-40B4-BE49-F238E27FC236}">
                <a16:creationId xmlns:a16="http://schemas.microsoft.com/office/drawing/2014/main" id="{45B165BA-3C67-406E-9F4C-32E1ACCA00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30" b="1127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673CD3-9293-479E-A66C-9F2D83608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keep was surrounded by a curtain wall, with square towers to protect it.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943BADF-01A6-4DDC-89FE-1459D003DD4C}"/>
              </a:ext>
            </a:extLst>
          </p:cNvPr>
          <p:cNvSpPr txBox="1"/>
          <p:nvPr/>
        </p:nvSpPr>
        <p:spPr>
          <a:xfrm>
            <a:off x="143123" y="649136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Rochester Castle</a:t>
            </a:r>
          </a:p>
        </p:txBody>
      </p:sp>
    </p:spTree>
    <p:extLst>
      <p:ext uri="{BB962C8B-B14F-4D97-AF65-F5344CB8AC3E}">
        <p14:creationId xmlns:p14="http://schemas.microsoft.com/office/powerpoint/2010/main" val="3381313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74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C7900B-1DDD-431B-AFEA-E5BF37D60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4774" y="480649"/>
            <a:ext cx="2613872" cy="305330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rgbClr val="FFFFFF"/>
                </a:solidFill>
              </a:rPr>
              <a:t>Can you remember the names of the parts of the castle?</a:t>
            </a:r>
          </a:p>
        </p:txBody>
      </p:sp>
      <p:sp>
        <p:nvSpPr>
          <p:cNvPr id="74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9" name="Picture 2" descr="Image result for pARTS OF A square keep castle diagram">
            <a:extLst>
              <a:ext uri="{FF2B5EF4-FFF2-40B4-BE49-F238E27FC236}">
                <a16:creationId xmlns:a16="http://schemas.microsoft.com/office/drawing/2014/main" id="{37E237FB-B35B-4413-9146-7947A4BACA4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302" r="1" b="1681"/>
          <a:stretch/>
        </p:blipFill>
        <p:spPr bwMode="auto">
          <a:xfrm>
            <a:off x="976251" y="924560"/>
            <a:ext cx="7163222" cy="483123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4448733-9CFF-49DE-93FF-2794F450446D}"/>
              </a:ext>
            </a:extLst>
          </p:cNvPr>
          <p:cNvSpPr txBox="1"/>
          <p:nvPr/>
        </p:nvSpPr>
        <p:spPr>
          <a:xfrm>
            <a:off x="2854518" y="5065444"/>
            <a:ext cx="8839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Moat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1A05A3-CCC9-43E6-8819-2EB03ED7C906}"/>
              </a:ext>
            </a:extLst>
          </p:cNvPr>
          <p:cNvSpPr txBox="1"/>
          <p:nvPr/>
        </p:nvSpPr>
        <p:spPr>
          <a:xfrm>
            <a:off x="1494845" y="4617721"/>
            <a:ext cx="135967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Drawbridge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8B7413-ED49-4851-8918-63179328FBF8}"/>
              </a:ext>
            </a:extLst>
          </p:cNvPr>
          <p:cNvSpPr txBox="1"/>
          <p:nvPr/>
        </p:nvSpPr>
        <p:spPr>
          <a:xfrm>
            <a:off x="5376407" y="4817261"/>
            <a:ext cx="14391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Curtain Wall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447C69-2175-4900-89BB-36C850C4DBA9}"/>
              </a:ext>
            </a:extLst>
          </p:cNvPr>
          <p:cNvSpPr txBox="1"/>
          <p:nvPr/>
        </p:nvSpPr>
        <p:spPr>
          <a:xfrm>
            <a:off x="1769163" y="2502026"/>
            <a:ext cx="159821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Battlements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D07CD9-CBA7-4301-ACFA-152756055C3A}"/>
              </a:ext>
            </a:extLst>
          </p:cNvPr>
          <p:cNvSpPr txBox="1"/>
          <p:nvPr/>
        </p:nvSpPr>
        <p:spPr>
          <a:xfrm>
            <a:off x="1280159" y="3164619"/>
            <a:ext cx="128811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Gatehouse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999648-21E2-47A5-808C-7EF5BC64EA7C}"/>
              </a:ext>
            </a:extLst>
          </p:cNvPr>
          <p:cNvSpPr txBox="1"/>
          <p:nvPr/>
        </p:nvSpPr>
        <p:spPr>
          <a:xfrm>
            <a:off x="3999506" y="5434776"/>
            <a:ext cx="11290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Portcullis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3B9FAD-CDE3-4195-A16B-62BF1B7B97F8}"/>
              </a:ext>
            </a:extLst>
          </p:cNvPr>
          <p:cNvSpPr txBox="1"/>
          <p:nvPr/>
        </p:nvSpPr>
        <p:spPr>
          <a:xfrm>
            <a:off x="5292917" y="1486741"/>
            <a:ext cx="160616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err="1"/>
              <a:t>Crennelations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04A9F8-3C2E-4180-93E7-5B6BAF6DECC3}"/>
              </a:ext>
            </a:extLst>
          </p:cNvPr>
          <p:cNvSpPr txBox="1"/>
          <p:nvPr/>
        </p:nvSpPr>
        <p:spPr>
          <a:xfrm>
            <a:off x="2488758" y="1922106"/>
            <a:ext cx="1399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Arrow Loops</a:t>
            </a:r>
          </a:p>
        </p:txBody>
      </p:sp>
      <p:pic>
        <p:nvPicPr>
          <p:cNvPr id="13" name="Picture 12" descr="An old stone building&#10;&#10;Description automatically generated">
            <a:extLst>
              <a:ext uri="{FF2B5EF4-FFF2-40B4-BE49-F238E27FC236}">
                <a16:creationId xmlns:a16="http://schemas.microsoft.com/office/drawing/2014/main" id="{8692519F-4C62-4BD8-B505-5110DF368E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0070" y="3429000"/>
            <a:ext cx="1861134" cy="2787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337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165</Words>
  <Application>Microsoft Office PowerPoint</Application>
  <PresentationFormat>Widescreen</PresentationFormat>
  <Paragraphs>28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How did Castles change?</vt:lpstr>
      <vt:lpstr>The first Castles were Motte and Bailey Castles,  built by William the Conqueror after the Battle of Hastings in 1066</vt:lpstr>
      <vt:lpstr>Can you remember the main features of this type of castle?</vt:lpstr>
      <vt:lpstr>PowerPoint Presentation</vt:lpstr>
      <vt:lpstr>Replacement of wood with stone:  the Shell Keep</vt:lpstr>
      <vt:lpstr>The Stone Keep: 1100s</vt:lpstr>
      <vt:lpstr>Keeps were very tall, strong towers, which were also the home for the lord and his family.</vt:lpstr>
      <vt:lpstr>The keep was surrounded by a curtain wall, with square towers to protect it.</vt:lpstr>
      <vt:lpstr>Can you remember the names of the parts of the castle?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did Castles change?</dc:title>
  <dc:creator>Jane Burrough</dc:creator>
  <cp:lastModifiedBy>Jane Burrough</cp:lastModifiedBy>
  <cp:revision>4</cp:revision>
  <dcterms:created xsi:type="dcterms:W3CDTF">2019-03-06T22:14:27Z</dcterms:created>
  <dcterms:modified xsi:type="dcterms:W3CDTF">2021-02-17T19:52:53Z</dcterms:modified>
</cp:coreProperties>
</file>