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 SemiBold" charset="0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Sassoon Infant Rg" panose="02000503030000020003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18A0DB"/>
    <a:srgbClr val="BC0105"/>
    <a:srgbClr val="4DB1E3"/>
    <a:srgbClr val="DE1E5A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>
        <p:scale>
          <a:sx n="125" d="100"/>
          <a:sy n="125" d="100"/>
        </p:scale>
        <p:origin x="-1224" y="-2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 Answer"/>
          <p:cNvSpPr/>
          <p:nvPr/>
        </p:nvSpPr>
        <p:spPr>
          <a:xfrm>
            <a:off x="2629877" y="3611543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0.25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12" name="C Answer"/>
          <p:cNvSpPr/>
          <p:nvPr/>
        </p:nvSpPr>
        <p:spPr>
          <a:xfrm>
            <a:off x="2629877" y="4963605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0.5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7" name="A Answer"/>
          <p:cNvSpPr/>
          <p:nvPr/>
        </p:nvSpPr>
        <p:spPr>
          <a:xfrm>
            <a:off x="2629877" y="2259482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0.75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7546"/>
            <a:ext cx="8220075" cy="994306"/>
          </a:xfrm>
        </p:spPr>
        <p:txBody>
          <a:bodyPr/>
          <a:lstStyle/>
          <a:p>
            <a:pPr algn="ctr"/>
            <a:r>
              <a:rPr lang="en-GB" sz="3600" dirty="0" smtClean="0"/>
              <a:t>What is      as a decimal?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3772388" y="827926"/>
            <a:ext cx="369765" cy="88407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b="1" dirty="0" smtClean="0"/>
              <a:t>1</a:t>
            </a:r>
          </a:p>
          <a:p>
            <a:pPr algn="ctr"/>
            <a:r>
              <a:rPr lang="en-GB" sz="2400" b="1" dirty="0"/>
              <a:t>2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772388" y="1239069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"/>
          <p:cNvSpPr/>
          <p:nvPr/>
        </p:nvSpPr>
        <p:spPr>
          <a:xfrm>
            <a:off x="2071077" y="2074006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A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B"/>
          <p:cNvSpPr/>
          <p:nvPr/>
        </p:nvSpPr>
        <p:spPr>
          <a:xfrm>
            <a:off x="2071076" y="3439607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B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9" name="C"/>
          <p:cNvSpPr/>
          <p:nvPr/>
        </p:nvSpPr>
        <p:spPr>
          <a:xfrm>
            <a:off x="2071076" y="4791668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C</a:t>
            </a:r>
            <a:endParaRPr lang="en-GB" sz="2800" b="1" dirty="0">
              <a:solidFill>
                <a:schemeClr val="tx1"/>
              </a:solidFill>
            </a:endParaRPr>
          </a:p>
        </p:txBody>
      </p:sp>
      <p:grpSp>
        <p:nvGrpSpPr>
          <p:cNvPr id="32" name="Correct"/>
          <p:cNvGrpSpPr/>
          <p:nvPr/>
        </p:nvGrpSpPr>
        <p:grpSpPr>
          <a:xfrm>
            <a:off x="2046800" y="4774301"/>
            <a:ext cx="4799904" cy="1039713"/>
            <a:chOff x="2046800" y="4774301"/>
            <a:chExt cx="4799904" cy="1039713"/>
          </a:xfrm>
        </p:grpSpPr>
        <p:sp>
          <p:nvSpPr>
            <p:cNvPr id="14" name="Rounded Rectangle 13"/>
            <p:cNvSpPr/>
            <p:nvPr/>
          </p:nvSpPr>
          <p:spPr>
            <a:xfrm>
              <a:off x="2430345" y="4968753"/>
              <a:ext cx="4416359" cy="680070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Yay, that’s correct!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2046800" y="4774301"/>
              <a:ext cx="1039713" cy="10397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 rot="20730365">
              <a:off x="2208257" y="5116133"/>
              <a:ext cx="751345" cy="49870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Incorrect 2"/>
          <p:cNvGrpSpPr/>
          <p:nvPr/>
        </p:nvGrpSpPr>
        <p:grpSpPr>
          <a:xfrm>
            <a:off x="2046800" y="3422417"/>
            <a:ext cx="4795569" cy="1039713"/>
            <a:chOff x="2046800" y="3422417"/>
            <a:chExt cx="4795569" cy="1039713"/>
          </a:xfrm>
        </p:grpSpPr>
        <p:sp>
          <p:nvSpPr>
            <p:cNvPr id="15" name="Rounded Rectangle 14"/>
            <p:cNvSpPr/>
            <p:nvPr/>
          </p:nvSpPr>
          <p:spPr>
            <a:xfrm>
              <a:off x="2426010" y="3586715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046800" y="3422417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Multiply 19"/>
            <p:cNvSpPr/>
            <p:nvPr/>
          </p:nvSpPr>
          <p:spPr>
            <a:xfrm>
              <a:off x="2127966" y="3503583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Incorrect 1"/>
          <p:cNvGrpSpPr/>
          <p:nvPr/>
        </p:nvGrpSpPr>
        <p:grpSpPr>
          <a:xfrm>
            <a:off x="2046800" y="2043017"/>
            <a:ext cx="4795569" cy="1039713"/>
            <a:chOff x="2046800" y="2052849"/>
            <a:chExt cx="4795569" cy="1039713"/>
          </a:xfrm>
        </p:grpSpPr>
        <p:sp>
          <p:nvSpPr>
            <p:cNvPr id="24" name="Rounded Rectangle 23"/>
            <p:cNvSpPr/>
            <p:nvPr/>
          </p:nvSpPr>
          <p:spPr>
            <a:xfrm>
              <a:off x="2426010" y="2248071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046800" y="2052849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Multiply 25"/>
            <p:cNvSpPr/>
            <p:nvPr/>
          </p:nvSpPr>
          <p:spPr>
            <a:xfrm>
              <a:off x="2127966" y="2134015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Right Arrow 30">
            <a:hlinkClick r:id="" action="ppaction://hlinkshowjump?jump=nextslide"/>
          </p:cNvPr>
          <p:cNvSpPr/>
          <p:nvPr/>
        </p:nvSpPr>
        <p:spPr>
          <a:xfrm>
            <a:off x="7788582" y="5773554"/>
            <a:ext cx="599768" cy="448699"/>
          </a:xfrm>
          <a:prstGeom prst="rightArrow">
            <a:avLst/>
          </a:prstGeom>
          <a:solidFill>
            <a:schemeClr val="accent4"/>
          </a:solidFill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 animBg="1"/>
      <p:bldP spid="4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 Answer"/>
          <p:cNvSpPr/>
          <p:nvPr/>
        </p:nvSpPr>
        <p:spPr>
          <a:xfrm>
            <a:off x="2629877" y="3611543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0.5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12" name="C Answer"/>
          <p:cNvSpPr/>
          <p:nvPr/>
        </p:nvSpPr>
        <p:spPr>
          <a:xfrm>
            <a:off x="2629877" y="4963605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0.75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7" name="A Answer"/>
          <p:cNvSpPr/>
          <p:nvPr/>
        </p:nvSpPr>
        <p:spPr>
          <a:xfrm>
            <a:off x="2629877" y="2259482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0.25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7546"/>
            <a:ext cx="8220075" cy="994306"/>
          </a:xfrm>
        </p:spPr>
        <p:txBody>
          <a:bodyPr/>
          <a:lstStyle/>
          <a:p>
            <a:pPr algn="ctr"/>
            <a:r>
              <a:rPr lang="en-GB" sz="3600" dirty="0" smtClean="0"/>
              <a:t>What is      as a decimal?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3772388" y="827926"/>
            <a:ext cx="369765" cy="88407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b="1" dirty="0" smtClean="0"/>
              <a:t>1</a:t>
            </a:r>
          </a:p>
          <a:p>
            <a:pPr algn="ctr"/>
            <a:r>
              <a:rPr lang="en-GB" sz="2400" b="1" dirty="0" smtClean="0"/>
              <a:t>4</a:t>
            </a:r>
            <a:endParaRPr lang="en-GB" sz="2400" b="1" dirty="0"/>
          </a:p>
        </p:txBody>
      </p:sp>
      <p:sp>
        <p:nvSpPr>
          <p:cNvPr id="2" name="Rounded Rectangle 1"/>
          <p:cNvSpPr/>
          <p:nvPr/>
        </p:nvSpPr>
        <p:spPr>
          <a:xfrm>
            <a:off x="3772388" y="1239069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"/>
          <p:cNvSpPr/>
          <p:nvPr/>
        </p:nvSpPr>
        <p:spPr>
          <a:xfrm>
            <a:off x="2071077" y="2074006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A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B"/>
          <p:cNvSpPr/>
          <p:nvPr/>
        </p:nvSpPr>
        <p:spPr>
          <a:xfrm>
            <a:off x="2071076" y="3439607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B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9" name="C"/>
          <p:cNvSpPr/>
          <p:nvPr/>
        </p:nvSpPr>
        <p:spPr>
          <a:xfrm>
            <a:off x="2071076" y="4791668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C</a:t>
            </a:r>
            <a:endParaRPr lang="en-GB" sz="2800" b="1" dirty="0">
              <a:solidFill>
                <a:schemeClr val="tx1"/>
              </a:solidFill>
            </a:endParaRPr>
          </a:p>
        </p:txBody>
      </p:sp>
      <p:grpSp>
        <p:nvGrpSpPr>
          <p:cNvPr id="32" name="Correct"/>
          <p:cNvGrpSpPr/>
          <p:nvPr/>
        </p:nvGrpSpPr>
        <p:grpSpPr>
          <a:xfrm>
            <a:off x="2046800" y="2057392"/>
            <a:ext cx="4799904" cy="1039713"/>
            <a:chOff x="2046800" y="4774301"/>
            <a:chExt cx="4799904" cy="1039713"/>
          </a:xfrm>
        </p:grpSpPr>
        <p:sp>
          <p:nvSpPr>
            <p:cNvPr id="14" name="Rounded Rectangle 13"/>
            <p:cNvSpPr/>
            <p:nvPr/>
          </p:nvSpPr>
          <p:spPr>
            <a:xfrm>
              <a:off x="2430345" y="4968753"/>
              <a:ext cx="4416359" cy="680070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Yay, that’s correct!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2046800" y="4774301"/>
              <a:ext cx="1039713" cy="10397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 rot="20730365">
              <a:off x="2208257" y="5116133"/>
              <a:ext cx="751345" cy="49870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Incorrect 2"/>
          <p:cNvGrpSpPr/>
          <p:nvPr/>
        </p:nvGrpSpPr>
        <p:grpSpPr>
          <a:xfrm>
            <a:off x="2046800" y="3422417"/>
            <a:ext cx="4795569" cy="1039713"/>
            <a:chOff x="2046800" y="3422417"/>
            <a:chExt cx="4795569" cy="1039713"/>
          </a:xfrm>
        </p:grpSpPr>
        <p:sp>
          <p:nvSpPr>
            <p:cNvPr id="15" name="Rounded Rectangle 14"/>
            <p:cNvSpPr/>
            <p:nvPr/>
          </p:nvSpPr>
          <p:spPr>
            <a:xfrm>
              <a:off x="2426010" y="3586715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046800" y="3422417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Multiply 19"/>
            <p:cNvSpPr/>
            <p:nvPr/>
          </p:nvSpPr>
          <p:spPr>
            <a:xfrm>
              <a:off x="2127966" y="3503583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Incorrect 1"/>
          <p:cNvGrpSpPr/>
          <p:nvPr/>
        </p:nvGrpSpPr>
        <p:grpSpPr>
          <a:xfrm>
            <a:off x="2046800" y="4767670"/>
            <a:ext cx="4795569" cy="1039713"/>
            <a:chOff x="2046800" y="2052849"/>
            <a:chExt cx="4795569" cy="1039713"/>
          </a:xfrm>
        </p:grpSpPr>
        <p:sp>
          <p:nvSpPr>
            <p:cNvPr id="24" name="Rounded Rectangle 23"/>
            <p:cNvSpPr/>
            <p:nvPr/>
          </p:nvSpPr>
          <p:spPr>
            <a:xfrm>
              <a:off x="2426010" y="2248071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046800" y="2052849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Multiply 25"/>
            <p:cNvSpPr/>
            <p:nvPr/>
          </p:nvSpPr>
          <p:spPr>
            <a:xfrm>
              <a:off x="2127966" y="2134015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Right Arrow 30">
            <a:hlinkClick r:id="" action="ppaction://hlinkshowjump?jump=nextslide"/>
          </p:cNvPr>
          <p:cNvSpPr/>
          <p:nvPr/>
        </p:nvSpPr>
        <p:spPr>
          <a:xfrm>
            <a:off x="7788582" y="5773554"/>
            <a:ext cx="599768" cy="448699"/>
          </a:xfrm>
          <a:prstGeom prst="rightArrow">
            <a:avLst/>
          </a:prstGeom>
          <a:solidFill>
            <a:schemeClr val="accent4"/>
          </a:solidFill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597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 animBg="1"/>
      <p:bldP spid="4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 Answer"/>
          <p:cNvSpPr/>
          <p:nvPr/>
        </p:nvSpPr>
        <p:spPr>
          <a:xfrm>
            <a:off x="2629877" y="3611543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0.1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12" name="C Answer"/>
          <p:cNvSpPr/>
          <p:nvPr/>
        </p:nvSpPr>
        <p:spPr>
          <a:xfrm>
            <a:off x="2629877" y="4963605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0.2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7" name="A Answer"/>
          <p:cNvSpPr/>
          <p:nvPr/>
        </p:nvSpPr>
        <p:spPr>
          <a:xfrm>
            <a:off x="2629877" y="2259482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0.3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7546"/>
            <a:ext cx="8220075" cy="994306"/>
          </a:xfrm>
        </p:spPr>
        <p:txBody>
          <a:bodyPr/>
          <a:lstStyle/>
          <a:p>
            <a:pPr algn="ctr"/>
            <a:r>
              <a:rPr lang="en-GB" sz="3600" dirty="0" smtClean="0"/>
              <a:t>What is      as a decimal?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3772388" y="827926"/>
            <a:ext cx="369765" cy="88407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b="1" dirty="0"/>
              <a:t>2</a:t>
            </a:r>
            <a:endParaRPr lang="en-GB" sz="2400" b="1" dirty="0" smtClean="0"/>
          </a:p>
          <a:p>
            <a:pPr algn="ctr"/>
            <a:r>
              <a:rPr lang="en-GB" sz="2400" b="1" dirty="0" smtClean="0"/>
              <a:t>10</a:t>
            </a:r>
            <a:endParaRPr lang="en-GB" sz="2400" b="1" dirty="0"/>
          </a:p>
        </p:txBody>
      </p:sp>
      <p:sp>
        <p:nvSpPr>
          <p:cNvPr id="2" name="Rounded Rectangle 1"/>
          <p:cNvSpPr/>
          <p:nvPr/>
        </p:nvSpPr>
        <p:spPr>
          <a:xfrm>
            <a:off x="3772388" y="1239069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"/>
          <p:cNvSpPr/>
          <p:nvPr/>
        </p:nvSpPr>
        <p:spPr>
          <a:xfrm>
            <a:off x="2071077" y="2074006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A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B"/>
          <p:cNvSpPr/>
          <p:nvPr/>
        </p:nvSpPr>
        <p:spPr>
          <a:xfrm>
            <a:off x="2071076" y="3439607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B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9" name="C"/>
          <p:cNvSpPr/>
          <p:nvPr/>
        </p:nvSpPr>
        <p:spPr>
          <a:xfrm>
            <a:off x="2071076" y="4791668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C</a:t>
            </a:r>
            <a:endParaRPr lang="en-GB" sz="2800" b="1" dirty="0">
              <a:solidFill>
                <a:schemeClr val="tx1"/>
              </a:solidFill>
            </a:endParaRPr>
          </a:p>
        </p:txBody>
      </p:sp>
      <p:grpSp>
        <p:nvGrpSpPr>
          <p:cNvPr id="32" name="Correct"/>
          <p:cNvGrpSpPr/>
          <p:nvPr/>
        </p:nvGrpSpPr>
        <p:grpSpPr>
          <a:xfrm>
            <a:off x="2046800" y="4774301"/>
            <a:ext cx="4799904" cy="1039713"/>
            <a:chOff x="2046800" y="4774301"/>
            <a:chExt cx="4799904" cy="1039713"/>
          </a:xfrm>
        </p:grpSpPr>
        <p:sp>
          <p:nvSpPr>
            <p:cNvPr id="14" name="Rounded Rectangle 13"/>
            <p:cNvSpPr/>
            <p:nvPr/>
          </p:nvSpPr>
          <p:spPr>
            <a:xfrm>
              <a:off x="2430345" y="4968753"/>
              <a:ext cx="4416359" cy="680070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Yay, that’s correct!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2046800" y="4774301"/>
              <a:ext cx="1039713" cy="10397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 rot="20730365">
              <a:off x="2208257" y="5116133"/>
              <a:ext cx="751345" cy="49870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Incorrect 2"/>
          <p:cNvGrpSpPr/>
          <p:nvPr/>
        </p:nvGrpSpPr>
        <p:grpSpPr>
          <a:xfrm>
            <a:off x="2046800" y="3422417"/>
            <a:ext cx="4795569" cy="1039713"/>
            <a:chOff x="2046800" y="3422417"/>
            <a:chExt cx="4795569" cy="1039713"/>
          </a:xfrm>
        </p:grpSpPr>
        <p:sp>
          <p:nvSpPr>
            <p:cNvPr id="15" name="Rounded Rectangle 14"/>
            <p:cNvSpPr/>
            <p:nvPr/>
          </p:nvSpPr>
          <p:spPr>
            <a:xfrm>
              <a:off x="2426010" y="3586715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046800" y="3422417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Multiply 19"/>
            <p:cNvSpPr/>
            <p:nvPr/>
          </p:nvSpPr>
          <p:spPr>
            <a:xfrm>
              <a:off x="2127966" y="3503583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Incorrect 1"/>
          <p:cNvGrpSpPr/>
          <p:nvPr/>
        </p:nvGrpSpPr>
        <p:grpSpPr>
          <a:xfrm>
            <a:off x="2046800" y="2043017"/>
            <a:ext cx="4795569" cy="1039713"/>
            <a:chOff x="2046800" y="2052849"/>
            <a:chExt cx="4795569" cy="1039713"/>
          </a:xfrm>
        </p:grpSpPr>
        <p:sp>
          <p:nvSpPr>
            <p:cNvPr id="24" name="Rounded Rectangle 23"/>
            <p:cNvSpPr/>
            <p:nvPr/>
          </p:nvSpPr>
          <p:spPr>
            <a:xfrm>
              <a:off x="2426010" y="2248071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046800" y="2052849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Multiply 25"/>
            <p:cNvSpPr/>
            <p:nvPr/>
          </p:nvSpPr>
          <p:spPr>
            <a:xfrm>
              <a:off x="2127966" y="2134015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Right Arrow 30">
            <a:hlinkClick r:id="" action="ppaction://hlinkshowjump?jump=nextslide"/>
          </p:cNvPr>
          <p:cNvSpPr/>
          <p:nvPr/>
        </p:nvSpPr>
        <p:spPr>
          <a:xfrm>
            <a:off x="7788582" y="5773554"/>
            <a:ext cx="599768" cy="448699"/>
          </a:xfrm>
          <a:prstGeom prst="rightArrow">
            <a:avLst/>
          </a:prstGeom>
          <a:solidFill>
            <a:schemeClr val="accent4"/>
          </a:solidFill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00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 animBg="1"/>
      <p:bldP spid="4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 Answer"/>
          <p:cNvSpPr/>
          <p:nvPr/>
        </p:nvSpPr>
        <p:spPr>
          <a:xfrm>
            <a:off x="2629877" y="3611543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0.3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12" name="C Answer"/>
          <p:cNvSpPr/>
          <p:nvPr/>
        </p:nvSpPr>
        <p:spPr>
          <a:xfrm>
            <a:off x="2629877" y="4963605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0.1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7" name="A Answer"/>
          <p:cNvSpPr/>
          <p:nvPr/>
        </p:nvSpPr>
        <p:spPr>
          <a:xfrm>
            <a:off x="2629877" y="2259482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0.25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7546"/>
            <a:ext cx="8220075" cy="994306"/>
          </a:xfrm>
        </p:spPr>
        <p:txBody>
          <a:bodyPr/>
          <a:lstStyle/>
          <a:p>
            <a:pPr algn="ctr"/>
            <a:r>
              <a:rPr lang="en-GB" sz="3600" dirty="0" smtClean="0"/>
              <a:t>What is      as a decimal?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3772388" y="827926"/>
            <a:ext cx="369765" cy="88407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b="1" dirty="0" smtClean="0"/>
              <a:t>5</a:t>
            </a:r>
          </a:p>
          <a:p>
            <a:pPr algn="ctr"/>
            <a:r>
              <a:rPr lang="en-GB" sz="2400" b="1" dirty="0"/>
              <a:t>2</a:t>
            </a:r>
            <a:r>
              <a:rPr lang="en-GB" sz="2400" b="1" dirty="0" smtClean="0"/>
              <a:t>0</a:t>
            </a:r>
            <a:endParaRPr lang="en-GB" sz="2400" b="1" dirty="0"/>
          </a:p>
        </p:txBody>
      </p:sp>
      <p:sp>
        <p:nvSpPr>
          <p:cNvPr id="2" name="Rounded Rectangle 1"/>
          <p:cNvSpPr/>
          <p:nvPr/>
        </p:nvSpPr>
        <p:spPr>
          <a:xfrm>
            <a:off x="3772388" y="1239069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"/>
          <p:cNvSpPr/>
          <p:nvPr/>
        </p:nvSpPr>
        <p:spPr>
          <a:xfrm>
            <a:off x="2071077" y="2074006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A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B"/>
          <p:cNvSpPr/>
          <p:nvPr/>
        </p:nvSpPr>
        <p:spPr>
          <a:xfrm>
            <a:off x="2071076" y="3439607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B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9" name="C"/>
          <p:cNvSpPr/>
          <p:nvPr/>
        </p:nvSpPr>
        <p:spPr>
          <a:xfrm>
            <a:off x="2071076" y="4791668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C</a:t>
            </a:r>
            <a:endParaRPr lang="en-GB" sz="2800" b="1" dirty="0">
              <a:solidFill>
                <a:schemeClr val="tx1"/>
              </a:solidFill>
            </a:endParaRPr>
          </a:p>
        </p:txBody>
      </p:sp>
      <p:grpSp>
        <p:nvGrpSpPr>
          <p:cNvPr id="32" name="Correct"/>
          <p:cNvGrpSpPr/>
          <p:nvPr/>
        </p:nvGrpSpPr>
        <p:grpSpPr>
          <a:xfrm>
            <a:off x="2046800" y="2050784"/>
            <a:ext cx="4799904" cy="1039713"/>
            <a:chOff x="2046800" y="4774301"/>
            <a:chExt cx="4799904" cy="1039713"/>
          </a:xfrm>
        </p:grpSpPr>
        <p:sp>
          <p:nvSpPr>
            <p:cNvPr id="14" name="Rounded Rectangle 13"/>
            <p:cNvSpPr/>
            <p:nvPr/>
          </p:nvSpPr>
          <p:spPr>
            <a:xfrm>
              <a:off x="2430345" y="4968753"/>
              <a:ext cx="4416359" cy="680070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Yay, that’s correct!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2046800" y="4774301"/>
              <a:ext cx="1039713" cy="10397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 rot="20730365">
              <a:off x="2208257" y="5116133"/>
              <a:ext cx="751345" cy="49870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Incorrect 2"/>
          <p:cNvGrpSpPr/>
          <p:nvPr/>
        </p:nvGrpSpPr>
        <p:grpSpPr>
          <a:xfrm>
            <a:off x="2046800" y="3422417"/>
            <a:ext cx="4795569" cy="1039713"/>
            <a:chOff x="2046800" y="3422417"/>
            <a:chExt cx="4795569" cy="1039713"/>
          </a:xfrm>
        </p:grpSpPr>
        <p:sp>
          <p:nvSpPr>
            <p:cNvPr id="15" name="Rounded Rectangle 14"/>
            <p:cNvSpPr/>
            <p:nvPr/>
          </p:nvSpPr>
          <p:spPr>
            <a:xfrm>
              <a:off x="2426010" y="3586715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046800" y="3422417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Multiply 19"/>
            <p:cNvSpPr/>
            <p:nvPr/>
          </p:nvSpPr>
          <p:spPr>
            <a:xfrm>
              <a:off x="2127966" y="3503583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Incorrect 1"/>
          <p:cNvGrpSpPr/>
          <p:nvPr/>
        </p:nvGrpSpPr>
        <p:grpSpPr>
          <a:xfrm>
            <a:off x="2046800" y="4767670"/>
            <a:ext cx="4795569" cy="1039713"/>
            <a:chOff x="2046800" y="2052849"/>
            <a:chExt cx="4795569" cy="1039713"/>
          </a:xfrm>
        </p:grpSpPr>
        <p:sp>
          <p:nvSpPr>
            <p:cNvPr id="24" name="Rounded Rectangle 23"/>
            <p:cNvSpPr/>
            <p:nvPr/>
          </p:nvSpPr>
          <p:spPr>
            <a:xfrm>
              <a:off x="2426010" y="2248071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046800" y="2052849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Multiply 25"/>
            <p:cNvSpPr/>
            <p:nvPr/>
          </p:nvSpPr>
          <p:spPr>
            <a:xfrm>
              <a:off x="2127966" y="2134015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Right Arrow 30">
            <a:hlinkClick r:id="" action="ppaction://hlinkshowjump?jump=nextslide"/>
          </p:cNvPr>
          <p:cNvSpPr/>
          <p:nvPr/>
        </p:nvSpPr>
        <p:spPr>
          <a:xfrm>
            <a:off x="7788582" y="5773554"/>
            <a:ext cx="599768" cy="448699"/>
          </a:xfrm>
          <a:prstGeom prst="rightArrow">
            <a:avLst/>
          </a:prstGeom>
          <a:solidFill>
            <a:schemeClr val="accent4"/>
          </a:solidFill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977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 animBg="1"/>
      <p:bldP spid="4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 Answer"/>
          <p:cNvSpPr/>
          <p:nvPr/>
        </p:nvSpPr>
        <p:spPr>
          <a:xfrm>
            <a:off x="2629877" y="3611543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ysClr val="windowText" lastClr="000000"/>
                </a:solidFill>
                <a:latin typeface="Twinkl SemiBold" pitchFamily="2" charset="0"/>
              </a:rPr>
              <a:t>1</a:t>
            </a:r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.7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12" name="C Answer"/>
          <p:cNvSpPr/>
          <p:nvPr/>
        </p:nvSpPr>
        <p:spPr>
          <a:xfrm>
            <a:off x="2629877" y="4963605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0.7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7" name="A Answer"/>
          <p:cNvSpPr/>
          <p:nvPr/>
        </p:nvSpPr>
        <p:spPr>
          <a:xfrm>
            <a:off x="2629877" y="2259482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0.1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7546"/>
            <a:ext cx="8220075" cy="994306"/>
          </a:xfrm>
        </p:spPr>
        <p:txBody>
          <a:bodyPr/>
          <a:lstStyle/>
          <a:p>
            <a:pPr algn="ctr"/>
            <a:r>
              <a:rPr lang="en-GB" sz="3600" dirty="0" smtClean="0"/>
              <a:t>What is      as a decimal?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3772388" y="827926"/>
            <a:ext cx="369765" cy="88407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b="1" dirty="0"/>
              <a:t>7</a:t>
            </a:r>
            <a:endParaRPr lang="en-GB" sz="2400" b="1" dirty="0" smtClean="0"/>
          </a:p>
          <a:p>
            <a:pPr algn="ctr"/>
            <a:r>
              <a:rPr lang="en-GB" sz="2400" b="1" dirty="0" smtClean="0"/>
              <a:t>10</a:t>
            </a:r>
            <a:endParaRPr lang="en-GB" sz="2400" b="1" dirty="0"/>
          </a:p>
        </p:txBody>
      </p:sp>
      <p:sp>
        <p:nvSpPr>
          <p:cNvPr id="2" name="Rounded Rectangle 1"/>
          <p:cNvSpPr/>
          <p:nvPr/>
        </p:nvSpPr>
        <p:spPr>
          <a:xfrm>
            <a:off x="3772388" y="1239069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"/>
          <p:cNvSpPr/>
          <p:nvPr/>
        </p:nvSpPr>
        <p:spPr>
          <a:xfrm>
            <a:off x="2071077" y="2074006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A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B"/>
          <p:cNvSpPr/>
          <p:nvPr/>
        </p:nvSpPr>
        <p:spPr>
          <a:xfrm>
            <a:off x="2071076" y="3439607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B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9" name="C"/>
          <p:cNvSpPr/>
          <p:nvPr/>
        </p:nvSpPr>
        <p:spPr>
          <a:xfrm>
            <a:off x="2071076" y="4791668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C</a:t>
            </a:r>
            <a:endParaRPr lang="en-GB" sz="2800" b="1" dirty="0">
              <a:solidFill>
                <a:schemeClr val="tx1"/>
              </a:solidFill>
            </a:endParaRPr>
          </a:p>
        </p:txBody>
      </p:sp>
      <p:grpSp>
        <p:nvGrpSpPr>
          <p:cNvPr id="32" name="Correct"/>
          <p:cNvGrpSpPr/>
          <p:nvPr/>
        </p:nvGrpSpPr>
        <p:grpSpPr>
          <a:xfrm>
            <a:off x="2046800" y="4774301"/>
            <a:ext cx="4799904" cy="1039713"/>
            <a:chOff x="2046800" y="4774301"/>
            <a:chExt cx="4799904" cy="1039713"/>
          </a:xfrm>
        </p:grpSpPr>
        <p:sp>
          <p:nvSpPr>
            <p:cNvPr id="14" name="Rounded Rectangle 13"/>
            <p:cNvSpPr/>
            <p:nvPr/>
          </p:nvSpPr>
          <p:spPr>
            <a:xfrm>
              <a:off x="2430345" y="4968753"/>
              <a:ext cx="4416359" cy="680070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Yay, that’s correct!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2046800" y="4774301"/>
              <a:ext cx="1039713" cy="10397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 rot="20730365">
              <a:off x="2208257" y="5116133"/>
              <a:ext cx="751345" cy="49870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Incorrect 2"/>
          <p:cNvGrpSpPr/>
          <p:nvPr/>
        </p:nvGrpSpPr>
        <p:grpSpPr>
          <a:xfrm>
            <a:off x="2046800" y="3422417"/>
            <a:ext cx="4795569" cy="1039713"/>
            <a:chOff x="2046800" y="3422417"/>
            <a:chExt cx="4795569" cy="1039713"/>
          </a:xfrm>
        </p:grpSpPr>
        <p:sp>
          <p:nvSpPr>
            <p:cNvPr id="15" name="Rounded Rectangle 14"/>
            <p:cNvSpPr/>
            <p:nvPr/>
          </p:nvSpPr>
          <p:spPr>
            <a:xfrm>
              <a:off x="2426010" y="3586715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046800" y="3422417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Multiply 19"/>
            <p:cNvSpPr/>
            <p:nvPr/>
          </p:nvSpPr>
          <p:spPr>
            <a:xfrm>
              <a:off x="2127966" y="3503583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Incorrect 1"/>
          <p:cNvGrpSpPr/>
          <p:nvPr/>
        </p:nvGrpSpPr>
        <p:grpSpPr>
          <a:xfrm>
            <a:off x="2046800" y="2043017"/>
            <a:ext cx="4795569" cy="1039713"/>
            <a:chOff x="2046800" y="2052849"/>
            <a:chExt cx="4795569" cy="1039713"/>
          </a:xfrm>
        </p:grpSpPr>
        <p:sp>
          <p:nvSpPr>
            <p:cNvPr id="24" name="Rounded Rectangle 23"/>
            <p:cNvSpPr/>
            <p:nvPr/>
          </p:nvSpPr>
          <p:spPr>
            <a:xfrm>
              <a:off x="2426010" y="2248071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046800" y="2052849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Multiply 25"/>
            <p:cNvSpPr/>
            <p:nvPr/>
          </p:nvSpPr>
          <p:spPr>
            <a:xfrm>
              <a:off x="2127966" y="2134015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Right Arrow 30">
            <a:hlinkClick r:id="" action="ppaction://hlinkshowjump?jump=nextslide"/>
          </p:cNvPr>
          <p:cNvSpPr/>
          <p:nvPr/>
        </p:nvSpPr>
        <p:spPr>
          <a:xfrm>
            <a:off x="7788582" y="5773554"/>
            <a:ext cx="599768" cy="448699"/>
          </a:xfrm>
          <a:prstGeom prst="rightArrow">
            <a:avLst/>
          </a:prstGeom>
          <a:solidFill>
            <a:schemeClr val="accent4"/>
          </a:solidFill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722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 animBg="1"/>
      <p:bldP spid="4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 Answer"/>
          <p:cNvSpPr/>
          <p:nvPr/>
        </p:nvSpPr>
        <p:spPr>
          <a:xfrm>
            <a:off x="2629877" y="3611543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1</a:t>
            </a:r>
          </a:p>
          <a:p>
            <a:pPr algn="ctr"/>
            <a:r>
              <a:rPr lang="en-GB" sz="2400" dirty="0">
                <a:solidFill>
                  <a:sysClr val="windowText" lastClr="000000"/>
                </a:solidFill>
                <a:latin typeface="Twinkl SemiBold" pitchFamily="2" charset="0"/>
              </a:rPr>
              <a:t>4</a:t>
            </a:r>
          </a:p>
        </p:txBody>
      </p:sp>
      <p:sp>
        <p:nvSpPr>
          <p:cNvPr id="12" name="C Answer"/>
          <p:cNvSpPr/>
          <p:nvPr/>
        </p:nvSpPr>
        <p:spPr>
          <a:xfrm>
            <a:off x="2629877" y="4963605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2</a:t>
            </a:r>
          </a:p>
          <a:p>
            <a:pPr algn="ctr"/>
            <a:r>
              <a:rPr lang="en-GB" sz="2400" dirty="0">
                <a:solidFill>
                  <a:sysClr val="windowText" lastClr="000000"/>
                </a:solidFill>
                <a:latin typeface="Twinkl SemiBold" pitchFamily="2" charset="0"/>
              </a:rPr>
              <a:t>4</a:t>
            </a:r>
          </a:p>
        </p:txBody>
      </p:sp>
      <p:sp>
        <p:nvSpPr>
          <p:cNvPr id="7" name="A Answer"/>
          <p:cNvSpPr/>
          <p:nvPr/>
        </p:nvSpPr>
        <p:spPr>
          <a:xfrm>
            <a:off x="2629877" y="2259482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3</a:t>
            </a:r>
          </a:p>
          <a:p>
            <a:pPr algn="ctr"/>
            <a:r>
              <a:rPr lang="en-GB" sz="2400" dirty="0">
                <a:solidFill>
                  <a:sysClr val="windowText" lastClr="000000"/>
                </a:solidFill>
                <a:latin typeface="Twinkl SemiBold" pitchFamily="2" charset="0"/>
              </a:rPr>
              <a:t>4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7546"/>
            <a:ext cx="8220075" cy="994306"/>
          </a:xfrm>
        </p:spPr>
        <p:txBody>
          <a:bodyPr/>
          <a:lstStyle/>
          <a:p>
            <a:pPr algn="ctr"/>
            <a:r>
              <a:rPr lang="en-GB" sz="3600" dirty="0" smtClean="0"/>
              <a:t>What is 0.75 as a fraction?</a:t>
            </a:r>
            <a:endParaRPr lang="en-GB" sz="3600" dirty="0"/>
          </a:p>
        </p:txBody>
      </p:sp>
      <p:sp>
        <p:nvSpPr>
          <p:cNvPr id="2" name="Rounded Rectangle 1"/>
          <p:cNvSpPr/>
          <p:nvPr/>
        </p:nvSpPr>
        <p:spPr>
          <a:xfrm>
            <a:off x="4551240" y="2575078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"/>
          <p:cNvSpPr/>
          <p:nvPr/>
        </p:nvSpPr>
        <p:spPr>
          <a:xfrm>
            <a:off x="2071077" y="2074006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A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B"/>
          <p:cNvSpPr/>
          <p:nvPr/>
        </p:nvSpPr>
        <p:spPr>
          <a:xfrm>
            <a:off x="2071076" y="3439607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B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9" name="C"/>
          <p:cNvSpPr/>
          <p:nvPr/>
        </p:nvSpPr>
        <p:spPr>
          <a:xfrm>
            <a:off x="2071076" y="4791668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C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31" name="Right Arrow 30">
            <a:hlinkClick r:id="" action="ppaction://hlinkshowjump?jump=nextslide"/>
          </p:cNvPr>
          <p:cNvSpPr/>
          <p:nvPr/>
        </p:nvSpPr>
        <p:spPr>
          <a:xfrm>
            <a:off x="7788582" y="5773554"/>
            <a:ext cx="599768" cy="448699"/>
          </a:xfrm>
          <a:prstGeom prst="rightArrow">
            <a:avLst/>
          </a:prstGeom>
          <a:solidFill>
            <a:schemeClr val="accent4"/>
          </a:solidFill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4551240" y="3920672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4551240" y="5279292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2" name="Correct"/>
          <p:cNvGrpSpPr/>
          <p:nvPr/>
        </p:nvGrpSpPr>
        <p:grpSpPr>
          <a:xfrm>
            <a:off x="2046800" y="2052168"/>
            <a:ext cx="4799904" cy="1039713"/>
            <a:chOff x="2046800" y="4774301"/>
            <a:chExt cx="4799904" cy="1039713"/>
          </a:xfrm>
        </p:grpSpPr>
        <p:sp>
          <p:nvSpPr>
            <p:cNvPr id="14" name="Rounded Rectangle 13"/>
            <p:cNvSpPr/>
            <p:nvPr/>
          </p:nvSpPr>
          <p:spPr>
            <a:xfrm>
              <a:off x="2430345" y="4968753"/>
              <a:ext cx="4416359" cy="680070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Yay, that’s correct!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2046800" y="4774301"/>
              <a:ext cx="1039713" cy="10397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 rot="20730365">
              <a:off x="2208257" y="5116133"/>
              <a:ext cx="751345" cy="49870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Incorrect 2"/>
          <p:cNvGrpSpPr/>
          <p:nvPr/>
        </p:nvGrpSpPr>
        <p:grpSpPr>
          <a:xfrm>
            <a:off x="2046800" y="3422417"/>
            <a:ext cx="4795569" cy="1039713"/>
            <a:chOff x="2046800" y="3422417"/>
            <a:chExt cx="4795569" cy="1039713"/>
          </a:xfrm>
        </p:grpSpPr>
        <p:sp>
          <p:nvSpPr>
            <p:cNvPr id="15" name="Rounded Rectangle 14"/>
            <p:cNvSpPr/>
            <p:nvPr/>
          </p:nvSpPr>
          <p:spPr>
            <a:xfrm>
              <a:off x="2426010" y="3586715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046800" y="3422417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Multiply 19"/>
            <p:cNvSpPr/>
            <p:nvPr/>
          </p:nvSpPr>
          <p:spPr>
            <a:xfrm>
              <a:off x="2127966" y="3503583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Incorrect 1"/>
          <p:cNvGrpSpPr/>
          <p:nvPr/>
        </p:nvGrpSpPr>
        <p:grpSpPr>
          <a:xfrm>
            <a:off x="2046800" y="4759435"/>
            <a:ext cx="4795569" cy="1039713"/>
            <a:chOff x="2046800" y="2052849"/>
            <a:chExt cx="4795569" cy="1039713"/>
          </a:xfrm>
        </p:grpSpPr>
        <p:sp>
          <p:nvSpPr>
            <p:cNvPr id="24" name="Rounded Rectangle 23"/>
            <p:cNvSpPr/>
            <p:nvPr/>
          </p:nvSpPr>
          <p:spPr>
            <a:xfrm>
              <a:off x="2426010" y="2248071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046800" y="2052849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Multiply 25"/>
            <p:cNvSpPr/>
            <p:nvPr/>
          </p:nvSpPr>
          <p:spPr>
            <a:xfrm>
              <a:off x="2127966" y="2134015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42601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 animBg="1"/>
      <p:bldP spid="2" grpId="0" animBg="1"/>
      <p:bldP spid="4" grpId="0" animBg="1"/>
      <p:bldP spid="8" grpId="0" animBg="1"/>
      <p:bldP spid="9" grpId="0" animBg="1"/>
      <p:bldP spid="27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 Answer"/>
          <p:cNvSpPr/>
          <p:nvPr/>
        </p:nvSpPr>
        <p:spPr>
          <a:xfrm>
            <a:off x="2629877" y="3611543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ysClr val="windowText" lastClr="000000"/>
                </a:solidFill>
                <a:latin typeface="Twinkl SemiBold" pitchFamily="2" charset="0"/>
              </a:rPr>
              <a:t>0</a:t>
            </a:r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.3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12" name="C Answer"/>
          <p:cNvSpPr/>
          <p:nvPr/>
        </p:nvSpPr>
        <p:spPr>
          <a:xfrm>
            <a:off x="2629877" y="4963605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0.2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7" name="A Answer"/>
          <p:cNvSpPr/>
          <p:nvPr/>
        </p:nvSpPr>
        <p:spPr>
          <a:xfrm>
            <a:off x="2629877" y="2259482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0.4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7546"/>
            <a:ext cx="8220075" cy="994306"/>
          </a:xfrm>
        </p:spPr>
        <p:txBody>
          <a:bodyPr/>
          <a:lstStyle/>
          <a:p>
            <a:pPr algn="ctr"/>
            <a:r>
              <a:rPr lang="en-GB" sz="3600" dirty="0" smtClean="0"/>
              <a:t>What is      as a decimal?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3772388" y="827926"/>
            <a:ext cx="369765" cy="88407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b="1" dirty="0" smtClean="0"/>
              <a:t>1</a:t>
            </a:r>
          </a:p>
          <a:p>
            <a:pPr algn="ctr"/>
            <a:r>
              <a:rPr lang="en-GB" sz="2400" b="1" dirty="0"/>
              <a:t>5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772388" y="1239069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"/>
          <p:cNvSpPr/>
          <p:nvPr/>
        </p:nvSpPr>
        <p:spPr>
          <a:xfrm>
            <a:off x="2071077" y="2074006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A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B"/>
          <p:cNvSpPr/>
          <p:nvPr/>
        </p:nvSpPr>
        <p:spPr>
          <a:xfrm>
            <a:off x="2071076" y="3439607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B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9" name="C"/>
          <p:cNvSpPr/>
          <p:nvPr/>
        </p:nvSpPr>
        <p:spPr>
          <a:xfrm>
            <a:off x="2071076" y="4791668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C</a:t>
            </a:r>
            <a:endParaRPr lang="en-GB" sz="2800" b="1" dirty="0">
              <a:solidFill>
                <a:schemeClr val="tx1"/>
              </a:solidFill>
            </a:endParaRPr>
          </a:p>
        </p:txBody>
      </p:sp>
      <p:grpSp>
        <p:nvGrpSpPr>
          <p:cNvPr id="32" name="Correct"/>
          <p:cNvGrpSpPr/>
          <p:nvPr/>
        </p:nvGrpSpPr>
        <p:grpSpPr>
          <a:xfrm>
            <a:off x="2046800" y="4774301"/>
            <a:ext cx="4799904" cy="1039713"/>
            <a:chOff x="2046800" y="4774301"/>
            <a:chExt cx="4799904" cy="1039713"/>
          </a:xfrm>
        </p:grpSpPr>
        <p:sp>
          <p:nvSpPr>
            <p:cNvPr id="14" name="Rounded Rectangle 13"/>
            <p:cNvSpPr/>
            <p:nvPr/>
          </p:nvSpPr>
          <p:spPr>
            <a:xfrm>
              <a:off x="2430345" y="4968753"/>
              <a:ext cx="4416359" cy="680070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Yay, that’s correct!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2046800" y="4774301"/>
              <a:ext cx="1039713" cy="10397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 rot="20730365">
              <a:off x="2208257" y="5116133"/>
              <a:ext cx="751345" cy="49870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Incorrect 2"/>
          <p:cNvGrpSpPr/>
          <p:nvPr/>
        </p:nvGrpSpPr>
        <p:grpSpPr>
          <a:xfrm>
            <a:off x="2046800" y="3422417"/>
            <a:ext cx="4795569" cy="1039713"/>
            <a:chOff x="2046800" y="3422417"/>
            <a:chExt cx="4795569" cy="1039713"/>
          </a:xfrm>
        </p:grpSpPr>
        <p:sp>
          <p:nvSpPr>
            <p:cNvPr id="15" name="Rounded Rectangle 14"/>
            <p:cNvSpPr/>
            <p:nvPr/>
          </p:nvSpPr>
          <p:spPr>
            <a:xfrm>
              <a:off x="2426010" y="3586715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046800" y="3422417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Multiply 19"/>
            <p:cNvSpPr/>
            <p:nvPr/>
          </p:nvSpPr>
          <p:spPr>
            <a:xfrm>
              <a:off x="2127966" y="3503583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Incorrect 1"/>
          <p:cNvGrpSpPr/>
          <p:nvPr/>
        </p:nvGrpSpPr>
        <p:grpSpPr>
          <a:xfrm>
            <a:off x="2046800" y="2043017"/>
            <a:ext cx="4795569" cy="1039713"/>
            <a:chOff x="2046800" y="2052849"/>
            <a:chExt cx="4795569" cy="1039713"/>
          </a:xfrm>
        </p:grpSpPr>
        <p:sp>
          <p:nvSpPr>
            <p:cNvPr id="24" name="Rounded Rectangle 23"/>
            <p:cNvSpPr/>
            <p:nvPr/>
          </p:nvSpPr>
          <p:spPr>
            <a:xfrm>
              <a:off x="2426010" y="2248071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046800" y="2052849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Multiply 25"/>
            <p:cNvSpPr/>
            <p:nvPr/>
          </p:nvSpPr>
          <p:spPr>
            <a:xfrm>
              <a:off x="2127966" y="2134015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Right Arrow 30">
            <a:hlinkClick r:id="" action="ppaction://hlinkshowjump?jump=nextslide"/>
          </p:cNvPr>
          <p:cNvSpPr/>
          <p:nvPr/>
        </p:nvSpPr>
        <p:spPr>
          <a:xfrm>
            <a:off x="7788582" y="5773554"/>
            <a:ext cx="599768" cy="448699"/>
          </a:xfrm>
          <a:prstGeom prst="rightArrow">
            <a:avLst/>
          </a:prstGeom>
          <a:solidFill>
            <a:schemeClr val="accent4"/>
          </a:solidFill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978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 animBg="1"/>
      <p:bldP spid="4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 Answer"/>
          <p:cNvSpPr/>
          <p:nvPr/>
        </p:nvSpPr>
        <p:spPr>
          <a:xfrm>
            <a:off x="2629877" y="3611543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0.5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12" name="C Answer"/>
          <p:cNvSpPr/>
          <p:nvPr/>
        </p:nvSpPr>
        <p:spPr>
          <a:xfrm>
            <a:off x="2629877" y="4963605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0.7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7" name="A Answer"/>
          <p:cNvSpPr/>
          <p:nvPr/>
        </p:nvSpPr>
        <p:spPr>
          <a:xfrm>
            <a:off x="2629877" y="2259482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0.8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7546"/>
            <a:ext cx="8220075" cy="994306"/>
          </a:xfrm>
        </p:spPr>
        <p:txBody>
          <a:bodyPr/>
          <a:lstStyle/>
          <a:p>
            <a:pPr algn="ctr"/>
            <a:r>
              <a:rPr lang="en-GB" sz="3600" dirty="0" smtClean="0"/>
              <a:t>What is      as a decimal?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3772388" y="827926"/>
            <a:ext cx="369765" cy="88407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b="1" dirty="0"/>
              <a:t>4</a:t>
            </a:r>
            <a:endParaRPr lang="en-GB" sz="2400" b="1" dirty="0" smtClean="0"/>
          </a:p>
          <a:p>
            <a:pPr algn="ctr"/>
            <a:r>
              <a:rPr lang="en-GB" sz="2400" b="1" dirty="0"/>
              <a:t>5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772388" y="1239069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"/>
          <p:cNvSpPr/>
          <p:nvPr/>
        </p:nvSpPr>
        <p:spPr>
          <a:xfrm>
            <a:off x="2071077" y="2074006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A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B"/>
          <p:cNvSpPr/>
          <p:nvPr/>
        </p:nvSpPr>
        <p:spPr>
          <a:xfrm>
            <a:off x="2071076" y="3439607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B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9" name="C"/>
          <p:cNvSpPr/>
          <p:nvPr/>
        </p:nvSpPr>
        <p:spPr>
          <a:xfrm>
            <a:off x="2071076" y="4791668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C</a:t>
            </a:r>
            <a:endParaRPr lang="en-GB" sz="2800" b="1" dirty="0">
              <a:solidFill>
                <a:schemeClr val="tx1"/>
              </a:solidFill>
            </a:endParaRPr>
          </a:p>
        </p:txBody>
      </p:sp>
      <p:grpSp>
        <p:nvGrpSpPr>
          <p:cNvPr id="32" name="Correct"/>
          <p:cNvGrpSpPr/>
          <p:nvPr/>
        </p:nvGrpSpPr>
        <p:grpSpPr>
          <a:xfrm>
            <a:off x="2046800" y="2050008"/>
            <a:ext cx="4799904" cy="1039713"/>
            <a:chOff x="2046800" y="4774301"/>
            <a:chExt cx="4799904" cy="1039713"/>
          </a:xfrm>
        </p:grpSpPr>
        <p:sp>
          <p:nvSpPr>
            <p:cNvPr id="14" name="Rounded Rectangle 13"/>
            <p:cNvSpPr/>
            <p:nvPr/>
          </p:nvSpPr>
          <p:spPr>
            <a:xfrm>
              <a:off x="2430345" y="4968753"/>
              <a:ext cx="4416359" cy="680070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Yay, that’s correct!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2046800" y="4774301"/>
              <a:ext cx="1039713" cy="10397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 rot="20730365">
              <a:off x="2208257" y="5116133"/>
              <a:ext cx="751345" cy="49870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Incorrect 2"/>
          <p:cNvGrpSpPr/>
          <p:nvPr/>
        </p:nvGrpSpPr>
        <p:grpSpPr>
          <a:xfrm>
            <a:off x="2046800" y="3422417"/>
            <a:ext cx="4795569" cy="1039713"/>
            <a:chOff x="2046800" y="3422417"/>
            <a:chExt cx="4795569" cy="1039713"/>
          </a:xfrm>
        </p:grpSpPr>
        <p:sp>
          <p:nvSpPr>
            <p:cNvPr id="15" name="Rounded Rectangle 14"/>
            <p:cNvSpPr/>
            <p:nvPr/>
          </p:nvSpPr>
          <p:spPr>
            <a:xfrm>
              <a:off x="2426010" y="3586715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046800" y="3422417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Multiply 19"/>
            <p:cNvSpPr/>
            <p:nvPr/>
          </p:nvSpPr>
          <p:spPr>
            <a:xfrm>
              <a:off x="2127966" y="3503583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Incorrect 1"/>
          <p:cNvGrpSpPr/>
          <p:nvPr/>
        </p:nvGrpSpPr>
        <p:grpSpPr>
          <a:xfrm>
            <a:off x="2046800" y="4756856"/>
            <a:ext cx="4795569" cy="1039713"/>
            <a:chOff x="2046800" y="2052849"/>
            <a:chExt cx="4795569" cy="1039713"/>
          </a:xfrm>
        </p:grpSpPr>
        <p:sp>
          <p:nvSpPr>
            <p:cNvPr id="24" name="Rounded Rectangle 23"/>
            <p:cNvSpPr/>
            <p:nvPr/>
          </p:nvSpPr>
          <p:spPr>
            <a:xfrm>
              <a:off x="2426010" y="2248071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046800" y="2052849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Multiply 25"/>
            <p:cNvSpPr/>
            <p:nvPr/>
          </p:nvSpPr>
          <p:spPr>
            <a:xfrm>
              <a:off x="2127966" y="2134015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Right Arrow 30">
            <a:hlinkClick r:id="" action="ppaction://hlinkshowjump?jump=nextslide"/>
          </p:cNvPr>
          <p:cNvSpPr/>
          <p:nvPr/>
        </p:nvSpPr>
        <p:spPr>
          <a:xfrm>
            <a:off x="7788582" y="5773554"/>
            <a:ext cx="599768" cy="448699"/>
          </a:xfrm>
          <a:prstGeom prst="rightArrow">
            <a:avLst/>
          </a:prstGeom>
          <a:solidFill>
            <a:schemeClr val="accent4"/>
          </a:solidFill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79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 animBg="1"/>
      <p:bldP spid="4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 Answer"/>
          <p:cNvSpPr/>
          <p:nvPr/>
        </p:nvSpPr>
        <p:spPr>
          <a:xfrm>
            <a:off x="2629877" y="3611543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0.3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12" name="C Answer"/>
          <p:cNvSpPr/>
          <p:nvPr/>
        </p:nvSpPr>
        <p:spPr>
          <a:xfrm>
            <a:off x="2629877" y="4963605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0.2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7" name="A Answer"/>
          <p:cNvSpPr/>
          <p:nvPr/>
        </p:nvSpPr>
        <p:spPr>
          <a:xfrm>
            <a:off x="2629877" y="2259482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0.4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7546"/>
            <a:ext cx="8220075" cy="994306"/>
          </a:xfrm>
        </p:spPr>
        <p:txBody>
          <a:bodyPr/>
          <a:lstStyle/>
          <a:p>
            <a:pPr algn="ctr"/>
            <a:r>
              <a:rPr lang="en-GB" sz="3600" dirty="0" smtClean="0"/>
              <a:t>What is      as a decimal?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3772388" y="827926"/>
            <a:ext cx="369765" cy="88407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b="1" dirty="0" smtClean="0"/>
              <a:t>2</a:t>
            </a:r>
          </a:p>
          <a:p>
            <a:pPr algn="ctr"/>
            <a:r>
              <a:rPr lang="en-GB" sz="2400" b="1" dirty="0"/>
              <a:t>5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772388" y="1239069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"/>
          <p:cNvSpPr/>
          <p:nvPr/>
        </p:nvSpPr>
        <p:spPr>
          <a:xfrm>
            <a:off x="2071077" y="2074006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A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B"/>
          <p:cNvSpPr/>
          <p:nvPr/>
        </p:nvSpPr>
        <p:spPr>
          <a:xfrm>
            <a:off x="2071076" y="3439607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B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9" name="C"/>
          <p:cNvSpPr/>
          <p:nvPr/>
        </p:nvSpPr>
        <p:spPr>
          <a:xfrm>
            <a:off x="2071076" y="4791668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C</a:t>
            </a:r>
            <a:endParaRPr lang="en-GB" sz="2800" b="1" dirty="0">
              <a:solidFill>
                <a:schemeClr val="tx1"/>
              </a:solidFill>
            </a:endParaRPr>
          </a:p>
        </p:txBody>
      </p:sp>
      <p:grpSp>
        <p:nvGrpSpPr>
          <p:cNvPr id="32" name="Correct"/>
          <p:cNvGrpSpPr/>
          <p:nvPr/>
        </p:nvGrpSpPr>
        <p:grpSpPr>
          <a:xfrm>
            <a:off x="2046800" y="2051274"/>
            <a:ext cx="4799904" cy="1039713"/>
            <a:chOff x="2046800" y="4774301"/>
            <a:chExt cx="4799904" cy="1039713"/>
          </a:xfrm>
        </p:grpSpPr>
        <p:sp>
          <p:nvSpPr>
            <p:cNvPr id="14" name="Rounded Rectangle 13"/>
            <p:cNvSpPr/>
            <p:nvPr/>
          </p:nvSpPr>
          <p:spPr>
            <a:xfrm>
              <a:off x="2430345" y="4968753"/>
              <a:ext cx="4416359" cy="680070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Yay, that’s correct!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2046800" y="4774301"/>
              <a:ext cx="1039713" cy="10397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 rot="20730365">
              <a:off x="2208257" y="5116133"/>
              <a:ext cx="751345" cy="49870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Incorrect 2"/>
          <p:cNvGrpSpPr/>
          <p:nvPr/>
        </p:nvGrpSpPr>
        <p:grpSpPr>
          <a:xfrm>
            <a:off x="2046800" y="4763337"/>
            <a:ext cx="4795569" cy="1039713"/>
            <a:chOff x="2046800" y="3422417"/>
            <a:chExt cx="4795569" cy="1039713"/>
          </a:xfrm>
        </p:grpSpPr>
        <p:sp>
          <p:nvSpPr>
            <p:cNvPr id="15" name="Rounded Rectangle 14"/>
            <p:cNvSpPr/>
            <p:nvPr/>
          </p:nvSpPr>
          <p:spPr>
            <a:xfrm>
              <a:off x="2426010" y="3586715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046800" y="3422417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Multiply 19"/>
            <p:cNvSpPr/>
            <p:nvPr/>
          </p:nvSpPr>
          <p:spPr>
            <a:xfrm>
              <a:off x="2127966" y="3503583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Incorrect 1"/>
          <p:cNvGrpSpPr/>
          <p:nvPr/>
        </p:nvGrpSpPr>
        <p:grpSpPr>
          <a:xfrm>
            <a:off x="2046800" y="3413433"/>
            <a:ext cx="4795569" cy="1039713"/>
            <a:chOff x="2046800" y="2052849"/>
            <a:chExt cx="4795569" cy="1039713"/>
          </a:xfrm>
        </p:grpSpPr>
        <p:sp>
          <p:nvSpPr>
            <p:cNvPr id="24" name="Rounded Rectangle 23"/>
            <p:cNvSpPr/>
            <p:nvPr/>
          </p:nvSpPr>
          <p:spPr>
            <a:xfrm>
              <a:off x="2426010" y="2248071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046800" y="2052849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Multiply 25"/>
            <p:cNvSpPr/>
            <p:nvPr/>
          </p:nvSpPr>
          <p:spPr>
            <a:xfrm>
              <a:off x="2127966" y="2134015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Right Arrow 30">
            <a:hlinkClick r:id="" action="ppaction://hlinkshowjump?jump=nextslide"/>
          </p:cNvPr>
          <p:cNvSpPr/>
          <p:nvPr/>
        </p:nvSpPr>
        <p:spPr>
          <a:xfrm>
            <a:off x="7788582" y="5773554"/>
            <a:ext cx="599768" cy="448699"/>
          </a:xfrm>
          <a:prstGeom prst="rightArrow">
            <a:avLst/>
          </a:prstGeom>
          <a:solidFill>
            <a:schemeClr val="accent4"/>
          </a:solidFill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652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 animBg="1"/>
      <p:bldP spid="4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 Answer"/>
          <p:cNvSpPr/>
          <p:nvPr/>
        </p:nvSpPr>
        <p:spPr>
          <a:xfrm>
            <a:off x="2629877" y="3611543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0.6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12" name="C Answer"/>
          <p:cNvSpPr/>
          <p:nvPr/>
        </p:nvSpPr>
        <p:spPr>
          <a:xfrm>
            <a:off x="2629877" y="4963605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0.7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7" name="A Answer"/>
          <p:cNvSpPr/>
          <p:nvPr/>
        </p:nvSpPr>
        <p:spPr>
          <a:xfrm>
            <a:off x="2629877" y="2259482"/>
            <a:ext cx="4212492" cy="648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Twinkl SemiBold" pitchFamily="2" charset="0"/>
              </a:rPr>
              <a:t>0.8</a:t>
            </a:r>
            <a:endParaRPr lang="en-GB" sz="24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7546"/>
            <a:ext cx="8220075" cy="994306"/>
          </a:xfrm>
        </p:spPr>
        <p:txBody>
          <a:bodyPr/>
          <a:lstStyle/>
          <a:p>
            <a:pPr algn="ctr"/>
            <a:r>
              <a:rPr lang="en-GB" sz="3600" dirty="0" smtClean="0"/>
              <a:t>What is      as a decimal?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3772388" y="827926"/>
            <a:ext cx="369765" cy="88407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b="1" dirty="0" smtClean="0"/>
              <a:t>30</a:t>
            </a:r>
          </a:p>
          <a:p>
            <a:pPr algn="ctr"/>
            <a:r>
              <a:rPr lang="en-GB" sz="2400" b="1" dirty="0" smtClean="0"/>
              <a:t>50</a:t>
            </a:r>
            <a:endParaRPr lang="en-GB" sz="2400" b="1" dirty="0"/>
          </a:p>
        </p:txBody>
      </p:sp>
      <p:sp>
        <p:nvSpPr>
          <p:cNvPr id="2" name="Rounded Rectangle 1"/>
          <p:cNvSpPr/>
          <p:nvPr/>
        </p:nvSpPr>
        <p:spPr>
          <a:xfrm>
            <a:off x="3772388" y="1239069"/>
            <a:ext cx="369765" cy="457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"/>
          <p:cNvSpPr/>
          <p:nvPr/>
        </p:nvSpPr>
        <p:spPr>
          <a:xfrm>
            <a:off x="2071077" y="2074006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A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B"/>
          <p:cNvSpPr/>
          <p:nvPr/>
        </p:nvSpPr>
        <p:spPr>
          <a:xfrm>
            <a:off x="2071076" y="3439607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B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9" name="C"/>
          <p:cNvSpPr/>
          <p:nvPr/>
        </p:nvSpPr>
        <p:spPr>
          <a:xfrm>
            <a:off x="2071076" y="4791668"/>
            <a:ext cx="991718" cy="9917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C</a:t>
            </a:r>
            <a:endParaRPr lang="en-GB" sz="2800" b="1" dirty="0">
              <a:solidFill>
                <a:schemeClr val="tx1"/>
              </a:solidFill>
            </a:endParaRPr>
          </a:p>
        </p:txBody>
      </p:sp>
      <p:grpSp>
        <p:nvGrpSpPr>
          <p:cNvPr id="32" name="Correct"/>
          <p:cNvGrpSpPr/>
          <p:nvPr/>
        </p:nvGrpSpPr>
        <p:grpSpPr>
          <a:xfrm>
            <a:off x="2046800" y="3417342"/>
            <a:ext cx="4799904" cy="1039713"/>
            <a:chOff x="2046800" y="4774301"/>
            <a:chExt cx="4799904" cy="1039713"/>
          </a:xfrm>
        </p:grpSpPr>
        <p:sp>
          <p:nvSpPr>
            <p:cNvPr id="14" name="Rounded Rectangle 13"/>
            <p:cNvSpPr/>
            <p:nvPr/>
          </p:nvSpPr>
          <p:spPr>
            <a:xfrm>
              <a:off x="2430345" y="4968753"/>
              <a:ext cx="4416359" cy="680070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Yay, that’s correct!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2046800" y="4774301"/>
              <a:ext cx="1039713" cy="10397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 rot="20730365">
              <a:off x="2208257" y="5116133"/>
              <a:ext cx="751345" cy="49870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Incorrect 2"/>
          <p:cNvGrpSpPr/>
          <p:nvPr/>
        </p:nvGrpSpPr>
        <p:grpSpPr>
          <a:xfrm>
            <a:off x="2046800" y="4763337"/>
            <a:ext cx="4795569" cy="1039713"/>
            <a:chOff x="2046800" y="3422417"/>
            <a:chExt cx="4795569" cy="1039713"/>
          </a:xfrm>
        </p:grpSpPr>
        <p:sp>
          <p:nvSpPr>
            <p:cNvPr id="15" name="Rounded Rectangle 14"/>
            <p:cNvSpPr/>
            <p:nvPr/>
          </p:nvSpPr>
          <p:spPr>
            <a:xfrm>
              <a:off x="2426010" y="3586715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046800" y="3422417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Multiply 19"/>
            <p:cNvSpPr/>
            <p:nvPr/>
          </p:nvSpPr>
          <p:spPr>
            <a:xfrm>
              <a:off x="2127966" y="3503583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Incorrect 1"/>
          <p:cNvGrpSpPr/>
          <p:nvPr/>
        </p:nvGrpSpPr>
        <p:grpSpPr>
          <a:xfrm>
            <a:off x="2046800" y="2043017"/>
            <a:ext cx="4795569" cy="1039713"/>
            <a:chOff x="2046800" y="2052849"/>
            <a:chExt cx="4795569" cy="1039713"/>
          </a:xfrm>
        </p:grpSpPr>
        <p:sp>
          <p:nvSpPr>
            <p:cNvPr id="24" name="Rounded Rectangle 23"/>
            <p:cNvSpPr/>
            <p:nvPr/>
          </p:nvSpPr>
          <p:spPr>
            <a:xfrm>
              <a:off x="2426010" y="2248071"/>
              <a:ext cx="4416359" cy="680070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76000" rtlCol="0" anchor="ctr"/>
            <a:lstStyle/>
            <a:p>
              <a:pPr algn="ctr"/>
              <a:r>
                <a:rPr lang="en-GB" sz="2400" dirty="0" smtClean="0">
                  <a:solidFill>
                    <a:sysClr val="windowText" lastClr="000000"/>
                  </a:solidFill>
                  <a:latin typeface="Twinkl SemiBold" pitchFamily="2" charset="0"/>
                </a:rPr>
                <a:t>Never mind. Keep trying!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046800" y="2052849"/>
              <a:ext cx="1039713" cy="10397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Multiply 25"/>
            <p:cNvSpPr/>
            <p:nvPr/>
          </p:nvSpPr>
          <p:spPr>
            <a:xfrm>
              <a:off x="2127966" y="2134015"/>
              <a:ext cx="877383" cy="877383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Right Arrow 30">
            <a:hlinkClick r:id="" action="ppaction://hlinkshowjump?jump=nextslide"/>
          </p:cNvPr>
          <p:cNvSpPr/>
          <p:nvPr/>
        </p:nvSpPr>
        <p:spPr>
          <a:xfrm>
            <a:off x="7788582" y="5773554"/>
            <a:ext cx="599768" cy="448699"/>
          </a:xfrm>
          <a:prstGeom prst="rightArrow">
            <a:avLst/>
          </a:prstGeom>
          <a:solidFill>
            <a:schemeClr val="accent4"/>
          </a:solidFill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03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7" grpId="0" animBg="1"/>
      <p:bldP spid="4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1771</TotalTime>
  <Words>312</Words>
  <Application>Microsoft Office PowerPoint</Application>
  <PresentationFormat>On-screen Show (4:3)</PresentationFormat>
  <Paragraphs>121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Twinkl SemiBold</vt:lpstr>
      <vt:lpstr>Twinkl</vt:lpstr>
      <vt:lpstr>Calibri</vt:lpstr>
      <vt:lpstr>Sassoon Infant Rg</vt:lpstr>
      <vt:lpstr>Office Theme</vt:lpstr>
      <vt:lpstr>PowerPoint Presentation</vt:lpstr>
      <vt:lpstr>What is      as a decimal?</vt:lpstr>
      <vt:lpstr>What is      as a decimal?</vt:lpstr>
      <vt:lpstr>What is      as a decimal?</vt:lpstr>
      <vt:lpstr>What is      as a decimal?</vt:lpstr>
      <vt:lpstr>What is      as a decimal?</vt:lpstr>
      <vt:lpstr>What is 0.75 as a fraction?</vt:lpstr>
      <vt:lpstr>What is      as a decimal?</vt:lpstr>
      <vt:lpstr>What is      as a decimal?</vt:lpstr>
      <vt:lpstr>What is      as a decimal?</vt:lpstr>
      <vt:lpstr>What is      as a decimal?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Jez</cp:lastModifiedBy>
  <cp:revision>138</cp:revision>
  <dcterms:created xsi:type="dcterms:W3CDTF">2014-10-01T16:09:27Z</dcterms:created>
  <dcterms:modified xsi:type="dcterms:W3CDTF">2021-01-19T19:19:16Z</dcterms:modified>
</cp:coreProperties>
</file>