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3"/>
  </p:notesMasterIdLst>
  <p:handoutMasterIdLst>
    <p:handoutMasterId r:id="rId24"/>
  </p:handoutMasterIdLst>
  <p:sldIdLst>
    <p:sldId id="258" r:id="rId2"/>
    <p:sldId id="264" r:id="rId3"/>
    <p:sldId id="280" r:id="rId4"/>
    <p:sldId id="268" r:id="rId5"/>
    <p:sldId id="269" r:id="rId6"/>
    <p:sldId id="281" r:id="rId7"/>
    <p:sldId id="282" r:id="rId8"/>
    <p:sldId id="270" r:id="rId9"/>
    <p:sldId id="271" r:id="rId10"/>
    <p:sldId id="272" r:id="rId11"/>
    <p:sldId id="273" r:id="rId12"/>
    <p:sldId id="274" r:id="rId13"/>
    <p:sldId id="275" r:id="rId14"/>
    <p:sldId id="283" r:id="rId15"/>
    <p:sldId id="284" r:id="rId16"/>
    <p:sldId id="285" r:id="rId17"/>
    <p:sldId id="286" r:id="rId18"/>
    <p:sldId id="276" r:id="rId19"/>
    <p:sldId id="277" r:id="rId20"/>
    <p:sldId id="279" r:id="rId21"/>
    <p:sldId id="267" r:id="rId22"/>
  </p:sldIdLst>
  <p:sldSz cx="9144000" cy="6858000" type="screen4x3"/>
  <p:notesSz cx="6858000" cy="9144000"/>
  <p:embeddedFontLst>
    <p:embeddedFont>
      <p:font typeface="BPreplay" panose="02000503000000020004" charset="0"/>
      <p:regular r:id="rId25"/>
      <p:bold r:id="rId26"/>
      <p:italic r:id="rId27"/>
      <p:boldItalic r:id="rId28"/>
    </p:embeddedFont>
    <p:embeddedFont>
      <p:font typeface="Roboto" panose="02000000000000000000" pitchFamily="2" charset="0"/>
      <p:regular r:id="rId29"/>
      <p:bold r:id="rId30"/>
      <p:italic r:id="rId31"/>
      <p:boldItalic r:id="rId32"/>
    </p:embeddedFont>
    <p:embeddedFont>
      <p:font typeface="Twinkl" panose="020B0604020202020204" charset="0"/>
      <p:regular r:id="rId33"/>
      <p:bold r:id="rId34"/>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397">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1CD31"/>
    <a:srgbClr val="F5C94F"/>
    <a:srgbClr val="ACDDFC"/>
    <a:srgbClr val="80C1EB"/>
    <a:srgbClr val="18A0DB"/>
    <a:srgbClr val="FFFFFF"/>
    <a:srgbClr val="4AA1D9"/>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18" autoAdjust="0"/>
    <p:restoredTop sz="94660"/>
  </p:normalViewPr>
  <p:slideViewPr>
    <p:cSldViewPr snapToGrid="0" showGuides="1">
      <p:cViewPr varScale="1">
        <p:scale>
          <a:sx n="90" d="100"/>
          <a:sy n="90" d="100"/>
        </p:scale>
        <p:origin x="498" y="90"/>
      </p:cViewPr>
      <p:guideLst>
        <p:guide orient="horz" pos="2160"/>
        <p:guide pos="2880"/>
        <p:guide pos="340"/>
        <p:guide orient="horz" pos="3974"/>
        <p:guide pos="5397"/>
        <p:guide orient="horz" pos="346"/>
        <p:guide pos="476"/>
        <p:guide orient="horz" pos="482"/>
        <p:guide orient="horz" pos="3838"/>
        <p:guide pos="5284"/>
      </p:guideLst>
    </p:cSldViewPr>
  </p:slideViewPr>
  <p:notesTextViewPr>
    <p:cViewPr>
      <p:scale>
        <a:sx n="1" d="1"/>
        <a:sy n="1" d="1"/>
      </p:scale>
      <p:origin x="0" y="0"/>
    </p:cViewPr>
  </p:notesTextViewPr>
  <p:notesViewPr>
    <p:cSldViewPr snapToGrid="0" showGuides="1">
      <p:cViewPr varScale="1">
        <p:scale>
          <a:sx n="78" d="100"/>
          <a:sy n="78" d="100"/>
        </p:scale>
        <p:origin x="1680"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0.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32" Type="http://schemas.openxmlformats.org/officeDocument/2006/relationships/font" Target="fonts/font8.fntdata"/><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4.fntdata"/><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51BE72A-912C-463B-BDB9-4966C029C81D}" type="datetimeFigureOut">
              <a:rPr lang="en-GB"/>
              <a:pPr>
                <a:defRPr/>
              </a:pPr>
              <a:t>23/04/2024</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50BC44CE-7129-4B09-B85B-540DEBAD5236}" type="slidenum">
              <a:rPr lang="en-GB"/>
              <a:pPr>
                <a:defRPr/>
              </a:pPr>
              <a:t>‹#›</a:t>
            </a:fld>
            <a:endParaRPr lang="en-GB"/>
          </a:p>
        </p:txBody>
      </p:sp>
    </p:spTree>
    <p:extLst>
      <p:ext uri="{BB962C8B-B14F-4D97-AF65-F5344CB8AC3E}">
        <p14:creationId xmlns:p14="http://schemas.microsoft.com/office/powerpoint/2010/main" val="179504760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8F32D4BD-AF6B-4E72-91C4-A6F51480FC75}" type="datetimeFigureOut">
              <a:rPr lang="en-GB"/>
              <a:pPr>
                <a:defRPr/>
              </a:pPr>
              <a:t>23/04/2024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5A0365BC-1BFE-4912-B122-8D91717324DF}" type="slidenum">
              <a:rPr lang="en-GB"/>
              <a:pPr>
                <a:defRPr/>
              </a:pPr>
              <a:t>‹#›</a:t>
            </a:fld>
            <a:endParaRPr lang="en-GB"/>
          </a:p>
        </p:txBody>
      </p:sp>
    </p:spTree>
    <p:extLst>
      <p:ext uri="{BB962C8B-B14F-4D97-AF65-F5344CB8AC3E}">
        <p14:creationId xmlns:p14="http://schemas.microsoft.com/office/powerpoint/2010/main" val="68783352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652937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22104806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33235592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9571816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place-knowledge-geography-subjects-key-stage-1/ks2-countries-and-continents/africa-around-the-world-geography-subjects-key-stage-1"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1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www.twinkl.co.uk/resources/place-knowledge-geography-subjects-key-stage-1/ks2-countries-and-continents/africa-around-the-world-geography-subjects-key-stage-1"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66F15D46-19F5-4305-A22A-B7954E691F97}"/>
              </a:ext>
            </a:extLst>
          </p:cNvPr>
          <p:cNvSpPr/>
          <p:nvPr/>
        </p:nvSpPr>
        <p:spPr>
          <a:xfrm>
            <a:off x="3917004" y="5428034"/>
            <a:ext cx="1309992" cy="10181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5"/>
          <p:cNvSpPr>
            <a:spLocks/>
          </p:cNvSpPr>
          <p:nvPr/>
        </p:nvSpPr>
        <p:spPr bwMode="auto">
          <a:xfrm>
            <a:off x="457200" y="54927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4000" b="1" dirty="0">
                <a:solidFill>
                  <a:srgbClr val="91CD31"/>
                </a:solidFill>
                <a:latin typeface="Twinkl" pitchFamily="2" charset="77"/>
              </a:rPr>
              <a:t>Amazing Africa</a:t>
            </a:r>
          </a:p>
        </p:txBody>
      </p:sp>
      <p:sp>
        <p:nvSpPr>
          <p:cNvPr id="8195" name="Content Placeholder 11"/>
          <p:cNvSpPr>
            <a:spLocks/>
          </p:cNvSpPr>
          <p:nvPr/>
        </p:nvSpPr>
        <p:spPr bwMode="auto">
          <a:xfrm>
            <a:off x="755650" y="1514475"/>
            <a:ext cx="7632700" cy="7270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0" tIns="0" rIns="0" bIns="0"/>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buFont typeface="Arial" panose="020B0604020202020204" pitchFamily="34" charset="0"/>
              <a:buNone/>
            </a:pPr>
            <a:r>
              <a:rPr lang="en-GB" altLang="en-US"/>
              <a:t>Africa is an amazing place. It is made up of a lot of countries that form the second largest continent in the world.</a:t>
            </a:r>
          </a:p>
        </p:txBody>
      </p:sp>
      <p:grpSp>
        <p:nvGrpSpPr>
          <p:cNvPr id="8" name="Group 7"/>
          <p:cNvGrpSpPr>
            <a:grpSpLocks/>
          </p:cNvGrpSpPr>
          <p:nvPr/>
        </p:nvGrpSpPr>
        <p:grpSpPr bwMode="auto">
          <a:xfrm>
            <a:off x="755650" y="2281238"/>
            <a:ext cx="5814823" cy="3813315"/>
            <a:chOff x="755650" y="2281921"/>
            <a:chExt cx="5814823" cy="3811983"/>
          </a:xfrm>
        </p:grpSpPr>
        <p:sp>
          <p:nvSpPr>
            <p:cNvPr id="8200" name="Rounded Rectangle 5"/>
            <p:cNvSpPr>
              <a:spLocks noChangeArrowheads="1"/>
            </p:cNvSpPr>
            <p:nvPr/>
          </p:nvSpPr>
          <p:spPr bwMode="auto">
            <a:xfrm>
              <a:off x="2564001" y="5037002"/>
              <a:ext cx="4006472" cy="1056902"/>
            </a:xfrm>
            <a:prstGeom prst="roundRect">
              <a:avLst>
                <a:gd name="adj" fmla="val 17764"/>
              </a:avLst>
            </a:prstGeom>
            <a:solidFill>
              <a:srgbClr val="F5C94F"/>
            </a:solidFill>
            <a:ln>
              <a:noFill/>
            </a:ln>
            <a:extLst>
              <a:ext uri="{91240B29-F687-4F45-9708-019B960494DF}">
                <a14:hiddenLine xmlns:a14="http://schemas.microsoft.com/office/drawing/2010/main" w="9525">
                  <a:solidFill>
                    <a:srgbClr val="000000"/>
                  </a:solidFill>
                  <a:round/>
                  <a:headEnd/>
                  <a:tailEnd/>
                </a14:hiddenLine>
              </a:ext>
            </a:extLst>
          </p:spPr>
          <p:txBody>
            <a:bodyPr wrap="square"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buNone/>
              </a:pPr>
              <a:r>
                <a:rPr lang="en-GB" sz="1600" dirty="0">
                  <a:solidFill>
                    <a:schemeClr val="tx2">
                      <a:lumMod val="50000"/>
                    </a:schemeClr>
                  </a:solidFill>
                </a:rPr>
                <a:t>Africa has many different regions, including the Sahara desert, grasslands (known as savannahs) and highlands.</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rcRect t="620" b="620"/>
            <a:stretch/>
          </p:blipFill>
          <p:spPr>
            <a:xfrm>
              <a:off x="755650" y="2281921"/>
              <a:ext cx="3711575" cy="2593323"/>
            </a:xfrm>
            <a:prstGeom prst="roundRect">
              <a:avLst>
                <a:gd name="adj" fmla="val 5281"/>
              </a:avLst>
            </a:prstGeom>
            <a:ln>
              <a:solidFill>
                <a:srgbClr val="91CD31"/>
              </a:solidFill>
            </a:ln>
          </p:spPr>
        </p:pic>
      </p:gr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3983"/>
          <a:stretch/>
        </p:blipFill>
        <p:spPr bwMode="auto">
          <a:xfrm>
            <a:off x="4705350" y="2281238"/>
            <a:ext cx="3683000" cy="2607668"/>
          </a:xfrm>
          <a:prstGeom prst="roundRect">
            <a:avLst>
              <a:gd name="adj" fmla="val 5340"/>
            </a:avLst>
          </a:prstGeom>
          <a:ln>
            <a:solidFill>
              <a:srgbClr val="91CD31"/>
            </a:solidFill>
          </a:ln>
        </p:spPr>
      </p:pic>
      <p:pic>
        <p:nvPicPr>
          <p:cNvPr id="5" name="Picture 4">
            <a:extLst>
              <a:ext uri="{FF2B5EF4-FFF2-40B4-BE49-F238E27FC236}">
                <a16:creationId xmlns:a16="http://schemas.microsoft.com/office/drawing/2014/main" id="{F7D58842-0140-575B-F8BB-4BAD71FB4D3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3151" b="6810"/>
          <a:stretch/>
        </p:blipFill>
        <p:spPr>
          <a:xfrm>
            <a:off x="755649" y="3266278"/>
            <a:ext cx="2761273" cy="1609190"/>
          </a:xfrm>
          <a:prstGeom prst="roundRect">
            <a:avLst>
              <a:gd name="adj" fmla="val 8653"/>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2925357-4705-43E3-AD86-D8AA1ED3DCBD}"/>
              </a:ext>
            </a:extLst>
          </p:cNvPr>
          <p:cNvSpPr txBox="1"/>
          <p:nvPr/>
        </p:nvSpPr>
        <p:spPr>
          <a:xfrm>
            <a:off x="478448" y="534910"/>
            <a:ext cx="8196629" cy="707886"/>
          </a:xfrm>
          <a:prstGeom prst="rect">
            <a:avLst/>
          </a:prstGeom>
          <a:noFill/>
        </p:spPr>
        <p:txBody>
          <a:bodyPr wrap="square" rtlCol="0">
            <a:spAutoFit/>
          </a:bodyPr>
          <a:ls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a:lstStyle>
          <a:p>
            <a:pPr algn="ctr"/>
            <a:r>
              <a:rPr lang="en-GB" sz="4000" b="1" dirty="0">
                <a:solidFill>
                  <a:srgbClr val="F5C94F"/>
                </a:solidFill>
                <a:latin typeface="Twinkl" pitchFamily="2" charset="77"/>
                <a:ea typeface="Sassoon Infant Rg" panose="02000503030000020003" pitchFamily="50" charset="0"/>
                <a:cs typeface="Sassoon Infant Rg" panose="02000503030000020003" pitchFamily="50" charset="0"/>
              </a:rPr>
              <a:t>African</a:t>
            </a:r>
            <a:r>
              <a:rPr lang="en-GB" sz="3200" b="1" dirty="0">
                <a:solidFill>
                  <a:srgbClr val="F5C94F"/>
                </a:solidFill>
                <a:latin typeface="Twinkl" pitchFamily="2" charset="77"/>
              </a:rPr>
              <a:t> </a:t>
            </a:r>
            <a:r>
              <a:rPr lang="en-GB" sz="4000" b="1" dirty="0">
                <a:solidFill>
                  <a:srgbClr val="F5C94F"/>
                </a:solidFill>
                <a:latin typeface="Twinkl" pitchFamily="2" charset="77"/>
                <a:ea typeface="Sassoon Infant Rg" panose="02000503030000020003" pitchFamily="50" charset="0"/>
                <a:cs typeface="Sassoon Infant Rg" panose="02000503030000020003" pitchFamily="50" charset="0"/>
              </a:rPr>
              <a:t>Cities</a:t>
            </a:r>
          </a:p>
        </p:txBody>
      </p:sp>
      <p:sp>
        <p:nvSpPr>
          <p:cNvPr id="4" name="TextBox 3">
            <a:extLst>
              <a:ext uri="{FF2B5EF4-FFF2-40B4-BE49-F238E27FC236}">
                <a16:creationId xmlns:a16="http://schemas.microsoft.com/office/drawing/2014/main" id="{25FF50E1-73CC-4CEA-B74D-22DEDE4A8678}"/>
              </a:ext>
            </a:extLst>
          </p:cNvPr>
          <p:cNvSpPr txBox="1"/>
          <p:nvPr/>
        </p:nvSpPr>
        <p:spPr>
          <a:xfrm>
            <a:off x="958972" y="1563273"/>
            <a:ext cx="7212757" cy="646331"/>
          </a:xfrm>
          <a:prstGeom prst="rect">
            <a:avLst/>
          </a:prstGeom>
          <a:noFill/>
        </p:spPr>
        <p:txBody>
          <a:bodyPr wrap="square" rtlCol="0">
            <a:spAutoFit/>
          </a:bodyPr>
          <a:ls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a:lstStyle>
          <a:p>
            <a:r>
              <a:rPr lang="en-GB" dirty="0"/>
              <a:t>There are also many big, bustling cities in African countries.</a:t>
            </a:r>
          </a:p>
          <a:p>
            <a:endParaRPr lang="en-GB" dirty="0"/>
          </a:p>
        </p:txBody>
      </p:sp>
      <p:pic>
        <p:nvPicPr>
          <p:cNvPr id="2" name="Picture 1"/>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68000"/>
                    </a14:imgEffect>
                  </a14:imgLayer>
                </a14:imgProps>
              </a:ext>
              <a:ext uri="{28A0092B-C50C-407E-A947-70E740481C1C}">
                <a14:useLocalDpi xmlns:a14="http://schemas.microsoft.com/office/drawing/2010/main" val="0"/>
              </a:ext>
            </a:extLst>
          </a:blip>
          <a:srcRect r="24219"/>
          <a:stretch/>
        </p:blipFill>
        <p:spPr>
          <a:xfrm>
            <a:off x="958972" y="2331724"/>
            <a:ext cx="2173527" cy="2194561"/>
          </a:xfrm>
          <a:prstGeom prst="roundRect">
            <a:avLst/>
          </a:prstGeom>
          <a:ln>
            <a:solidFill>
              <a:srgbClr val="F5C94F"/>
            </a:solidFill>
          </a:ln>
          <a:effectLst>
            <a:softEdge rad="0"/>
          </a:effectLst>
        </p:spPr>
      </p:pic>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r="33972"/>
          <a:stretch/>
        </p:blipFill>
        <p:spPr>
          <a:xfrm>
            <a:off x="3485236" y="2331724"/>
            <a:ext cx="2173527" cy="2194561"/>
          </a:xfrm>
          <a:prstGeom prst="roundRect">
            <a:avLst/>
          </a:prstGeom>
          <a:ln>
            <a:solidFill>
              <a:srgbClr val="F5C94F"/>
            </a:solidFill>
          </a:ln>
        </p:spPr>
      </p:pic>
      <p:pic>
        <p:nvPicPr>
          <p:cNvPr id="7" name="Picture 6"/>
          <p:cNvPicPr>
            <a:picLocks noChangeAspect="1"/>
          </p:cNvPicPr>
          <p:nvPr/>
        </p:nvPicPr>
        <p:blipFill rotWithShape="1">
          <a:blip r:embed="rId5" cstate="print">
            <a:extLst>
              <a:ext uri="{28A0092B-C50C-407E-A947-70E740481C1C}">
                <a14:useLocalDpi xmlns:a14="http://schemas.microsoft.com/office/drawing/2010/main" val="0"/>
              </a:ext>
            </a:extLst>
          </a:blip>
          <a:srcRect l="1" r="41103"/>
          <a:stretch/>
        </p:blipFill>
        <p:spPr>
          <a:xfrm>
            <a:off x="6006271" y="2331724"/>
            <a:ext cx="2165459" cy="2194561"/>
          </a:xfrm>
          <a:prstGeom prst="roundRect">
            <a:avLst/>
          </a:prstGeom>
          <a:ln>
            <a:solidFill>
              <a:srgbClr val="F5C94F"/>
            </a:solidFill>
          </a:ln>
        </p:spPr>
      </p:pic>
      <p:sp>
        <p:nvSpPr>
          <p:cNvPr id="12" name="Rounded Rectangle 17"/>
          <p:cNvSpPr>
            <a:spLocks noChangeArrowheads="1"/>
          </p:cNvSpPr>
          <p:nvPr/>
        </p:nvSpPr>
        <p:spPr bwMode="auto">
          <a:xfrm>
            <a:off x="1046206" y="4846761"/>
            <a:ext cx="1941438" cy="580787"/>
          </a:xfrm>
          <a:prstGeom prst="roundRect">
            <a:avLst>
              <a:gd name="adj" fmla="val 18181"/>
            </a:avLst>
          </a:prstGeom>
          <a:solidFill>
            <a:srgbClr val="F5C94F"/>
          </a:solidFill>
          <a:ln>
            <a:noFill/>
          </a:ln>
          <a:extLst>
            <a:ext uri="{91240B29-F687-4F45-9708-019B960494DF}">
              <a14:hiddenLine xmlns:a14="http://schemas.microsoft.com/office/drawing/2010/main" w="9525">
                <a:solidFill>
                  <a:srgbClr val="000000"/>
                </a:solidFill>
                <a:round/>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500" dirty="0">
                <a:solidFill>
                  <a:schemeClr val="tx1"/>
                </a:solidFill>
              </a:rPr>
              <a:t>Cairo is the capital city of Egypt.</a:t>
            </a:r>
          </a:p>
        </p:txBody>
      </p:sp>
      <p:sp>
        <p:nvSpPr>
          <p:cNvPr id="13" name="Rounded Rectangle 17"/>
          <p:cNvSpPr>
            <a:spLocks noChangeArrowheads="1"/>
          </p:cNvSpPr>
          <p:nvPr/>
        </p:nvSpPr>
        <p:spPr bwMode="auto">
          <a:xfrm>
            <a:off x="6096087" y="4846761"/>
            <a:ext cx="1985826" cy="580787"/>
          </a:xfrm>
          <a:prstGeom prst="roundRect">
            <a:avLst>
              <a:gd name="adj" fmla="val 8088"/>
            </a:avLst>
          </a:prstGeom>
          <a:solidFill>
            <a:srgbClr val="F5C94F"/>
          </a:solidFill>
          <a:ln>
            <a:noFill/>
          </a:ln>
          <a:extLst>
            <a:ext uri="{91240B29-F687-4F45-9708-019B960494DF}">
              <a14:hiddenLine xmlns:a14="http://schemas.microsoft.com/office/drawing/2010/main" w="9525">
                <a:solidFill>
                  <a:srgbClr val="000000"/>
                </a:solidFill>
                <a:round/>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500" dirty="0">
                <a:solidFill>
                  <a:schemeClr val="tx1"/>
                </a:solidFill>
              </a:rPr>
              <a:t>Nairobi is the capital city in Kenya.</a:t>
            </a:r>
          </a:p>
        </p:txBody>
      </p:sp>
      <p:sp>
        <p:nvSpPr>
          <p:cNvPr id="14" name="Rounded Rectangle 18"/>
          <p:cNvSpPr>
            <a:spLocks noChangeArrowheads="1"/>
          </p:cNvSpPr>
          <p:nvPr/>
        </p:nvSpPr>
        <p:spPr bwMode="auto">
          <a:xfrm>
            <a:off x="3594357" y="4846762"/>
            <a:ext cx="1941985" cy="905108"/>
          </a:xfrm>
          <a:prstGeom prst="roundRect">
            <a:avLst>
              <a:gd name="adj" fmla="val 11870"/>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wrap="square" tIns="3600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dirty="0">
                <a:solidFill>
                  <a:schemeClr val="tx1"/>
                </a:solidFill>
              </a:rPr>
              <a:t>Johannesburg is </a:t>
            </a:r>
          </a:p>
          <a:p>
            <a:pPr eaLnBrk="1" hangingPunct="1">
              <a:lnSpc>
                <a:spcPct val="100000"/>
              </a:lnSpc>
              <a:spcBef>
                <a:spcPct val="0"/>
              </a:spcBef>
              <a:buFontTx/>
              <a:buNone/>
            </a:pPr>
            <a:r>
              <a:rPr lang="en-GB" altLang="en-US" sz="1600" dirty="0">
                <a:solidFill>
                  <a:schemeClr val="tx1"/>
                </a:solidFill>
              </a:rPr>
              <a:t>the biggest city in </a:t>
            </a:r>
          </a:p>
          <a:p>
            <a:pPr eaLnBrk="1" hangingPunct="1">
              <a:lnSpc>
                <a:spcPct val="100000"/>
              </a:lnSpc>
              <a:spcBef>
                <a:spcPct val="0"/>
              </a:spcBef>
              <a:buFontTx/>
              <a:buNone/>
            </a:pPr>
            <a:r>
              <a:rPr lang="en-GB" altLang="en-US" sz="1600" dirty="0">
                <a:solidFill>
                  <a:schemeClr val="tx1"/>
                </a:solidFill>
              </a:rPr>
              <a:t>South Africa.</a:t>
            </a:r>
          </a:p>
        </p:txBody>
      </p:sp>
    </p:spTree>
    <p:extLst>
      <p:ext uri="{BB962C8B-B14F-4D97-AF65-F5344CB8AC3E}">
        <p14:creationId xmlns:p14="http://schemas.microsoft.com/office/powerpoint/2010/main" val="30457537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5"/>
          <p:cNvSpPr>
            <a:spLocks/>
          </p:cNvSpPr>
          <p:nvPr/>
        </p:nvSpPr>
        <p:spPr bwMode="auto">
          <a:xfrm>
            <a:off x="457200" y="523022"/>
            <a:ext cx="8220075" cy="752476"/>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4000" b="1" dirty="0">
                <a:solidFill>
                  <a:srgbClr val="91CD31"/>
                </a:solidFill>
                <a:latin typeface="Twinkl" pitchFamily="2" charset="77"/>
              </a:rPr>
              <a:t>Fascinating Facts</a:t>
            </a:r>
          </a:p>
        </p:txBody>
      </p:sp>
      <p:sp>
        <p:nvSpPr>
          <p:cNvPr id="9219" name="Content Placeholder 11"/>
          <p:cNvSpPr>
            <a:spLocks/>
          </p:cNvSpPr>
          <p:nvPr/>
        </p:nvSpPr>
        <p:spPr bwMode="auto">
          <a:xfrm>
            <a:off x="755650" y="1473200"/>
            <a:ext cx="7632700" cy="466725"/>
          </a:xfrm>
          <a:prstGeom prst="roundRect">
            <a:avLst>
              <a:gd name="adj" fmla="val 18704"/>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lIns="108000" tIns="108000" rIns="108000" bIns="108000"/>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r>
              <a:rPr lang="en-GB" altLang="en-US"/>
              <a:t>There are 54 countries in Africa.</a:t>
            </a:r>
          </a:p>
        </p:txBody>
      </p:sp>
      <p:sp>
        <p:nvSpPr>
          <p:cNvPr id="10" name="Content Placeholder 11"/>
          <p:cNvSpPr>
            <a:spLocks/>
          </p:cNvSpPr>
          <p:nvPr/>
        </p:nvSpPr>
        <p:spPr bwMode="auto">
          <a:xfrm>
            <a:off x="755650" y="2054225"/>
            <a:ext cx="7632700" cy="466725"/>
          </a:xfrm>
          <a:prstGeom prst="roundRect">
            <a:avLst>
              <a:gd name="adj" fmla="val 18704"/>
            </a:avLst>
          </a:prstGeom>
          <a:solidFill>
            <a:srgbClr val="F5C94F"/>
          </a:solidFill>
          <a:ln>
            <a:noFill/>
          </a:ln>
          <a:extLst>
            <a:ext uri="{91240B29-F687-4F45-9708-019B960494DF}">
              <a14:hiddenLine xmlns:a14="http://schemas.microsoft.com/office/drawing/2010/main" w="9525">
                <a:solidFill>
                  <a:srgbClr val="000000"/>
                </a:solidFill>
                <a:round/>
                <a:headEnd/>
                <a:tailEnd/>
              </a14:hiddenLine>
            </a:ext>
          </a:extLst>
        </p:spPr>
        <p:txBody>
          <a:bodyPr lIns="108000" tIns="108000" rIns="108000" bIns="108000"/>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r>
              <a:rPr lang="en-GB" altLang="en-US" dirty="0"/>
              <a:t>There are well over 1000 languages spoken in Africa.</a:t>
            </a:r>
          </a:p>
        </p:txBody>
      </p:sp>
      <p:sp>
        <p:nvSpPr>
          <p:cNvPr id="11" name="Content Placeholder 11"/>
          <p:cNvSpPr>
            <a:spLocks/>
          </p:cNvSpPr>
          <p:nvPr/>
        </p:nvSpPr>
        <p:spPr bwMode="auto">
          <a:xfrm>
            <a:off x="755650" y="2635250"/>
            <a:ext cx="7632700" cy="752475"/>
          </a:xfrm>
          <a:prstGeom prst="roundRect">
            <a:avLst>
              <a:gd name="adj" fmla="val 18704"/>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lIns="108000" tIns="108000" rIns="108000" bIns="108000"/>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r>
              <a:rPr lang="en-GB" altLang="en-US" dirty="0"/>
              <a:t>South Africa hosted the 2010 football World Cup tournament and was the first African country to do so.</a:t>
            </a:r>
          </a:p>
        </p:txBody>
      </p:sp>
      <p:sp>
        <p:nvSpPr>
          <p:cNvPr id="12" name="Content Placeholder 11"/>
          <p:cNvSpPr>
            <a:spLocks/>
          </p:cNvSpPr>
          <p:nvPr/>
        </p:nvSpPr>
        <p:spPr bwMode="auto">
          <a:xfrm>
            <a:off x="750888" y="4149725"/>
            <a:ext cx="7632700" cy="533400"/>
          </a:xfrm>
          <a:prstGeom prst="roundRect">
            <a:avLst>
              <a:gd name="adj" fmla="val 18704"/>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lIns="108000" tIns="108000" rIns="108000" bIns="108000"/>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r>
              <a:rPr lang="en-GB" altLang="en-US" dirty="0"/>
              <a:t>Africa is the hottest continent in the world.</a:t>
            </a:r>
          </a:p>
        </p:txBody>
      </p:sp>
      <p:sp>
        <p:nvSpPr>
          <p:cNvPr id="13" name="Content Placeholder 11"/>
          <p:cNvSpPr>
            <a:spLocks/>
          </p:cNvSpPr>
          <p:nvPr/>
        </p:nvSpPr>
        <p:spPr bwMode="auto">
          <a:xfrm>
            <a:off x="750888" y="4797425"/>
            <a:ext cx="7632700" cy="533400"/>
          </a:xfrm>
          <a:prstGeom prst="roundRect">
            <a:avLst>
              <a:gd name="adj" fmla="val 18704"/>
            </a:avLst>
          </a:prstGeom>
          <a:solidFill>
            <a:srgbClr val="F5C94F"/>
          </a:solidFill>
          <a:ln>
            <a:noFill/>
          </a:ln>
          <a:extLst>
            <a:ext uri="{91240B29-F687-4F45-9708-019B960494DF}">
              <a14:hiddenLine xmlns:a14="http://schemas.microsoft.com/office/drawing/2010/main" w="9525">
                <a:solidFill>
                  <a:srgbClr val="000000"/>
                </a:solidFill>
                <a:round/>
                <a:headEnd/>
                <a:tailEnd/>
              </a14:hiddenLine>
            </a:ext>
          </a:extLst>
        </p:spPr>
        <p:txBody>
          <a:bodyPr lIns="108000" tIns="108000" rIns="108000" bIns="108000"/>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r>
              <a:rPr lang="en-GB" dirty="0"/>
              <a:t>Glaciers are found up some mountains in Africa.</a:t>
            </a:r>
            <a:endParaRPr lang="en-GB" altLang="en-US" dirty="0"/>
          </a:p>
        </p:txBody>
      </p:sp>
      <p:sp>
        <p:nvSpPr>
          <p:cNvPr id="14" name="Content Placeholder 11"/>
          <p:cNvSpPr txBox="1">
            <a:spLocks/>
          </p:cNvSpPr>
          <p:nvPr/>
        </p:nvSpPr>
        <p:spPr>
          <a:xfrm>
            <a:off x="755650" y="3502025"/>
            <a:ext cx="7632700" cy="533400"/>
          </a:xfrm>
          <a:prstGeom prst="roundRect">
            <a:avLst>
              <a:gd name="adj" fmla="val 18705"/>
            </a:avLst>
          </a:prstGeom>
          <a:solidFill>
            <a:srgbClr val="F5C94F"/>
          </a:solidFill>
        </p:spPr>
        <p:txBody>
          <a:bodyPr lIns="108000" tIns="108000" rIns="108000" bIns="108000"/>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fontAlgn="auto">
              <a:spcAft>
                <a:spcPts val="0"/>
              </a:spcAft>
              <a:buFont typeface="Arial" panose="020B0604020202020204" pitchFamily="34" charset="0"/>
              <a:buChar char="•"/>
              <a:defRPr/>
            </a:pPr>
            <a:r>
              <a:rPr lang="en-GB" dirty="0"/>
              <a:t>Morocco, in North Africa, is very close to Spain, which is in Europe.</a:t>
            </a:r>
          </a:p>
        </p:txBody>
      </p:sp>
      <p:pic>
        <p:nvPicPr>
          <p:cNvPr id="15"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337300" y="4022725"/>
            <a:ext cx="1895475" cy="2233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par>
                          <p:cTn id="20" fill="hold" nodeType="afterGroup">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par>
                          <p:cTn id="24" fill="hold" nodeType="afterGroup">
                            <p:stCondLst>
                              <p:cond delay="2500"/>
                            </p:stCondLst>
                            <p:childTnLst>
                              <p:par>
                                <p:cTn id="25" presetID="10" presetClass="entr" presetSubtype="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5"/>
          <p:cNvSpPr>
            <a:spLocks/>
          </p:cNvSpPr>
          <p:nvPr/>
        </p:nvSpPr>
        <p:spPr bwMode="auto">
          <a:xfrm>
            <a:off x="457200" y="523021"/>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4000" b="1" dirty="0">
                <a:solidFill>
                  <a:srgbClr val="F5C94F"/>
                </a:solidFill>
                <a:latin typeface="Twinkl" pitchFamily="2" charset="77"/>
              </a:rPr>
              <a:t>Famous African People</a:t>
            </a:r>
          </a:p>
        </p:txBody>
      </p:sp>
      <p:sp>
        <p:nvSpPr>
          <p:cNvPr id="10243" name="Rectangle 16"/>
          <p:cNvSpPr>
            <a:spLocks noChangeArrowheads="1"/>
          </p:cNvSpPr>
          <p:nvPr/>
        </p:nvSpPr>
        <p:spPr bwMode="auto">
          <a:xfrm>
            <a:off x="1527175" y="6140450"/>
            <a:ext cx="608965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700" dirty="0">
                <a:solidFill>
                  <a:schemeClr val="tx1"/>
                </a:solidFill>
                <a:latin typeface="BPreplay" panose="02000503000000020004" pitchFamily="50" charset="0"/>
              </a:rPr>
              <a:t>Photo courtesy of South Africa The Good News and </a:t>
            </a:r>
            <a:r>
              <a:rPr lang="en-GB" altLang="en-US" sz="700" dirty="0" err="1">
                <a:solidFill>
                  <a:schemeClr val="tx1"/>
                </a:solidFill>
                <a:latin typeface="BPreplay" panose="02000503000000020004" pitchFamily="50" charset="0"/>
              </a:rPr>
              <a:t>Skoll</a:t>
            </a:r>
            <a:r>
              <a:rPr lang="en-GB" altLang="en-US" sz="700" dirty="0">
                <a:solidFill>
                  <a:schemeClr val="tx1"/>
                </a:solidFill>
                <a:latin typeface="BPreplay" panose="02000503000000020004" pitchFamily="50" charset="0"/>
              </a:rPr>
              <a:t> World Forum (@flickr.com) - granted under creative commons licence - attribution</a:t>
            </a:r>
            <a:endParaRPr lang="en-GB" altLang="en-US" sz="600" dirty="0">
              <a:solidFill>
                <a:schemeClr val="tx1"/>
              </a:solidFill>
              <a:latin typeface="BPreplay" panose="02000503000000020004" pitchFamily="50" charset="0"/>
            </a:endParaRPr>
          </a:p>
        </p:txBody>
      </p:sp>
      <p:grpSp>
        <p:nvGrpSpPr>
          <p:cNvPr id="8" name="Group 7"/>
          <p:cNvGrpSpPr>
            <a:grpSpLocks/>
          </p:cNvGrpSpPr>
          <p:nvPr/>
        </p:nvGrpSpPr>
        <p:grpSpPr bwMode="auto">
          <a:xfrm>
            <a:off x="755650" y="1370013"/>
            <a:ext cx="3811588" cy="4513262"/>
            <a:chOff x="755649" y="1369244"/>
            <a:chExt cx="3811586" cy="4513985"/>
          </a:xfrm>
        </p:grpSpPr>
        <p:sp>
          <p:nvSpPr>
            <p:cNvPr id="10248" name="Rounded Rectangle 17"/>
            <p:cNvSpPr>
              <a:spLocks noChangeArrowheads="1"/>
            </p:cNvSpPr>
            <p:nvPr/>
          </p:nvSpPr>
          <p:spPr bwMode="auto">
            <a:xfrm>
              <a:off x="755650" y="3850475"/>
              <a:ext cx="3811585" cy="2032754"/>
            </a:xfrm>
            <a:prstGeom prst="roundRect">
              <a:avLst>
                <a:gd name="adj" fmla="val 8088"/>
              </a:avLst>
            </a:prstGeom>
            <a:solidFill>
              <a:srgbClr val="F5C94F"/>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500" b="1" dirty="0">
                  <a:solidFill>
                    <a:schemeClr val="tx1"/>
                  </a:solidFill>
                </a:rPr>
                <a:t>Nelson Mandela</a:t>
              </a:r>
            </a:p>
            <a:p>
              <a:pPr eaLnBrk="1" hangingPunct="1">
                <a:lnSpc>
                  <a:spcPct val="100000"/>
                </a:lnSpc>
                <a:spcBef>
                  <a:spcPct val="0"/>
                </a:spcBef>
                <a:buFontTx/>
                <a:buNone/>
              </a:pPr>
              <a:r>
                <a:rPr lang="en-GB" altLang="en-US" sz="1500" dirty="0">
                  <a:solidFill>
                    <a:schemeClr val="tx1"/>
                  </a:solidFill>
                </a:rPr>
                <a:t>Mandela was a man who stood up against apartheid. This was a time when Black people were not treated as well as White people. There was a lot of unfairness. Mandela was kept in prison for 27 years because he tried to make things fairer in Africa for Black people.</a:t>
              </a:r>
            </a:p>
          </p:txBody>
        </p:sp>
        <p:pic>
          <p:nvPicPr>
            <p:cNvPr id="20" name="Picture 19"/>
            <p:cNvPicPr>
              <a:picLocks noChangeAspect="1"/>
            </p:cNvPicPr>
            <p:nvPr/>
          </p:nvPicPr>
          <p:blipFill rotWithShape="1">
            <a:blip r:embed="rId2" cstate="print">
              <a:extLst>
                <a:ext uri="{28A0092B-C50C-407E-A947-70E740481C1C}">
                  <a14:useLocalDpi xmlns:a14="http://schemas.microsoft.com/office/drawing/2010/main" val="0"/>
                </a:ext>
              </a:extLst>
            </a:blip>
            <a:srcRect r="125" b="22285"/>
            <a:stretch/>
          </p:blipFill>
          <p:spPr>
            <a:xfrm>
              <a:off x="755649" y="1369244"/>
              <a:ext cx="3811585" cy="2224421"/>
            </a:xfrm>
            <a:prstGeom prst="roundRect">
              <a:avLst>
                <a:gd name="adj" fmla="val 8511"/>
              </a:avLst>
            </a:prstGeom>
            <a:ln>
              <a:solidFill>
                <a:srgbClr val="91CD31"/>
              </a:solidFill>
            </a:ln>
          </p:spPr>
        </p:pic>
      </p:grpSp>
      <p:grpSp>
        <p:nvGrpSpPr>
          <p:cNvPr id="9" name="Group 8"/>
          <p:cNvGrpSpPr>
            <a:grpSpLocks/>
          </p:cNvGrpSpPr>
          <p:nvPr/>
        </p:nvGrpSpPr>
        <p:grpSpPr bwMode="auto">
          <a:xfrm>
            <a:off x="4705350" y="1370013"/>
            <a:ext cx="3683000" cy="3914155"/>
            <a:chOff x="4705350" y="1369244"/>
            <a:chExt cx="3683000" cy="3914205"/>
          </a:xfrm>
        </p:grpSpPr>
        <p:sp>
          <p:nvSpPr>
            <p:cNvPr id="10246" name="Rounded Rectangle 18"/>
            <p:cNvSpPr>
              <a:spLocks noChangeArrowheads="1"/>
            </p:cNvSpPr>
            <p:nvPr/>
          </p:nvSpPr>
          <p:spPr bwMode="auto">
            <a:xfrm>
              <a:off x="4705350" y="3852543"/>
              <a:ext cx="3683000" cy="1430906"/>
            </a:xfrm>
            <a:prstGeom prst="roundRect">
              <a:avLst>
                <a:gd name="adj" fmla="val 11870"/>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tIns="3600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b="1" dirty="0">
                  <a:solidFill>
                    <a:schemeClr val="tx1"/>
                  </a:solidFill>
                </a:rPr>
                <a:t>Archbishop Desmond Tutu</a:t>
              </a:r>
            </a:p>
            <a:p>
              <a:pPr eaLnBrk="1" hangingPunct="1">
                <a:lnSpc>
                  <a:spcPct val="100000"/>
                </a:lnSpc>
                <a:spcBef>
                  <a:spcPct val="0"/>
                </a:spcBef>
                <a:buFontTx/>
                <a:buNone/>
              </a:pPr>
              <a:r>
                <a:rPr lang="en-GB" sz="1600" dirty="0">
                  <a:solidFill>
                    <a:srgbClr val="000000"/>
                  </a:solidFill>
                  <a:effectLst/>
                  <a:latin typeface="Twinkl" pitchFamily="2" charset="77"/>
                </a:rPr>
                <a:t>Tutu </a:t>
              </a:r>
              <a:r>
                <a:rPr lang="en-GB" sz="1600" dirty="0">
                  <a:solidFill>
                    <a:srgbClr val="000000"/>
                  </a:solidFill>
                  <a:latin typeface="Twinkl" pitchFamily="2" charset="77"/>
                </a:rPr>
                <a:t>was</a:t>
              </a:r>
              <a:r>
                <a:rPr lang="en-GB" sz="1600" dirty="0">
                  <a:solidFill>
                    <a:srgbClr val="000000"/>
                  </a:solidFill>
                  <a:effectLst/>
                  <a:latin typeface="Twinkl" pitchFamily="2" charset="77"/>
                </a:rPr>
                <a:t> an important man</a:t>
              </a:r>
              <a:r>
                <a:rPr lang="en-GB" altLang="en-US" sz="1600" dirty="0">
                  <a:solidFill>
                    <a:schemeClr val="tx1"/>
                  </a:solidFill>
                  <a:latin typeface="Twinkl" pitchFamily="2" charset="77"/>
                </a:rPr>
                <a:t> who also stood up against apartheid and </a:t>
              </a:r>
              <a:r>
                <a:rPr lang="en-GB" altLang="en-US" sz="1600" dirty="0">
                  <a:solidFill>
                    <a:schemeClr val="tx1"/>
                  </a:solidFill>
                </a:rPr>
                <a:t>tried to make life better for Black people.</a:t>
              </a:r>
            </a:p>
          </p:txBody>
        </p:sp>
        <p:pic>
          <p:nvPicPr>
            <p:cNvPr id="21" name="Picture 20"/>
            <p:cNvPicPr>
              <a:picLocks noChangeAspect="1"/>
            </p:cNvPicPr>
            <p:nvPr/>
          </p:nvPicPr>
          <p:blipFill rotWithShape="1">
            <a:blip r:embed="rId3" cstate="print">
              <a:extLst>
                <a:ext uri="{28A0092B-C50C-407E-A947-70E740481C1C}">
                  <a14:useLocalDpi xmlns:a14="http://schemas.microsoft.com/office/drawing/2010/main" val="0"/>
                </a:ext>
              </a:extLst>
            </a:blip>
            <a:srcRect l="1975" t="-117" r="2080" b="13121"/>
            <a:stretch/>
          </p:blipFill>
          <p:spPr>
            <a:xfrm>
              <a:off x="4705350" y="1369244"/>
              <a:ext cx="3683000" cy="2227406"/>
            </a:xfrm>
            <a:prstGeom prst="roundRect">
              <a:avLst>
                <a:gd name="adj" fmla="val 6623"/>
              </a:avLst>
            </a:prstGeom>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5"/>
          <p:cNvSpPr>
            <a:spLocks/>
          </p:cNvSpPr>
          <p:nvPr/>
        </p:nvSpPr>
        <p:spPr bwMode="auto">
          <a:xfrm>
            <a:off x="457200" y="534744"/>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4000" b="1" dirty="0">
                <a:solidFill>
                  <a:srgbClr val="91CD31"/>
                </a:solidFill>
                <a:latin typeface="Twinkl" pitchFamily="2" charset="77"/>
              </a:rPr>
              <a:t>Famous African People</a:t>
            </a:r>
          </a:p>
        </p:txBody>
      </p:sp>
      <p:grpSp>
        <p:nvGrpSpPr>
          <p:cNvPr id="9" name="Group 8"/>
          <p:cNvGrpSpPr/>
          <p:nvPr/>
        </p:nvGrpSpPr>
        <p:grpSpPr>
          <a:xfrm>
            <a:off x="665731" y="1364679"/>
            <a:ext cx="4007859" cy="4675605"/>
            <a:chOff x="631441" y="1364679"/>
            <a:chExt cx="4007859" cy="4675605"/>
          </a:xfrm>
        </p:grpSpPr>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t="3597" b="52990"/>
            <a:stretch/>
          </p:blipFill>
          <p:spPr>
            <a:xfrm>
              <a:off x="961389" y="1364679"/>
              <a:ext cx="3336291" cy="2082019"/>
            </a:xfrm>
            <a:prstGeom prst="roundRect">
              <a:avLst>
                <a:gd name="adj" fmla="val 13657"/>
              </a:avLst>
            </a:prstGeom>
            <a:ln>
              <a:solidFill>
                <a:srgbClr val="F5C94F"/>
              </a:solidFill>
            </a:ln>
          </p:spPr>
        </p:pic>
        <p:sp>
          <p:nvSpPr>
            <p:cNvPr id="5" name="Rounded Rectangle 17"/>
            <p:cNvSpPr>
              <a:spLocks noChangeArrowheads="1"/>
            </p:cNvSpPr>
            <p:nvPr/>
          </p:nvSpPr>
          <p:spPr bwMode="auto">
            <a:xfrm>
              <a:off x="631441" y="3594526"/>
              <a:ext cx="4007859" cy="2445758"/>
            </a:xfrm>
            <a:prstGeom prst="roundRect">
              <a:avLst>
                <a:gd name="adj" fmla="val 8088"/>
              </a:avLst>
            </a:prstGeom>
            <a:solidFill>
              <a:srgbClr val="F5C94F"/>
            </a:solidFill>
            <a:ln>
              <a:noFill/>
            </a:ln>
            <a:extLst>
              <a:ext uri="{91240B29-F687-4F45-9708-019B960494DF}">
                <a14:hiddenLine xmlns:a14="http://schemas.microsoft.com/office/drawing/2010/main" w="9525">
                  <a:solidFill>
                    <a:srgbClr val="000000"/>
                  </a:solidFill>
                  <a:round/>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None/>
              </a:pPr>
              <a:r>
                <a:rPr lang="en-GB" sz="1600" b="1" dirty="0" err="1"/>
                <a:t>Wangari</a:t>
              </a:r>
              <a:r>
                <a:rPr lang="en-GB" sz="1600" b="1" dirty="0"/>
                <a:t> Maathai</a:t>
              </a:r>
            </a:p>
            <a:p>
              <a:pPr rtl="0">
                <a:spcBef>
                  <a:spcPts val="0"/>
                </a:spcBef>
                <a:spcAft>
                  <a:spcPts val="0"/>
                </a:spcAft>
                <a:buNone/>
              </a:pPr>
              <a:r>
                <a:rPr lang="en-GB" sz="1800" u="none" strike="noStrike" dirty="0">
                  <a:solidFill>
                    <a:srgbClr val="1C1C1C"/>
                  </a:solidFill>
                  <a:effectLst/>
                  <a:latin typeface="Twinkl" pitchFamily="2" charset="77"/>
                </a:rPr>
                <a:t>Maathai, a Kenyan environmentalist and activist, founded the Green Belt Movement in 1977 which encourages people to plant trees to help the environment. She won the Nobel Peace Prize in 2004 for the work she did for the environment and human rights.</a:t>
              </a:r>
              <a:endParaRPr lang="en-GB" sz="1600" dirty="0">
                <a:effectLst/>
                <a:latin typeface="Twinkl" pitchFamily="2" charset="77"/>
              </a:endParaRPr>
            </a:p>
          </p:txBody>
        </p:sp>
      </p:grpSp>
      <p:sp>
        <p:nvSpPr>
          <p:cNvPr id="6" name="Rectangle 16"/>
          <p:cNvSpPr>
            <a:spLocks noChangeArrowheads="1"/>
          </p:cNvSpPr>
          <p:nvPr/>
        </p:nvSpPr>
        <p:spPr bwMode="auto">
          <a:xfrm>
            <a:off x="1527174" y="6140450"/>
            <a:ext cx="622425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700" dirty="0">
                <a:solidFill>
                  <a:schemeClr val="tx1"/>
                </a:solidFill>
                <a:latin typeface="BPreplay" panose="02000503000000020004" pitchFamily="50" charset="0"/>
              </a:rPr>
              <a:t>Photo courtesy of Fredrick Onyango and Sean Hurt (@Wikimedia.com) - granted under creative commons licence - attribution</a:t>
            </a:r>
            <a:endParaRPr lang="en-GB" altLang="en-US" sz="600" dirty="0">
              <a:solidFill>
                <a:schemeClr val="tx1"/>
              </a:solidFill>
              <a:latin typeface="BPreplay" panose="02000503000000020004" pitchFamily="50" charset="0"/>
            </a:endParaRPr>
          </a:p>
        </p:txBody>
      </p:sp>
      <p:grpSp>
        <p:nvGrpSpPr>
          <p:cNvPr id="10" name="Group 9"/>
          <p:cNvGrpSpPr/>
          <p:nvPr/>
        </p:nvGrpSpPr>
        <p:grpSpPr>
          <a:xfrm>
            <a:off x="4813709" y="1364679"/>
            <a:ext cx="3657600" cy="4675605"/>
            <a:chOff x="4756559" y="1364679"/>
            <a:chExt cx="3657600" cy="4675605"/>
          </a:xfrm>
        </p:grpSpPr>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b="22981"/>
            <a:stretch/>
          </p:blipFill>
          <p:spPr>
            <a:xfrm>
              <a:off x="5452110" y="1364679"/>
              <a:ext cx="2242167" cy="2556690"/>
            </a:xfrm>
            <a:prstGeom prst="roundRect">
              <a:avLst>
                <a:gd name="adj" fmla="val 12020"/>
              </a:avLst>
            </a:prstGeom>
            <a:ln>
              <a:solidFill>
                <a:srgbClr val="F5C94F"/>
              </a:solidFill>
            </a:ln>
          </p:spPr>
        </p:pic>
        <p:sp>
          <p:nvSpPr>
            <p:cNvPr id="8" name="Rounded Rectangle 18"/>
            <p:cNvSpPr>
              <a:spLocks noChangeArrowheads="1"/>
            </p:cNvSpPr>
            <p:nvPr/>
          </p:nvSpPr>
          <p:spPr bwMode="auto">
            <a:xfrm>
              <a:off x="4756559" y="4083616"/>
              <a:ext cx="3657600" cy="1956668"/>
            </a:xfrm>
            <a:prstGeom prst="roundRect">
              <a:avLst>
                <a:gd name="adj" fmla="val 11870"/>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wrap="square" tIns="3600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None/>
              </a:pPr>
              <a:r>
                <a:rPr lang="en-GB" sz="1600" b="1" dirty="0"/>
                <a:t>President Ellen Johnson </a:t>
              </a:r>
              <a:r>
                <a:rPr lang="en-GB" sz="1600" b="1" dirty="0" err="1"/>
                <a:t>Sirleaf</a:t>
              </a:r>
              <a:endParaRPr lang="en-GB" sz="1600" b="1" dirty="0"/>
            </a:p>
            <a:p>
              <a:pPr eaLnBrk="1" hangingPunct="1">
                <a:lnSpc>
                  <a:spcPct val="100000"/>
                </a:lnSpc>
                <a:spcBef>
                  <a:spcPct val="0"/>
                </a:spcBef>
                <a:buNone/>
              </a:pPr>
              <a:r>
                <a:rPr lang="en-GB" sz="1600" dirty="0">
                  <a:latin typeface="Twinkl" pitchFamily="2" charset="77"/>
                </a:rPr>
                <a:t>Sirleaf </a:t>
              </a:r>
              <a:r>
                <a:rPr lang="en-GB" sz="1600" b="0" i="0" dirty="0">
                  <a:solidFill>
                    <a:srgbClr val="000000"/>
                  </a:solidFill>
                  <a:effectLst/>
                  <a:latin typeface="Twinkl" pitchFamily="2" charset="77"/>
                </a:rPr>
                <a:t>became the African</a:t>
              </a:r>
              <a:r>
                <a:rPr lang="en-GB" sz="1600" b="0" i="0" dirty="0">
                  <a:solidFill>
                    <a:srgbClr val="000000"/>
                  </a:solidFill>
                  <a:latin typeface="Twinkl" pitchFamily="2" charset="77"/>
                </a:rPr>
                <a:t> </a:t>
              </a:r>
              <a:r>
                <a:rPr lang="en-GB" sz="1600" dirty="0">
                  <a:solidFill>
                    <a:srgbClr val="000000"/>
                  </a:solidFill>
                  <a:effectLst/>
                  <a:latin typeface="Twinkl" pitchFamily="2" charset="77"/>
                </a:rPr>
                <a:t>continent's first</a:t>
              </a:r>
              <a:r>
                <a:rPr lang="en-GB" sz="1600" dirty="0">
                  <a:latin typeface="Twinkl" pitchFamily="2" charset="77"/>
                </a:rPr>
                <a:t> female president in 2006. She was the President </a:t>
              </a:r>
              <a:r>
                <a:rPr lang="en-GB" sz="1600" dirty="0"/>
                <a:t>of Liberia until 2018 and received the Nobel Peace Prize in 2011 for her work in improving women’s rights.</a:t>
              </a:r>
            </a:p>
          </p:txBody>
        </p:sp>
      </p:grpSp>
    </p:spTree>
    <p:extLst>
      <p:ext uri="{BB962C8B-B14F-4D97-AF65-F5344CB8AC3E}">
        <p14:creationId xmlns:p14="http://schemas.microsoft.com/office/powerpoint/2010/main" val="3140328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5"/>
          <p:cNvSpPr>
            <a:spLocks/>
          </p:cNvSpPr>
          <p:nvPr/>
        </p:nvSpPr>
        <p:spPr bwMode="auto">
          <a:xfrm>
            <a:off x="457200" y="546467"/>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4000" b="1" dirty="0">
                <a:solidFill>
                  <a:srgbClr val="F5C94F"/>
                </a:solidFill>
                <a:latin typeface="Twinkl" pitchFamily="2" charset="77"/>
              </a:rPr>
              <a:t>Famous African People</a:t>
            </a:r>
          </a:p>
        </p:txBody>
      </p:sp>
      <p:grpSp>
        <p:nvGrpSpPr>
          <p:cNvPr id="9" name="Group 8"/>
          <p:cNvGrpSpPr/>
          <p:nvPr/>
        </p:nvGrpSpPr>
        <p:grpSpPr>
          <a:xfrm>
            <a:off x="755651" y="1289178"/>
            <a:ext cx="3811586" cy="4816628"/>
            <a:chOff x="755651" y="1289178"/>
            <a:chExt cx="3811586" cy="4816628"/>
          </a:xfrm>
        </p:grpSpPr>
        <p:sp>
          <p:nvSpPr>
            <p:cNvPr id="5" name="Rounded Rectangle 17"/>
            <p:cNvSpPr>
              <a:spLocks noChangeArrowheads="1"/>
            </p:cNvSpPr>
            <p:nvPr/>
          </p:nvSpPr>
          <p:spPr bwMode="auto">
            <a:xfrm>
              <a:off x="755651" y="3814924"/>
              <a:ext cx="3811586" cy="2290882"/>
            </a:xfrm>
            <a:prstGeom prst="roundRect">
              <a:avLst>
                <a:gd name="adj" fmla="val 8088"/>
              </a:avLst>
            </a:prstGeom>
            <a:solidFill>
              <a:srgbClr val="F5C94F"/>
            </a:solidFill>
            <a:ln>
              <a:noFill/>
            </a:ln>
            <a:extLst>
              <a:ext uri="{91240B29-F687-4F45-9708-019B960494DF}">
                <a14:hiddenLine xmlns:a14="http://schemas.microsoft.com/office/drawing/2010/main" w="9525">
                  <a:solidFill>
                    <a:srgbClr val="000000"/>
                  </a:solidFill>
                  <a:round/>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None/>
              </a:pPr>
              <a:r>
                <a:rPr lang="en-GB" sz="1600" b="1" dirty="0"/>
                <a:t>Lupita Nyong’o</a:t>
              </a:r>
            </a:p>
            <a:p>
              <a:pPr eaLnBrk="1" hangingPunct="1">
                <a:lnSpc>
                  <a:spcPct val="100000"/>
                </a:lnSpc>
                <a:spcBef>
                  <a:spcPct val="0"/>
                </a:spcBef>
                <a:buNone/>
              </a:pPr>
              <a:r>
                <a:rPr lang="en-GB" sz="1500" dirty="0"/>
                <a:t>Nyong’o is the daughter of a Kenyan politician. She was born in Mexico but raised in Kenya. She has performed in several Hollywood films, including 12 Years a Slave and more recently, Black Panther. She is very vocal about women and animal rights and has even written a children’s book called ‘</a:t>
              </a:r>
              <a:r>
                <a:rPr lang="en-GB" sz="1500" dirty="0" err="1"/>
                <a:t>Sulwe</a:t>
              </a:r>
              <a:r>
                <a:rPr lang="en-GB" sz="1500" dirty="0"/>
                <a:t>’.</a:t>
              </a: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t="3511" b="14599"/>
            <a:stretch/>
          </p:blipFill>
          <p:spPr>
            <a:xfrm>
              <a:off x="1705419" y="1289178"/>
              <a:ext cx="1912050" cy="2433467"/>
            </a:xfrm>
            <a:prstGeom prst="roundRect">
              <a:avLst/>
            </a:prstGeom>
            <a:ln>
              <a:solidFill>
                <a:srgbClr val="91CD31"/>
              </a:solidFill>
            </a:ln>
          </p:spPr>
        </p:pic>
      </p:grpSp>
      <p:sp>
        <p:nvSpPr>
          <p:cNvPr id="7" name="Rectangle 16"/>
          <p:cNvSpPr>
            <a:spLocks noChangeArrowheads="1"/>
          </p:cNvSpPr>
          <p:nvPr/>
        </p:nvSpPr>
        <p:spPr bwMode="auto">
          <a:xfrm>
            <a:off x="1527174" y="6140450"/>
            <a:ext cx="622425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700" dirty="0">
                <a:solidFill>
                  <a:schemeClr val="tx1"/>
                </a:solidFill>
                <a:latin typeface="BPreplay" panose="02000503000000020004" pitchFamily="50" charset="0"/>
              </a:rPr>
              <a:t>Photo courtesy of Daniel Benavides from Austin and </a:t>
            </a:r>
            <a:r>
              <a:rPr lang="en-GB" altLang="en-US" sz="700" dirty="0" err="1">
                <a:solidFill>
                  <a:schemeClr val="tx1"/>
                </a:solidFill>
                <a:latin typeface="BPreplay" panose="02000503000000020004" pitchFamily="50" charset="0"/>
              </a:rPr>
              <a:t>GovernmentZA</a:t>
            </a:r>
            <a:r>
              <a:rPr lang="en-GB" altLang="en-US" sz="700" dirty="0">
                <a:solidFill>
                  <a:schemeClr val="tx1"/>
                </a:solidFill>
                <a:latin typeface="BPreplay" panose="02000503000000020004" pitchFamily="50" charset="0"/>
              </a:rPr>
              <a:t>  (@Wikimedia.com) - granted under creative commons licence - attribution</a:t>
            </a:r>
            <a:endParaRPr lang="en-GB" altLang="en-US" sz="600" dirty="0">
              <a:solidFill>
                <a:schemeClr val="tx1"/>
              </a:solidFill>
              <a:latin typeface="BPreplay" panose="02000503000000020004" pitchFamily="50" charset="0"/>
            </a:endParaRPr>
          </a:p>
        </p:txBody>
      </p:sp>
      <p:grpSp>
        <p:nvGrpSpPr>
          <p:cNvPr id="10" name="Group 9"/>
          <p:cNvGrpSpPr/>
          <p:nvPr/>
        </p:nvGrpSpPr>
        <p:grpSpPr>
          <a:xfrm>
            <a:off x="4748170" y="1448569"/>
            <a:ext cx="3657600" cy="4657237"/>
            <a:chOff x="4748170" y="1448569"/>
            <a:chExt cx="3657600" cy="4657237"/>
          </a:xfrm>
        </p:grpSpPr>
        <p:sp>
          <p:nvSpPr>
            <p:cNvPr id="6" name="Rounded Rectangle 18"/>
            <p:cNvSpPr>
              <a:spLocks noChangeArrowheads="1"/>
            </p:cNvSpPr>
            <p:nvPr/>
          </p:nvSpPr>
          <p:spPr bwMode="auto">
            <a:xfrm>
              <a:off x="4748170" y="3360468"/>
              <a:ext cx="3657600" cy="2745338"/>
            </a:xfrm>
            <a:prstGeom prst="roundRect">
              <a:avLst>
                <a:gd name="adj" fmla="val 11870"/>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wrap="square" tIns="3600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None/>
              </a:pPr>
              <a:r>
                <a:rPr lang="en-GB" sz="1600" b="1" dirty="0"/>
                <a:t>Caster </a:t>
              </a:r>
              <a:r>
                <a:rPr lang="en-GB" sz="1600" b="1" dirty="0" err="1"/>
                <a:t>Semenya</a:t>
              </a:r>
              <a:endParaRPr lang="en-GB" sz="1600" b="1" dirty="0"/>
            </a:p>
            <a:p>
              <a:pPr eaLnBrk="1" hangingPunct="1">
                <a:lnSpc>
                  <a:spcPct val="100000"/>
                </a:lnSpc>
                <a:spcBef>
                  <a:spcPct val="0"/>
                </a:spcBef>
                <a:buNone/>
              </a:pPr>
              <a:r>
                <a:rPr lang="en-GB" sz="1600" dirty="0"/>
                <a:t>Semenya is a South African athlete who won a gold medal at the 2012 and 2016 Olympics. She was chosen to carry the country’s flag during the opening ceremony of the 2012 Summer Olympics. In 2016, she became the first person to win all three of the 400m, 800m and 1500m race titles. </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1" b="27672"/>
            <a:stretch/>
          </p:blipFill>
          <p:spPr>
            <a:xfrm>
              <a:off x="4748171" y="1448569"/>
              <a:ext cx="3657599" cy="1831961"/>
            </a:xfrm>
            <a:prstGeom prst="roundRect">
              <a:avLst>
                <a:gd name="adj" fmla="val 17130"/>
              </a:avLst>
            </a:prstGeom>
            <a:ln>
              <a:solidFill>
                <a:srgbClr val="91CD31"/>
              </a:solidFill>
            </a:ln>
          </p:spPr>
        </p:pic>
      </p:grpSp>
    </p:spTree>
    <p:extLst>
      <p:ext uri="{BB962C8B-B14F-4D97-AF65-F5344CB8AC3E}">
        <p14:creationId xmlns:p14="http://schemas.microsoft.com/office/powerpoint/2010/main" val="2084739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5"/>
          <p:cNvSpPr>
            <a:spLocks/>
          </p:cNvSpPr>
          <p:nvPr/>
        </p:nvSpPr>
        <p:spPr bwMode="auto">
          <a:xfrm>
            <a:off x="457200" y="546467"/>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4000" b="1" dirty="0">
                <a:solidFill>
                  <a:srgbClr val="91CD31"/>
                </a:solidFill>
                <a:latin typeface="Twinkl" pitchFamily="2" charset="77"/>
              </a:rPr>
              <a:t>Famous African People</a:t>
            </a:r>
          </a:p>
        </p:txBody>
      </p:sp>
      <p:sp>
        <p:nvSpPr>
          <p:cNvPr id="11267" name="Rectangle 15"/>
          <p:cNvSpPr>
            <a:spLocks noChangeArrowheads="1"/>
          </p:cNvSpPr>
          <p:nvPr/>
        </p:nvSpPr>
        <p:spPr bwMode="auto">
          <a:xfrm>
            <a:off x="1527175" y="6140450"/>
            <a:ext cx="608965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700">
                <a:solidFill>
                  <a:schemeClr val="tx1"/>
                </a:solidFill>
                <a:latin typeface="BPreplay" panose="02000503000000020004" pitchFamily="50" charset="0"/>
              </a:rPr>
              <a:t>Photo courtesy NH53 and jaguarmena (@flickr.com) - granted under creative commons licence - attribution</a:t>
            </a:r>
            <a:endParaRPr lang="en-GB" altLang="en-US" sz="600">
              <a:solidFill>
                <a:schemeClr val="tx1"/>
              </a:solidFill>
              <a:latin typeface="BPreplay" panose="02000503000000020004" pitchFamily="50" charset="0"/>
            </a:endParaRPr>
          </a:p>
        </p:txBody>
      </p:sp>
      <p:grpSp>
        <p:nvGrpSpPr>
          <p:cNvPr id="18" name="Group 17"/>
          <p:cNvGrpSpPr>
            <a:grpSpLocks/>
          </p:cNvGrpSpPr>
          <p:nvPr/>
        </p:nvGrpSpPr>
        <p:grpSpPr bwMode="auto">
          <a:xfrm>
            <a:off x="750888" y="1350963"/>
            <a:ext cx="3821112" cy="4643437"/>
            <a:chOff x="750885" y="1350459"/>
            <a:chExt cx="3821115" cy="4644186"/>
          </a:xfrm>
        </p:grpSpPr>
        <p:sp>
          <p:nvSpPr>
            <p:cNvPr id="11272" name="Rounded Rectangle 10"/>
            <p:cNvSpPr>
              <a:spLocks noChangeArrowheads="1"/>
            </p:cNvSpPr>
            <p:nvPr/>
          </p:nvSpPr>
          <p:spPr bwMode="auto">
            <a:xfrm>
              <a:off x="750885" y="3719896"/>
              <a:ext cx="3811585" cy="2274749"/>
            </a:xfrm>
            <a:prstGeom prst="roundRect">
              <a:avLst>
                <a:gd name="adj" fmla="val 6639"/>
              </a:avLst>
            </a:prstGeom>
            <a:solidFill>
              <a:srgbClr val="F5C94F"/>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500" b="1" dirty="0">
                  <a:solidFill>
                    <a:schemeClr val="tx1"/>
                  </a:solidFill>
                </a:rPr>
                <a:t>Chris Froome</a:t>
              </a:r>
            </a:p>
            <a:p>
              <a:pPr eaLnBrk="1" hangingPunct="1">
                <a:lnSpc>
                  <a:spcPct val="100000"/>
                </a:lnSpc>
                <a:spcBef>
                  <a:spcPct val="0"/>
                </a:spcBef>
                <a:buFontTx/>
                <a:buNone/>
              </a:pPr>
              <a:r>
                <a:rPr lang="en-GB" altLang="en-US" sz="1500" dirty="0">
                  <a:solidFill>
                    <a:schemeClr val="tx1"/>
                  </a:solidFill>
                </a:rPr>
                <a:t>Froome was born in Nairobi, Kenya and was brought up in Kenya and South Africa, where he learned to cycle. He competed for Kenya until 2008. In 2008, he decided to ride for Britain because he had a British passport and his father and grandparents were born in Britain. Froome won the Tour de France in 2013.</a:t>
              </a:r>
            </a:p>
          </p:txBody>
        </p:sp>
        <p:pic>
          <p:nvPicPr>
            <p:cNvPr id="10" name="Picture 9"/>
            <p:cNvPicPr>
              <a:picLocks noChangeAspect="1"/>
            </p:cNvPicPr>
            <p:nvPr/>
          </p:nvPicPr>
          <p:blipFill rotWithShape="1">
            <a:blip r:embed="rId2">
              <a:extLst>
                <a:ext uri="{28A0092B-C50C-407E-A947-70E740481C1C}">
                  <a14:useLocalDpi xmlns:a14="http://schemas.microsoft.com/office/drawing/2010/main" val="0"/>
                </a:ext>
              </a:extLst>
            </a:blip>
            <a:srcRect t="-1" r="24461" b="32389"/>
            <a:stretch/>
          </p:blipFill>
          <p:spPr>
            <a:xfrm>
              <a:off x="750885" y="1350459"/>
              <a:ext cx="3821115" cy="2281192"/>
            </a:xfrm>
            <a:prstGeom prst="roundRect">
              <a:avLst>
                <a:gd name="adj" fmla="val 7939"/>
              </a:avLst>
            </a:prstGeom>
            <a:ln>
              <a:solidFill>
                <a:srgbClr val="F5C94F"/>
              </a:solidFill>
            </a:ln>
          </p:spPr>
        </p:pic>
      </p:grpSp>
      <p:grpSp>
        <p:nvGrpSpPr>
          <p:cNvPr id="19" name="Group 18"/>
          <p:cNvGrpSpPr>
            <a:grpSpLocks/>
          </p:cNvGrpSpPr>
          <p:nvPr/>
        </p:nvGrpSpPr>
        <p:grpSpPr bwMode="auto">
          <a:xfrm>
            <a:off x="4714875" y="1346200"/>
            <a:ext cx="3673475" cy="4211638"/>
            <a:chOff x="4714874" y="1345876"/>
            <a:chExt cx="3673475" cy="4212475"/>
          </a:xfrm>
        </p:grpSpPr>
        <p:sp>
          <p:nvSpPr>
            <p:cNvPr id="11270" name="Rounded Rectangle 11"/>
            <p:cNvSpPr>
              <a:spLocks noChangeArrowheads="1"/>
            </p:cNvSpPr>
            <p:nvPr/>
          </p:nvSpPr>
          <p:spPr bwMode="auto">
            <a:xfrm>
              <a:off x="4714874" y="3719896"/>
              <a:ext cx="3673475" cy="1838455"/>
            </a:xfrm>
            <a:prstGeom prst="roundRect">
              <a:avLst>
                <a:gd name="adj" fmla="val 7940"/>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500" b="1" dirty="0">
                  <a:solidFill>
                    <a:schemeClr val="tx1"/>
                  </a:solidFill>
                </a:rPr>
                <a:t>Sir Mo Farah</a:t>
              </a:r>
            </a:p>
            <a:p>
              <a:pPr eaLnBrk="1" hangingPunct="1">
                <a:lnSpc>
                  <a:spcPct val="100000"/>
                </a:lnSpc>
                <a:spcBef>
                  <a:spcPct val="0"/>
                </a:spcBef>
                <a:buFontTx/>
                <a:buNone/>
              </a:pPr>
              <a:r>
                <a:rPr lang="en-GB" altLang="en-US" sz="1500" dirty="0">
                  <a:solidFill>
                    <a:schemeClr val="tx1"/>
                  </a:solidFill>
                </a:rPr>
                <a:t>Mo Farah was born in Somalia and moved to England as a child. He became a double Olympic champion after winning gold in two events at the 2012 Olympics. Farah was knighted </a:t>
              </a:r>
              <a:br>
                <a:rPr lang="en-GB" altLang="en-US" sz="1500" dirty="0">
                  <a:solidFill>
                    <a:schemeClr val="tx1"/>
                  </a:solidFill>
                </a:rPr>
              </a:br>
              <a:r>
                <a:rPr lang="en-GB" altLang="en-US" sz="1500" dirty="0">
                  <a:solidFill>
                    <a:schemeClr val="tx1"/>
                  </a:solidFill>
                </a:rPr>
                <a:t>in 2017 for his services to athletics.</a:t>
              </a:r>
            </a:p>
          </p:txBody>
        </p:sp>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b="6694"/>
            <a:stretch/>
          </p:blipFill>
          <p:spPr>
            <a:xfrm>
              <a:off x="4714874" y="1345876"/>
              <a:ext cx="3673475" cy="2285775"/>
            </a:xfrm>
            <a:prstGeom prst="roundRect">
              <a:avLst>
                <a:gd name="adj" fmla="val 7335"/>
              </a:avLst>
            </a:prstGeom>
            <a:ln>
              <a:solidFill>
                <a:srgbClr val="F5C94F"/>
              </a:solidFill>
            </a:ln>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5"/>
          <p:cNvSpPr>
            <a:spLocks/>
          </p:cNvSpPr>
          <p:nvPr/>
        </p:nvSpPr>
        <p:spPr bwMode="auto">
          <a:xfrm>
            <a:off x="457200" y="569913"/>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4000" b="1" dirty="0">
                <a:solidFill>
                  <a:srgbClr val="F5C94F"/>
                </a:solidFill>
                <a:latin typeface="Twinkl" pitchFamily="2" charset="77"/>
              </a:rPr>
              <a:t>Landmarks</a:t>
            </a:r>
          </a:p>
        </p:txBody>
      </p:sp>
      <p:sp>
        <p:nvSpPr>
          <p:cNvPr id="12291" name="Rectangle 1"/>
          <p:cNvSpPr>
            <a:spLocks noChangeArrowheads="1"/>
          </p:cNvSpPr>
          <p:nvPr/>
        </p:nvSpPr>
        <p:spPr bwMode="auto">
          <a:xfrm>
            <a:off x="755650" y="1308100"/>
            <a:ext cx="76327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There are many magnificent landmarks in Africa.</a:t>
            </a:r>
          </a:p>
        </p:txBody>
      </p:sp>
      <p:grpSp>
        <p:nvGrpSpPr>
          <p:cNvPr id="6" name="Group 5"/>
          <p:cNvGrpSpPr>
            <a:grpSpLocks/>
          </p:cNvGrpSpPr>
          <p:nvPr/>
        </p:nvGrpSpPr>
        <p:grpSpPr bwMode="auto">
          <a:xfrm>
            <a:off x="755650" y="1776109"/>
            <a:ext cx="7632699" cy="4242045"/>
            <a:chOff x="755650" y="1776106"/>
            <a:chExt cx="7632700" cy="4242239"/>
          </a:xfrm>
        </p:grpSpPr>
        <p:sp>
          <p:nvSpPr>
            <p:cNvPr id="12293" name="Rounded Rectangle 2"/>
            <p:cNvSpPr>
              <a:spLocks noChangeArrowheads="1"/>
            </p:cNvSpPr>
            <p:nvPr/>
          </p:nvSpPr>
          <p:spPr bwMode="auto">
            <a:xfrm>
              <a:off x="755650" y="4690322"/>
              <a:ext cx="7632700" cy="1328023"/>
            </a:xfrm>
            <a:prstGeom prst="roundRect">
              <a:avLst>
                <a:gd name="adj" fmla="val 12366"/>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dirty="0">
                  <a:solidFill>
                    <a:schemeClr val="tx1"/>
                  </a:solidFill>
                </a:rPr>
                <a:t>The Egyptian Pyramids </a:t>
              </a:r>
            </a:p>
            <a:p>
              <a:pPr eaLnBrk="1" hangingPunct="1">
                <a:lnSpc>
                  <a:spcPct val="100000"/>
                </a:lnSpc>
                <a:spcBef>
                  <a:spcPct val="0"/>
                </a:spcBef>
                <a:buFontTx/>
                <a:buNone/>
              </a:pPr>
              <a:r>
                <a:rPr lang="en-GB" altLang="en-US" dirty="0">
                  <a:solidFill>
                    <a:schemeClr val="tx1"/>
                  </a:solidFill>
                </a:rPr>
                <a:t>These are in Egypt and were built over 4000 years ago.</a:t>
              </a:r>
            </a:p>
            <a:p>
              <a:pPr eaLnBrk="1" hangingPunct="1">
                <a:lnSpc>
                  <a:spcPct val="100000"/>
                </a:lnSpc>
                <a:spcBef>
                  <a:spcPct val="0"/>
                </a:spcBef>
                <a:buFontTx/>
                <a:buNone/>
              </a:pPr>
              <a:r>
                <a:rPr lang="en-GB" altLang="en-US" dirty="0">
                  <a:solidFill>
                    <a:schemeClr val="tx1"/>
                  </a:solidFill>
                </a:rPr>
                <a:t>The most famous of these pyramids are found in Giza, near Cairo.</a:t>
              </a:r>
            </a:p>
            <a:p>
              <a:pPr eaLnBrk="1" hangingPunct="1">
                <a:lnSpc>
                  <a:spcPct val="100000"/>
                </a:lnSpc>
                <a:spcBef>
                  <a:spcPct val="0"/>
                </a:spcBef>
                <a:buFontTx/>
                <a:buNone/>
              </a:pPr>
              <a:r>
                <a:rPr lang="en-GB" altLang="en-US" dirty="0">
                  <a:solidFill>
                    <a:schemeClr val="tx1"/>
                  </a:solidFill>
                </a:rPr>
                <a:t>They were built as tombs for the pharaohs.</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1780" t="15556" r="52545" b="35555"/>
            <a:stretch/>
          </p:blipFill>
          <p:spPr>
            <a:xfrm>
              <a:off x="755650" y="1776106"/>
              <a:ext cx="3496310" cy="2806841"/>
            </a:xfrm>
            <a:prstGeom prst="roundRect">
              <a:avLst>
                <a:gd name="adj" fmla="val 6457"/>
              </a:avLst>
            </a:prstGeom>
            <a:ln>
              <a:solidFill>
                <a:srgbClr val="91CD31"/>
              </a:solidFill>
            </a:ln>
          </p:spPr>
        </p:pic>
      </p:grpSp>
      <p:pic>
        <p:nvPicPr>
          <p:cNvPr id="3" name="Picture 2" descr="Map&#10;&#10;Description automatically generated">
            <a:extLst>
              <a:ext uri="{FF2B5EF4-FFF2-40B4-BE49-F238E27FC236}">
                <a16:creationId xmlns:a16="http://schemas.microsoft.com/office/drawing/2014/main" id="{A2F31017-0A52-05E0-2EA1-55F62B3ACA6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24458" y="1776109"/>
            <a:ext cx="3963891" cy="2801371"/>
          </a:xfrm>
          <a:prstGeom prst="roundRect">
            <a:avLst>
              <a:gd name="adj" fmla="val 5231"/>
            </a:avLst>
          </a:prstGeom>
          <a:ln>
            <a:solidFill>
              <a:srgbClr val="91CD31"/>
            </a:solidFill>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5"/>
          <p:cNvSpPr>
            <a:spLocks/>
          </p:cNvSpPr>
          <p:nvPr/>
        </p:nvSpPr>
        <p:spPr bwMode="auto">
          <a:xfrm>
            <a:off x="457200" y="546467"/>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4000" b="1" dirty="0">
                <a:solidFill>
                  <a:srgbClr val="91CD31"/>
                </a:solidFill>
                <a:latin typeface="Twinkl" pitchFamily="2" charset="77"/>
              </a:rPr>
              <a:t>Landmarks</a:t>
            </a:r>
          </a:p>
        </p:txBody>
      </p:sp>
      <p:sp>
        <p:nvSpPr>
          <p:cNvPr id="13315" name="Rounded Rectangle 2"/>
          <p:cNvSpPr>
            <a:spLocks noChangeArrowheads="1"/>
          </p:cNvSpPr>
          <p:nvPr/>
        </p:nvSpPr>
        <p:spPr bwMode="auto">
          <a:xfrm>
            <a:off x="755650" y="4675188"/>
            <a:ext cx="7632700" cy="1327150"/>
          </a:xfrm>
          <a:prstGeom prst="roundRect">
            <a:avLst>
              <a:gd name="adj" fmla="val 12366"/>
            </a:avLst>
          </a:prstGeom>
          <a:solidFill>
            <a:srgbClr val="F5C94F"/>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chemeClr val="tx1"/>
                </a:solidFill>
              </a:rPr>
              <a:t>The Valley of the Kings</a:t>
            </a:r>
          </a:p>
          <a:p>
            <a:pPr eaLnBrk="1" hangingPunct="1">
              <a:lnSpc>
                <a:spcPct val="100000"/>
              </a:lnSpc>
              <a:spcBef>
                <a:spcPct val="0"/>
              </a:spcBef>
              <a:buFontTx/>
              <a:buNone/>
            </a:pPr>
            <a:r>
              <a:rPr lang="en-GB" altLang="en-US">
                <a:solidFill>
                  <a:schemeClr val="tx1"/>
                </a:solidFill>
              </a:rPr>
              <a:t>This landmark is also in Egypt and was another place where kings and pharaohs were buried. The tomb of King Tutankhamun was discovered here in 1922 by Howard Carter.</a:t>
            </a:r>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l="8683" r="13174"/>
          <a:stretch/>
        </p:blipFill>
        <p:spPr>
          <a:xfrm>
            <a:off x="755650" y="1413954"/>
            <a:ext cx="3280410" cy="3148460"/>
          </a:xfrm>
          <a:prstGeom prst="roundRect">
            <a:avLst>
              <a:gd name="adj" fmla="val 4959"/>
            </a:avLst>
          </a:prstGeom>
          <a:ln>
            <a:solidFill>
              <a:srgbClr val="F5C94F"/>
            </a:solidFill>
          </a:ln>
        </p:spPr>
      </p:pic>
      <p:pic>
        <p:nvPicPr>
          <p:cNvPr id="2" name="Picture 1" descr="Map&#10;&#10;Description automatically generated">
            <a:extLst>
              <a:ext uri="{FF2B5EF4-FFF2-40B4-BE49-F238E27FC236}">
                <a16:creationId xmlns:a16="http://schemas.microsoft.com/office/drawing/2014/main" id="{B4EA4A07-023D-E769-733E-F0189D1DA01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5100"/>
          <a:stretch/>
        </p:blipFill>
        <p:spPr>
          <a:xfrm>
            <a:off x="4160520" y="1413954"/>
            <a:ext cx="4227830" cy="3148460"/>
          </a:xfrm>
          <a:prstGeom prst="roundRect">
            <a:avLst>
              <a:gd name="adj" fmla="val 5231"/>
            </a:avLst>
          </a:prstGeom>
          <a:ln>
            <a:solidFill>
              <a:srgbClr val="F5C94F"/>
            </a:solid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5"/>
          <p:cNvSpPr>
            <a:spLocks/>
          </p:cNvSpPr>
          <p:nvPr/>
        </p:nvSpPr>
        <p:spPr bwMode="auto">
          <a:xfrm>
            <a:off x="457200" y="546467"/>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4000" b="1" dirty="0">
                <a:solidFill>
                  <a:srgbClr val="F5C94F"/>
                </a:solidFill>
                <a:latin typeface="Twinkl" pitchFamily="2" charset="77"/>
              </a:rPr>
              <a:t>Landmarks</a:t>
            </a:r>
          </a:p>
        </p:txBody>
      </p:sp>
      <p:sp>
        <p:nvSpPr>
          <p:cNvPr id="14339" name="Rounded Rectangle 2"/>
          <p:cNvSpPr>
            <a:spLocks noChangeArrowheads="1"/>
          </p:cNvSpPr>
          <p:nvPr/>
        </p:nvSpPr>
        <p:spPr bwMode="auto">
          <a:xfrm>
            <a:off x="755650" y="4675188"/>
            <a:ext cx="7632700" cy="1327150"/>
          </a:xfrm>
          <a:prstGeom prst="roundRect">
            <a:avLst>
              <a:gd name="adj" fmla="val 12366"/>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dirty="0">
                <a:solidFill>
                  <a:schemeClr val="tx1"/>
                </a:solidFill>
              </a:rPr>
              <a:t>Victoria Falls</a:t>
            </a:r>
          </a:p>
          <a:p>
            <a:pPr eaLnBrk="1" hangingPunct="1">
              <a:lnSpc>
                <a:spcPct val="100000"/>
              </a:lnSpc>
              <a:spcBef>
                <a:spcPct val="0"/>
              </a:spcBef>
              <a:buFontTx/>
              <a:buNone/>
            </a:pPr>
            <a:r>
              <a:rPr lang="en-GB" altLang="en-US" dirty="0">
                <a:solidFill>
                  <a:schemeClr val="tx1"/>
                </a:solidFill>
              </a:rPr>
              <a:t>These amazing waterfalls are found between two countries - Zambia and Zimbabwe. Although they are not the highest or widest waterfalls in the world, they are considered some of the most impressive.</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3974" t="4488" r="34979" b="21213"/>
          <a:stretch/>
        </p:blipFill>
        <p:spPr>
          <a:xfrm>
            <a:off x="755650" y="1342025"/>
            <a:ext cx="3896360" cy="3189970"/>
          </a:xfrm>
          <a:prstGeom prst="roundRect">
            <a:avLst>
              <a:gd name="adj" fmla="val 6043"/>
            </a:avLst>
          </a:prstGeom>
          <a:ln>
            <a:solidFill>
              <a:srgbClr val="91CD31"/>
            </a:solidFill>
          </a:ln>
        </p:spPr>
      </p:pic>
      <p:pic>
        <p:nvPicPr>
          <p:cNvPr id="4" name="Picture 3" descr="Map&#10;&#10;Description automatically generated">
            <a:extLst>
              <a:ext uri="{FF2B5EF4-FFF2-40B4-BE49-F238E27FC236}">
                <a16:creationId xmlns:a16="http://schemas.microsoft.com/office/drawing/2014/main" id="{5D0E3C3D-1097-A6F8-1928-DBC65432E97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1281" r="8902"/>
          <a:stretch/>
        </p:blipFill>
        <p:spPr>
          <a:xfrm>
            <a:off x="4785633" y="1342026"/>
            <a:ext cx="3602717" cy="3189969"/>
          </a:xfrm>
          <a:prstGeom prst="roundRect">
            <a:avLst>
              <a:gd name="adj" fmla="val 6221"/>
            </a:avLst>
          </a:prstGeom>
          <a:ln>
            <a:solidFill>
              <a:srgbClr val="91CD31"/>
            </a:solid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5"/>
          <p:cNvSpPr>
            <a:spLocks/>
          </p:cNvSpPr>
          <p:nvPr/>
        </p:nvSpPr>
        <p:spPr bwMode="auto">
          <a:xfrm>
            <a:off x="457200" y="534744"/>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4000" b="1" dirty="0">
                <a:solidFill>
                  <a:srgbClr val="91CD31"/>
                </a:solidFill>
                <a:latin typeface="Twinkl" pitchFamily="2" charset="77"/>
              </a:rPr>
              <a:t>Landmarks</a:t>
            </a:r>
          </a:p>
        </p:txBody>
      </p:sp>
      <p:sp>
        <p:nvSpPr>
          <p:cNvPr id="15363" name="Rounded Rectangle 2"/>
          <p:cNvSpPr>
            <a:spLocks noChangeArrowheads="1"/>
          </p:cNvSpPr>
          <p:nvPr/>
        </p:nvSpPr>
        <p:spPr bwMode="auto">
          <a:xfrm>
            <a:off x="755650" y="4675188"/>
            <a:ext cx="7632700" cy="1327150"/>
          </a:xfrm>
          <a:prstGeom prst="roundRect">
            <a:avLst>
              <a:gd name="adj" fmla="val 12366"/>
            </a:avLst>
          </a:prstGeom>
          <a:solidFill>
            <a:srgbClr val="F5C94F"/>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dirty="0">
                <a:solidFill>
                  <a:schemeClr val="tx1"/>
                </a:solidFill>
              </a:rPr>
              <a:t>Mount Kilimanjaro</a:t>
            </a:r>
          </a:p>
          <a:p>
            <a:pPr eaLnBrk="1" hangingPunct="1">
              <a:lnSpc>
                <a:spcPct val="100000"/>
              </a:lnSpc>
              <a:spcBef>
                <a:spcPct val="0"/>
              </a:spcBef>
              <a:buFontTx/>
              <a:buNone/>
            </a:pPr>
            <a:r>
              <a:rPr lang="en-GB" altLang="en-US" dirty="0">
                <a:solidFill>
                  <a:schemeClr val="tx1"/>
                </a:solidFill>
              </a:rPr>
              <a:t>This mountain is in Tanzania. It is the highest mountain in Africa and stands at 5895 metres above sea level. You can see amazing glaciers all around. Many people have enjoyed climbing it. </a:t>
            </a:r>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l="29019" r="24127" b="13798"/>
          <a:stretch/>
        </p:blipFill>
        <p:spPr>
          <a:xfrm>
            <a:off x="755650" y="1228032"/>
            <a:ext cx="3576320" cy="3309044"/>
          </a:xfrm>
          <a:prstGeom prst="roundRect">
            <a:avLst>
              <a:gd name="adj" fmla="val 5263"/>
            </a:avLst>
          </a:prstGeom>
          <a:ln>
            <a:solidFill>
              <a:srgbClr val="F5C94F"/>
            </a:solidFill>
          </a:ln>
        </p:spPr>
      </p:pic>
      <p:sp>
        <p:nvSpPr>
          <p:cNvPr id="15365" name="Rectangle 5"/>
          <p:cNvSpPr>
            <a:spLocks noChangeArrowheads="1"/>
          </p:cNvSpPr>
          <p:nvPr/>
        </p:nvSpPr>
        <p:spPr bwMode="auto">
          <a:xfrm>
            <a:off x="1527175" y="6140450"/>
            <a:ext cx="608965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700">
                <a:solidFill>
                  <a:schemeClr val="tx1"/>
                </a:solidFill>
                <a:latin typeface="BPreplay" panose="02000503000000020004" pitchFamily="50" charset="0"/>
              </a:rPr>
              <a:t>Photo courtesy mitchpa1984 (@flickr.com) - granted under creative commons licence - attribution</a:t>
            </a:r>
            <a:endParaRPr lang="en-GB" altLang="en-US" sz="600">
              <a:solidFill>
                <a:schemeClr val="tx1"/>
              </a:solidFill>
              <a:latin typeface="BPreplay" panose="02000503000000020004" pitchFamily="50" charset="0"/>
            </a:endParaRPr>
          </a:p>
        </p:txBody>
      </p:sp>
      <p:pic>
        <p:nvPicPr>
          <p:cNvPr id="3" name="Picture 2" descr="Map&#10;&#10;Description automatically generated">
            <a:extLst>
              <a:ext uri="{FF2B5EF4-FFF2-40B4-BE49-F238E27FC236}">
                <a16:creationId xmlns:a16="http://schemas.microsoft.com/office/drawing/2014/main" id="{3981D4CC-EEB4-EF7E-2CBC-EB27E61D6BB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449" r="7507"/>
          <a:stretch/>
        </p:blipFill>
        <p:spPr>
          <a:xfrm>
            <a:off x="4453224" y="1228032"/>
            <a:ext cx="3935126" cy="3309044"/>
          </a:xfrm>
          <a:prstGeom prst="roundRect">
            <a:avLst>
              <a:gd name="adj" fmla="val 6044"/>
            </a:avLst>
          </a:prstGeom>
          <a:ln>
            <a:solidFill>
              <a:srgbClr val="F5C94F"/>
            </a:solid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5"/>
          <p:cNvSpPr>
            <a:spLocks/>
          </p:cNvSpPr>
          <p:nvPr/>
        </p:nvSpPr>
        <p:spPr bwMode="auto">
          <a:xfrm>
            <a:off x="457200" y="534744"/>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4000" b="1" dirty="0">
                <a:solidFill>
                  <a:srgbClr val="F5C94F"/>
                </a:solidFill>
                <a:latin typeface="Twinkl" pitchFamily="2" charset="77"/>
              </a:rPr>
              <a:t>Landmarks</a:t>
            </a:r>
          </a:p>
        </p:txBody>
      </p:sp>
      <p:sp>
        <p:nvSpPr>
          <p:cNvPr id="16387" name="Rounded Rectangle 2"/>
          <p:cNvSpPr>
            <a:spLocks noChangeArrowheads="1"/>
          </p:cNvSpPr>
          <p:nvPr/>
        </p:nvSpPr>
        <p:spPr bwMode="auto">
          <a:xfrm>
            <a:off x="755650" y="4675188"/>
            <a:ext cx="7632700" cy="1327150"/>
          </a:xfrm>
          <a:prstGeom prst="roundRect">
            <a:avLst>
              <a:gd name="adj" fmla="val 12366"/>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dirty="0">
                <a:solidFill>
                  <a:schemeClr val="tx1"/>
                </a:solidFill>
              </a:rPr>
              <a:t>Serengeti National Park, Tanzania</a:t>
            </a: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350,000 people visit this beautiful park each year. It covers a huge area of </a:t>
            </a:r>
            <a:r>
              <a:rPr lang="en-GB" altLang="en-US" dirty="0">
                <a:solidFill>
                  <a:schemeClr val="tx1"/>
                </a:solidFill>
                <a:latin typeface="Twinkl" pitchFamily="2" charset="77"/>
              </a:rPr>
              <a:t>nearly </a:t>
            </a:r>
            <a:r>
              <a:rPr lang="en-GB" b="0" i="0" dirty="0">
                <a:solidFill>
                  <a:srgbClr val="000000"/>
                </a:solidFill>
                <a:effectLst/>
                <a:latin typeface="Twinkl" pitchFamily="2" charset="77"/>
              </a:rPr>
              <a:t>15,000km</a:t>
            </a:r>
            <a:r>
              <a:rPr lang="en-GB" b="0" i="0" baseline="30000" dirty="0">
                <a:solidFill>
                  <a:srgbClr val="000000"/>
                </a:solidFill>
                <a:effectLst/>
                <a:latin typeface="Twinkl" pitchFamily="2" charset="77"/>
              </a:rPr>
              <a:t>2</a:t>
            </a:r>
            <a:r>
              <a:rPr lang="en-GB" b="0" i="0" dirty="0">
                <a:solidFill>
                  <a:srgbClr val="000000"/>
                </a:solidFill>
                <a:effectLst/>
                <a:latin typeface="Twinkl" pitchFamily="2" charset="77"/>
              </a:rPr>
              <a:t> </a:t>
            </a:r>
            <a:r>
              <a:rPr lang="en-GB" altLang="en-US" dirty="0">
                <a:solidFill>
                  <a:schemeClr val="tx1"/>
                </a:solidFill>
              </a:rPr>
              <a:t>and is home to millions of animals, including lions, zebras, elephants and giraffes.</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48444" t="7425" b="14727"/>
          <a:stretch/>
        </p:blipFill>
        <p:spPr>
          <a:xfrm>
            <a:off x="755650" y="1316302"/>
            <a:ext cx="3935126" cy="3255697"/>
          </a:xfrm>
          <a:prstGeom prst="roundRect">
            <a:avLst>
              <a:gd name="adj" fmla="val 5550"/>
            </a:avLst>
          </a:prstGeom>
          <a:ln>
            <a:solidFill>
              <a:srgbClr val="91CD31"/>
            </a:solidFill>
          </a:ln>
        </p:spPr>
      </p:pic>
      <p:pic>
        <p:nvPicPr>
          <p:cNvPr id="3" name="Picture 2" descr="Map&#10;&#10;Description automatically generated">
            <a:extLst>
              <a:ext uri="{FF2B5EF4-FFF2-40B4-BE49-F238E27FC236}">
                <a16:creationId xmlns:a16="http://schemas.microsoft.com/office/drawing/2014/main" id="{0E4C383B-D515-23F5-7D35-32844E781A7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1827" r="10925"/>
          <a:stretch/>
        </p:blipFill>
        <p:spPr>
          <a:xfrm>
            <a:off x="4800600" y="1316302"/>
            <a:ext cx="3587750" cy="3282370"/>
          </a:xfrm>
          <a:prstGeom prst="roundRect">
            <a:avLst>
              <a:gd name="adj" fmla="val 6044"/>
            </a:avLst>
          </a:prstGeom>
          <a:ln>
            <a:solidFill>
              <a:srgbClr val="91CD31"/>
            </a:solid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5"/>
          <p:cNvSpPr>
            <a:spLocks/>
          </p:cNvSpPr>
          <p:nvPr/>
        </p:nvSpPr>
        <p:spPr bwMode="auto">
          <a:xfrm>
            <a:off x="457200" y="535623"/>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4000" b="1" dirty="0">
                <a:solidFill>
                  <a:srgbClr val="91CD31"/>
                </a:solidFill>
                <a:latin typeface="Twinkl" pitchFamily="2" charset="77"/>
              </a:rPr>
              <a:t>Landmarks</a:t>
            </a:r>
          </a:p>
        </p:txBody>
      </p:sp>
      <p:sp>
        <p:nvSpPr>
          <p:cNvPr id="16387" name="Rounded Rectangle 2"/>
          <p:cNvSpPr>
            <a:spLocks noChangeArrowheads="1"/>
          </p:cNvSpPr>
          <p:nvPr/>
        </p:nvSpPr>
        <p:spPr bwMode="auto">
          <a:xfrm>
            <a:off x="755650" y="4675188"/>
            <a:ext cx="7632700" cy="1577340"/>
          </a:xfrm>
          <a:prstGeom prst="roundRect">
            <a:avLst>
              <a:gd name="adj" fmla="val 12366"/>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dirty="0">
                <a:solidFill>
                  <a:schemeClr val="tx1"/>
                </a:solidFill>
              </a:rPr>
              <a:t>Jemaa el </a:t>
            </a:r>
            <a:r>
              <a:rPr lang="en-GB" altLang="en-US" b="1" dirty="0" err="1">
                <a:solidFill>
                  <a:schemeClr val="tx1"/>
                </a:solidFill>
              </a:rPr>
              <a:t>Fna</a:t>
            </a:r>
            <a:r>
              <a:rPr lang="en-GB" altLang="en-US" b="1" dirty="0">
                <a:solidFill>
                  <a:schemeClr val="tx1"/>
                </a:solidFill>
              </a:rPr>
              <a:t>, Morocco </a:t>
            </a:r>
          </a:p>
          <a:p>
            <a:pPr eaLnBrk="1" hangingPunct="1">
              <a:lnSpc>
                <a:spcPct val="100000"/>
              </a:lnSpc>
              <a:spcBef>
                <a:spcPct val="0"/>
              </a:spcBef>
              <a:buFontTx/>
              <a:buNone/>
            </a:pPr>
            <a:r>
              <a:rPr lang="en-GB" altLang="en-US" dirty="0">
                <a:solidFill>
                  <a:schemeClr val="tx1"/>
                </a:solidFill>
              </a:rPr>
              <a:t>The Jemaa </a:t>
            </a:r>
            <a:r>
              <a:rPr lang="en-GB" altLang="en-US" dirty="0" err="1">
                <a:solidFill>
                  <a:schemeClr val="tx1"/>
                </a:solidFill>
              </a:rPr>
              <a:t>el-Fna</a:t>
            </a:r>
            <a:r>
              <a:rPr lang="en-GB" altLang="en-US" dirty="0">
                <a:solidFill>
                  <a:schemeClr val="tx1"/>
                </a:solidFill>
              </a:rPr>
              <a:t> square has been one of Marrakesh’s symbols of the city since the 11</a:t>
            </a:r>
            <a:r>
              <a:rPr lang="en-GB" altLang="en-US" baseline="30000" dirty="0">
                <a:solidFill>
                  <a:schemeClr val="tx1"/>
                </a:solidFill>
              </a:rPr>
              <a:t>th</a:t>
            </a:r>
            <a:r>
              <a:rPr lang="en-GB" altLang="en-US" dirty="0">
                <a:solidFill>
                  <a:schemeClr val="tx1"/>
                </a:solidFill>
              </a:rPr>
              <a:t> century. There are plenty of popular Moroccan cultural traditions to see in the busy market, including art, religious practices and musical performances.</a:t>
            </a:r>
          </a:p>
        </p:txBody>
      </p:sp>
      <p:pic>
        <p:nvPicPr>
          <p:cNvPr id="4" name="Picture 3">
            <a:extLst>
              <a:ext uri="{FF2B5EF4-FFF2-40B4-BE49-F238E27FC236}">
                <a16:creationId xmlns:a16="http://schemas.microsoft.com/office/drawing/2014/main" id="{84876788-5564-4612-9A4B-46E285AD49A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0978" t="13629" r="40669" b="15403"/>
          <a:stretch/>
        </p:blipFill>
        <p:spPr>
          <a:xfrm>
            <a:off x="755650" y="1316303"/>
            <a:ext cx="3690620" cy="3255696"/>
          </a:xfrm>
          <a:prstGeom prst="roundRect">
            <a:avLst>
              <a:gd name="adj" fmla="val 6772"/>
            </a:avLst>
          </a:prstGeom>
          <a:ln>
            <a:solidFill>
              <a:srgbClr val="F5C94F"/>
            </a:solidFill>
          </a:ln>
        </p:spPr>
      </p:pic>
      <p:pic>
        <p:nvPicPr>
          <p:cNvPr id="3" name="Picture 2" descr="Map&#10;&#10;Description automatically generated">
            <a:extLst>
              <a:ext uri="{FF2B5EF4-FFF2-40B4-BE49-F238E27FC236}">
                <a16:creationId xmlns:a16="http://schemas.microsoft.com/office/drawing/2014/main" id="{A19204DE-55E8-5708-F905-0FDAD5C0F28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0407" r="5953"/>
          <a:stretch/>
        </p:blipFill>
        <p:spPr>
          <a:xfrm>
            <a:off x="4535250" y="1316303"/>
            <a:ext cx="3853100" cy="3255696"/>
          </a:xfrm>
          <a:prstGeom prst="roundRect">
            <a:avLst>
              <a:gd name="adj" fmla="val 6837"/>
            </a:avLst>
          </a:prstGeom>
          <a:ln>
            <a:solidFill>
              <a:srgbClr val="F5C94F"/>
            </a:solidFill>
          </a:ln>
        </p:spPr>
      </p:pic>
    </p:spTree>
    <p:extLst>
      <p:ext uri="{BB962C8B-B14F-4D97-AF65-F5344CB8AC3E}">
        <p14:creationId xmlns:p14="http://schemas.microsoft.com/office/powerpoint/2010/main" val="1590271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5"/>
          <p:cNvSpPr>
            <a:spLocks/>
          </p:cNvSpPr>
          <p:nvPr/>
        </p:nvSpPr>
        <p:spPr bwMode="auto">
          <a:xfrm>
            <a:off x="457200" y="547053"/>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4000" b="1" dirty="0">
                <a:solidFill>
                  <a:srgbClr val="F5C94F"/>
                </a:solidFill>
                <a:latin typeface="Twinkl" pitchFamily="2" charset="77"/>
              </a:rPr>
              <a:t>Landmarks</a:t>
            </a:r>
          </a:p>
        </p:txBody>
      </p:sp>
      <p:sp>
        <p:nvSpPr>
          <p:cNvPr id="16387" name="Rounded Rectangle 2"/>
          <p:cNvSpPr>
            <a:spLocks noChangeArrowheads="1"/>
          </p:cNvSpPr>
          <p:nvPr/>
        </p:nvSpPr>
        <p:spPr bwMode="auto">
          <a:xfrm>
            <a:off x="755650" y="4675188"/>
            <a:ext cx="7632700" cy="1577340"/>
          </a:xfrm>
          <a:prstGeom prst="roundRect">
            <a:avLst>
              <a:gd name="adj" fmla="val 12366"/>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dirty="0">
                <a:solidFill>
                  <a:schemeClr val="tx1"/>
                </a:solidFill>
              </a:rPr>
              <a:t>Fish River Canyon, Namibia </a:t>
            </a:r>
          </a:p>
          <a:p>
            <a:pPr eaLnBrk="1" hangingPunct="1">
              <a:lnSpc>
                <a:spcPct val="100000"/>
              </a:lnSpc>
              <a:spcBef>
                <a:spcPct val="0"/>
              </a:spcBef>
              <a:buFontTx/>
              <a:buNone/>
            </a:pPr>
            <a:r>
              <a:rPr lang="en-GB" altLang="en-US" dirty="0">
                <a:solidFill>
                  <a:schemeClr val="tx1"/>
                </a:solidFill>
              </a:rPr>
              <a:t>The Fish River Canyon is the second largest canyon in the world. The canyon forms part of Ais-Ais </a:t>
            </a:r>
            <a:r>
              <a:rPr lang="en-GB" altLang="en-US" dirty="0" err="1">
                <a:solidFill>
                  <a:schemeClr val="tx1"/>
                </a:solidFill>
              </a:rPr>
              <a:t>Richtersveld</a:t>
            </a:r>
            <a:r>
              <a:rPr lang="en-GB" altLang="en-US" dirty="0">
                <a:solidFill>
                  <a:schemeClr val="tx1"/>
                </a:solidFill>
              </a:rPr>
              <a:t> </a:t>
            </a:r>
            <a:r>
              <a:rPr lang="en-GB" altLang="en-US" dirty="0" err="1">
                <a:solidFill>
                  <a:schemeClr val="tx1"/>
                </a:solidFill>
              </a:rPr>
              <a:t>Transfontier</a:t>
            </a:r>
            <a:r>
              <a:rPr lang="en-GB" altLang="en-US" dirty="0">
                <a:solidFill>
                  <a:schemeClr val="tx1"/>
                </a:solidFill>
              </a:rPr>
              <a:t> Park, a peace park that lies on the border of South Africa and Namibia. The entrance to the park is 10Km from the canyon’s view point of Hell’s Bend.</a:t>
            </a:r>
          </a:p>
        </p:txBody>
      </p:sp>
      <p:pic>
        <p:nvPicPr>
          <p:cNvPr id="4" name="Picture 3">
            <a:extLst>
              <a:ext uri="{FF2B5EF4-FFF2-40B4-BE49-F238E27FC236}">
                <a16:creationId xmlns:a16="http://schemas.microsoft.com/office/drawing/2014/main" id="{84876788-5564-4612-9A4B-46E285AD49A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4935" t="17604" r="7062" b="17604"/>
          <a:stretch/>
        </p:blipFill>
        <p:spPr>
          <a:xfrm>
            <a:off x="771545" y="1270583"/>
            <a:ext cx="3663950" cy="3255696"/>
          </a:xfrm>
          <a:prstGeom prst="roundRect">
            <a:avLst>
              <a:gd name="adj" fmla="val 6772"/>
            </a:avLst>
          </a:prstGeom>
          <a:ln>
            <a:solidFill>
              <a:srgbClr val="91CD31"/>
            </a:solidFill>
          </a:ln>
        </p:spPr>
      </p:pic>
      <p:pic>
        <p:nvPicPr>
          <p:cNvPr id="3" name="Picture 2" descr="Map&#10;&#10;Description automatically generated">
            <a:extLst>
              <a:ext uri="{FF2B5EF4-FFF2-40B4-BE49-F238E27FC236}">
                <a16:creationId xmlns:a16="http://schemas.microsoft.com/office/drawing/2014/main" id="{13DC6995-C0F6-EE85-0088-A4BB1A4E260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1208" r="7352"/>
          <a:stretch/>
        </p:blipFill>
        <p:spPr>
          <a:xfrm>
            <a:off x="4585547" y="1270583"/>
            <a:ext cx="3751739" cy="3255696"/>
          </a:xfrm>
          <a:prstGeom prst="roundRect">
            <a:avLst>
              <a:gd name="adj" fmla="val 4930"/>
            </a:avLst>
          </a:prstGeom>
          <a:ln>
            <a:solidFill>
              <a:srgbClr val="91CD31"/>
            </a:solidFill>
          </a:ln>
        </p:spPr>
      </p:pic>
    </p:spTree>
    <p:extLst>
      <p:ext uri="{BB962C8B-B14F-4D97-AF65-F5344CB8AC3E}">
        <p14:creationId xmlns:p14="http://schemas.microsoft.com/office/powerpoint/2010/main" val="18046437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5"/>
          <p:cNvSpPr>
            <a:spLocks/>
          </p:cNvSpPr>
          <p:nvPr/>
        </p:nvSpPr>
        <p:spPr bwMode="auto">
          <a:xfrm>
            <a:off x="457200" y="547053"/>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4000" b="1" dirty="0">
                <a:solidFill>
                  <a:srgbClr val="91CD31"/>
                </a:solidFill>
                <a:latin typeface="Twinkl" pitchFamily="2" charset="77"/>
              </a:rPr>
              <a:t>Landmarks</a:t>
            </a:r>
          </a:p>
        </p:txBody>
      </p:sp>
      <p:sp>
        <p:nvSpPr>
          <p:cNvPr id="16387" name="Rounded Rectangle 2"/>
          <p:cNvSpPr>
            <a:spLocks noChangeArrowheads="1"/>
          </p:cNvSpPr>
          <p:nvPr/>
        </p:nvSpPr>
        <p:spPr bwMode="auto">
          <a:xfrm>
            <a:off x="755650" y="4675188"/>
            <a:ext cx="7632700" cy="1577340"/>
          </a:xfrm>
          <a:prstGeom prst="roundRect">
            <a:avLst>
              <a:gd name="adj" fmla="val 12366"/>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dirty="0">
                <a:solidFill>
                  <a:schemeClr val="tx1"/>
                </a:solidFill>
              </a:rPr>
              <a:t>The Nairobi National Museum, Kenya </a:t>
            </a:r>
          </a:p>
          <a:p>
            <a:pPr eaLnBrk="1" hangingPunct="1">
              <a:lnSpc>
                <a:spcPct val="100000"/>
              </a:lnSpc>
              <a:spcBef>
                <a:spcPct val="0"/>
              </a:spcBef>
              <a:buFontTx/>
              <a:buNone/>
            </a:pPr>
            <a:r>
              <a:rPr lang="en-GB" altLang="en-US" dirty="0">
                <a:solidFill>
                  <a:schemeClr val="tx1"/>
                </a:solidFill>
              </a:rPr>
              <a:t>The Nairobi National Museum is in the heart of Kenya’s Capital, Nairobi. It showcases Kenya’s culture, nature and history. The museum collects, preserves and studies Kenya’s past and present, keeping the history up to date.</a:t>
            </a:r>
          </a:p>
        </p:txBody>
      </p:sp>
      <p:pic>
        <p:nvPicPr>
          <p:cNvPr id="4" name="Picture 3">
            <a:extLst>
              <a:ext uri="{FF2B5EF4-FFF2-40B4-BE49-F238E27FC236}">
                <a16:creationId xmlns:a16="http://schemas.microsoft.com/office/drawing/2014/main" id="{84876788-5564-4612-9A4B-46E285AD49A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51038" t="14300" b="14300"/>
          <a:stretch/>
        </p:blipFill>
        <p:spPr>
          <a:xfrm>
            <a:off x="755651" y="1274281"/>
            <a:ext cx="3737082" cy="3255696"/>
          </a:xfrm>
          <a:prstGeom prst="roundRect">
            <a:avLst>
              <a:gd name="adj" fmla="val 6772"/>
            </a:avLst>
          </a:prstGeom>
          <a:ln>
            <a:solidFill>
              <a:srgbClr val="F5C94F"/>
            </a:solidFill>
          </a:ln>
        </p:spPr>
      </p:pic>
      <p:pic>
        <p:nvPicPr>
          <p:cNvPr id="3" name="Picture 2" descr="Map&#10;&#10;Description automatically generated">
            <a:extLst>
              <a:ext uri="{FF2B5EF4-FFF2-40B4-BE49-F238E27FC236}">
                <a16:creationId xmlns:a16="http://schemas.microsoft.com/office/drawing/2014/main" id="{F8BF597B-A51C-5F47-03A5-8FBD7699393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0233" r="8646"/>
          <a:stretch/>
        </p:blipFill>
        <p:spPr>
          <a:xfrm>
            <a:off x="4651268" y="1274281"/>
            <a:ext cx="3737082" cy="3255696"/>
          </a:xfrm>
          <a:prstGeom prst="roundRect">
            <a:avLst>
              <a:gd name="adj" fmla="val 5888"/>
            </a:avLst>
          </a:prstGeom>
          <a:ln>
            <a:solidFill>
              <a:srgbClr val="F5C94F"/>
            </a:solidFill>
          </a:ln>
        </p:spPr>
      </p:pic>
    </p:spTree>
    <p:extLst>
      <p:ext uri="{BB962C8B-B14F-4D97-AF65-F5344CB8AC3E}">
        <p14:creationId xmlns:p14="http://schemas.microsoft.com/office/powerpoint/2010/main" val="4134013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5"/>
          <p:cNvSpPr>
            <a:spLocks/>
          </p:cNvSpPr>
          <p:nvPr/>
        </p:nvSpPr>
        <p:spPr bwMode="auto">
          <a:xfrm>
            <a:off x="457200" y="547053"/>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4000" b="1" dirty="0">
                <a:solidFill>
                  <a:srgbClr val="F5C94F"/>
                </a:solidFill>
                <a:latin typeface="Twinkl" pitchFamily="2" charset="77"/>
              </a:rPr>
              <a:t>Landmarks</a:t>
            </a:r>
          </a:p>
        </p:txBody>
      </p:sp>
      <p:sp>
        <p:nvSpPr>
          <p:cNvPr id="16387" name="Rounded Rectangle 2"/>
          <p:cNvSpPr>
            <a:spLocks noChangeArrowheads="1"/>
          </p:cNvSpPr>
          <p:nvPr/>
        </p:nvSpPr>
        <p:spPr bwMode="auto">
          <a:xfrm>
            <a:off x="755650" y="4675188"/>
            <a:ext cx="7632700" cy="1577340"/>
          </a:xfrm>
          <a:prstGeom prst="roundRect">
            <a:avLst>
              <a:gd name="adj" fmla="val 12366"/>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dirty="0">
                <a:solidFill>
                  <a:schemeClr val="tx1"/>
                </a:solidFill>
              </a:rPr>
              <a:t>The Nile River </a:t>
            </a:r>
          </a:p>
          <a:p>
            <a:pPr eaLnBrk="1" hangingPunct="1">
              <a:lnSpc>
                <a:spcPct val="100000"/>
              </a:lnSpc>
              <a:spcBef>
                <a:spcPct val="0"/>
              </a:spcBef>
              <a:buFontTx/>
              <a:buNone/>
            </a:pPr>
            <a:r>
              <a:rPr lang="en-GB" altLang="en-US" dirty="0">
                <a:solidFill>
                  <a:schemeClr val="tx1"/>
                </a:solidFill>
              </a:rPr>
              <a:t>The Nile River is believed to be the longest river in the world, running through parts of Tanzania, Democratic Republic of Congo, Kenya, Uganda, South Sudan, Ethiopia, Sudan and Egypt. It has a length of about 4132 miles.</a:t>
            </a:r>
          </a:p>
        </p:txBody>
      </p:sp>
      <p:pic>
        <p:nvPicPr>
          <p:cNvPr id="4" name="Picture 3">
            <a:extLst>
              <a:ext uri="{FF2B5EF4-FFF2-40B4-BE49-F238E27FC236}">
                <a16:creationId xmlns:a16="http://schemas.microsoft.com/office/drawing/2014/main" id="{84876788-5564-4612-9A4B-46E285AD49A1}"/>
              </a:ext>
            </a:extLst>
          </p:cNvPr>
          <p:cNvPicPr>
            <a:picLocks noChangeAspect="1"/>
          </p:cNvPicPr>
          <p:nvPr/>
        </p:nvPicPr>
        <p:blipFill>
          <a:blip r:embed="rId2" cstate="print">
            <a:extLst>
              <a:ext uri="{28A0092B-C50C-407E-A947-70E740481C1C}">
                <a14:useLocalDpi xmlns:a14="http://schemas.microsoft.com/office/drawing/2010/main" val="0"/>
              </a:ext>
            </a:extLst>
          </a:blip>
          <a:srcRect t="12085" b="12085"/>
          <a:stretch/>
        </p:blipFill>
        <p:spPr>
          <a:xfrm>
            <a:off x="750887" y="1316303"/>
            <a:ext cx="7632699" cy="3255696"/>
          </a:xfrm>
          <a:prstGeom prst="roundRect">
            <a:avLst>
              <a:gd name="adj" fmla="val 6772"/>
            </a:avLst>
          </a:prstGeom>
          <a:ln>
            <a:solidFill>
              <a:srgbClr val="91CD31"/>
            </a:solidFill>
          </a:ln>
        </p:spPr>
      </p:pic>
    </p:spTree>
    <p:extLst>
      <p:ext uri="{BB962C8B-B14F-4D97-AF65-F5344CB8AC3E}">
        <p14:creationId xmlns:p14="http://schemas.microsoft.com/office/powerpoint/2010/main" val="41141244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5"/>
          <p:cNvSpPr>
            <a:spLocks/>
          </p:cNvSpPr>
          <p:nvPr/>
        </p:nvSpPr>
        <p:spPr bwMode="auto">
          <a:xfrm>
            <a:off x="457200" y="569913"/>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4000" b="1" dirty="0">
                <a:solidFill>
                  <a:srgbClr val="91CD31"/>
                </a:solidFill>
                <a:latin typeface="Twinkl" pitchFamily="2" charset="77"/>
              </a:rPr>
              <a:t>Africa’s Animals</a:t>
            </a:r>
          </a:p>
        </p:txBody>
      </p:sp>
      <p:sp>
        <p:nvSpPr>
          <p:cNvPr id="17411" name="Rectangle 4"/>
          <p:cNvSpPr>
            <a:spLocks noChangeArrowheads="1"/>
          </p:cNvSpPr>
          <p:nvPr/>
        </p:nvSpPr>
        <p:spPr bwMode="auto">
          <a:xfrm>
            <a:off x="755650" y="1255713"/>
            <a:ext cx="76327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dirty="0">
                <a:solidFill>
                  <a:srgbClr val="000000"/>
                </a:solidFill>
                <a:effectLst/>
                <a:latin typeface="Twinkl" pitchFamily="2" charset="77"/>
              </a:rPr>
              <a:t>African countries are well known for their wonderful animals. Here you can see the animals in their natural habitats.</a:t>
            </a:r>
            <a:endParaRPr lang="en-GB" altLang="en-US" dirty="0">
              <a:solidFill>
                <a:schemeClr val="tx1"/>
              </a:solidFill>
              <a:latin typeface="Twinkl" pitchFamily="2" charset="77"/>
            </a:endParaRPr>
          </a:p>
        </p:txBody>
      </p:sp>
      <p:sp>
        <p:nvSpPr>
          <p:cNvPr id="6" name="Rounded Rectangle 5"/>
          <p:cNvSpPr>
            <a:spLocks noChangeArrowheads="1"/>
          </p:cNvSpPr>
          <p:nvPr/>
        </p:nvSpPr>
        <p:spPr bwMode="auto">
          <a:xfrm>
            <a:off x="755650" y="1979613"/>
            <a:ext cx="7632700" cy="547687"/>
          </a:xfrm>
          <a:prstGeom prst="roundRect">
            <a:avLst>
              <a:gd name="adj" fmla="val 14926"/>
            </a:avLst>
          </a:prstGeom>
          <a:solidFill>
            <a:srgbClr val="F5C94F"/>
          </a:solidFill>
          <a:ln>
            <a:noFill/>
          </a:ln>
          <a:extLst>
            <a:ext uri="{91240B29-F687-4F45-9708-019B960494DF}">
              <a14:hiddenLine xmlns:a14="http://schemas.microsoft.com/office/drawing/2010/main" w="9525">
                <a:solidFill>
                  <a:srgbClr val="000000"/>
                </a:solidFill>
                <a:round/>
                <a:headEnd/>
                <a:tailEnd/>
              </a14:hiddenLine>
            </a:ext>
          </a:extLst>
        </p:spPr>
        <p:txBody>
          <a:bodyPr t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dirty="0"/>
              <a:t>People often go to African countries to see the big 5.</a:t>
            </a:r>
            <a:endParaRPr lang="en-GB" altLang="en-US" dirty="0">
              <a:solidFill>
                <a:schemeClr val="tx1"/>
              </a:solidFill>
            </a:endParaRPr>
          </a:p>
        </p:txBody>
      </p:sp>
      <p:grpSp>
        <p:nvGrpSpPr>
          <p:cNvPr id="18" name="Group 17"/>
          <p:cNvGrpSpPr>
            <a:grpSpLocks/>
          </p:cNvGrpSpPr>
          <p:nvPr/>
        </p:nvGrpSpPr>
        <p:grpSpPr bwMode="auto">
          <a:xfrm>
            <a:off x="776288" y="2901780"/>
            <a:ext cx="1901214" cy="1563858"/>
            <a:chOff x="775876" y="2901731"/>
            <a:chExt cx="1901717" cy="1563429"/>
          </a:xfrm>
        </p:grpSpPr>
        <p:pic>
          <p:nvPicPr>
            <p:cNvPr id="17426" name="Picture 11"/>
            <p:cNvPicPr>
              <a:picLocks noChangeAspect="1"/>
            </p:cNvPicPr>
            <p:nvPr/>
          </p:nvPicPr>
          <p:blipFill>
            <a:blip r:embed="rId2" cstate="print">
              <a:extLst>
                <a:ext uri="{28A0092B-C50C-407E-A947-70E740481C1C}">
                  <a14:useLocalDpi xmlns:a14="http://schemas.microsoft.com/office/drawing/2010/main" val="0"/>
                </a:ext>
              </a:extLst>
            </a:blip>
            <a:srcRect/>
            <a:stretch/>
          </p:blipFill>
          <p:spPr bwMode="auto">
            <a:xfrm>
              <a:off x="802865" y="2901731"/>
              <a:ext cx="1874728" cy="1112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27" name="Rounded Rectangle 12"/>
            <p:cNvSpPr>
              <a:spLocks noChangeArrowheads="1"/>
            </p:cNvSpPr>
            <p:nvPr/>
          </p:nvSpPr>
          <p:spPr bwMode="auto">
            <a:xfrm>
              <a:off x="775876" y="4056537"/>
              <a:ext cx="1775295" cy="408623"/>
            </a:xfrm>
            <a:prstGeom prst="roundRect">
              <a:avLst>
                <a:gd name="adj" fmla="val 16667"/>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elephant</a:t>
              </a:r>
            </a:p>
          </p:txBody>
        </p:sp>
      </p:grpSp>
      <p:grpSp>
        <p:nvGrpSpPr>
          <p:cNvPr id="20" name="Group 19"/>
          <p:cNvGrpSpPr>
            <a:grpSpLocks/>
          </p:cNvGrpSpPr>
          <p:nvPr/>
        </p:nvGrpSpPr>
        <p:grpSpPr bwMode="auto">
          <a:xfrm>
            <a:off x="6432083" y="2978171"/>
            <a:ext cx="1948334" cy="1484291"/>
            <a:chOff x="6431278" y="2978130"/>
            <a:chExt cx="1948849" cy="1483837"/>
          </a:xfrm>
        </p:grpSpPr>
        <p:pic>
          <p:nvPicPr>
            <p:cNvPr id="17424" name="Picture 10"/>
            <p:cNvPicPr>
              <a:picLocks noChangeAspect="1"/>
            </p:cNvPicPr>
            <p:nvPr/>
          </p:nvPicPr>
          <p:blipFill>
            <a:blip r:embed="rId3" cstate="print">
              <a:extLst>
                <a:ext uri="{28A0092B-C50C-407E-A947-70E740481C1C}">
                  <a14:useLocalDpi xmlns:a14="http://schemas.microsoft.com/office/drawing/2010/main" val="0"/>
                </a:ext>
              </a:extLst>
            </a:blip>
            <a:srcRect/>
            <a:stretch/>
          </p:blipFill>
          <p:spPr bwMode="auto">
            <a:xfrm>
              <a:off x="6431278" y="2978130"/>
              <a:ext cx="1830962" cy="96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25" name="Rounded Rectangle 14"/>
            <p:cNvSpPr>
              <a:spLocks noChangeArrowheads="1"/>
            </p:cNvSpPr>
            <p:nvPr/>
          </p:nvSpPr>
          <p:spPr bwMode="auto">
            <a:xfrm>
              <a:off x="6604832" y="4053344"/>
              <a:ext cx="1775295" cy="408623"/>
            </a:xfrm>
            <a:prstGeom prst="roundRect">
              <a:avLst>
                <a:gd name="adj" fmla="val 16667"/>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rhino</a:t>
              </a:r>
            </a:p>
          </p:txBody>
        </p:sp>
      </p:grpSp>
      <p:grpSp>
        <p:nvGrpSpPr>
          <p:cNvPr id="21" name="Group 20"/>
          <p:cNvGrpSpPr>
            <a:grpSpLocks/>
          </p:cNvGrpSpPr>
          <p:nvPr/>
        </p:nvGrpSpPr>
        <p:grpSpPr bwMode="auto">
          <a:xfrm>
            <a:off x="2306638" y="4572242"/>
            <a:ext cx="1774825" cy="1576147"/>
            <a:chOff x="2306226" y="4571768"/>
            <a:chExt cx="1775295" cy="1576710"/>
          </a:xfrm>
        </p:grpSpPr>
        <p:pic>
          <p:nvPicPr>
            <p:cNvPr id="17422" name="Picture 9"/>
            <p:cNvPicPr>
              <a:picLocks noChangeAspect="1"/>
            </p:cNvPicPr>
            <p:nvPr/>
          </p:nvPicPr>
          <p:blipFill>
            <a:blip r:embed="rId4" cstate="print">
              <a:extLst>
                <a:ext uri="{28A0092B-C50C-407E-A947-70E740481C1C}">
                  <a14:useLocalDpi xmlns:a14="http://schemas.microsoft.com/office/drawing/2010/main" val="0"/>
                </a:ext>
              </a:extLst>
            </a:blip>
            <a:srcRect/>
            <a:stretch/>
          </p:blipFill>
          <p:spPr bwMode="auto">
            <a:xfrm>
              <a:off x="2449600" y="4571768"/>
              <a:ext cx="1488546" cy="1114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23" name="Rounded Rectangle 15"/>
            <p:cNvSpPr>
              <a:spLocks noChangeArrowheads="1"/>
            </p:cNvSpPr>
            <p:nvPr/>
          </p:nvSpPr>
          <p:spPr bwMode="auto">
            <a:xfrm>
              <a:off x="2306226" y="5739855"/>
              <a:ext cx="1775295" cy="408623"/>
            </a:xfrm>
            <a:prstGeom prst="roundRect">
              <a:avLst>
                <a:gd name="adj" fmla="val 16667"/>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buffalo</a:t>
              </a:r>
            </a:p>
          </p:txBody>
        </p:sp>
      </p:grpSp>
      <p:grpSp>
        <p:nvGrpSpPr>
          <p:cNvPr id="22" name="Group 21"/>
          <p:cNvGrpSpPr>
            <a:grpSpLocks/>
          </p:cNvGrpSpPr>
          <p:nvPr/>
        </p:nvGrpSpPr>
        <p:grpSpPr bwMode="auto">
          <a:xfrm>
            <a:off x="5118100" y="4559857"/>
            <a:ext cx="1774825" cy="1572656"/>
            <a:chOff x="5117946" y="4559744"/>
            <a:chExt cx="1775295" cy="1572343"/>
          </a:xfrm>
        </p:grpSpPr>
        <p:pic>
          <p:nvPicPr>
            <p:cNvPr id="17420" name="Picture 6"/>
            <p:cNvPicPr>
              <a:picLocks noChangeAspect="1"/>
            </p:cNvPicPr>
            <p:nvPr/>
          </p:nvPicPr>
          <p:blipFill>
            <a:blip r:embed="rId5" cstate="print">
              <a:extLst>
                <a:ext uri="{28A0092B-C50C-407E-A947-70E740481C1C}">
                  <a14:useLocalDpi xmlns:a14="http://schemas.microsoft.com/office/drawing/2010/main" val="0"/>
                </a:ext>
              </a:extLst>
            </a:blip>
            <a:srcRect/>
            <a:stretch/>
          </p:blipFill>
          <p:spPr bwMode="auto">
            <a:xfrm>
              <a:off x="5311240" y="4559744"/>
              <a:ext cx="1501361" cy="111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21" name="Rounded Rectangle 16"/>
            <p:cNvSpPr>
              <a:spLocks noChangeArrowheads="1"/>
            </p:cNvSpPr>
            <p:nvPr/>
          </p:nvSpPr>
          <p:spPr bwMode="auto">
            <a:xfrm>
              <a:off x="5117946" y="5723464"/>
              <a:ext cx="1775295" cy="408623"/>
            </a:xfrm>
            <a:prstGeom prst="roundRect">
              <a:avLst>
                <a:gd name="adj" fmla="val 16667"/>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lion</a:t>
              </a:r>
            </a:p>
          </p:txBody>
        </p:sp>
      </p:grpSp>
      <p:grpSp>
        <p:nvGrpSpPr>
          <p:cNvPr id="19" name="Group 18"/>
          <p:cNvGrpSpPr>
            <a:grpSpLocks/>
          </p:cNvGrpSpPr>
          <p:nvPr/>
        </p:nvGrpSpPr>
        <p:grpSpPr bwMode="auto">
          <a:xfrm>
            <a:off x="3757613" y="2802894"/>
            <a:ext cx="1774825" cy="1656394"/>
            <a:chOff x="3757793" y="2802690"/>
            <a:chExt cx="1775295" cy="1656131"/>
          </a:xfrm>
        </p:grpSpPr>
        <p:sp>
          <p:nvSpPr>
            <p:cNvPr id="17418" name="Rounded Rectangle 13"/>
            <p:cNvSpPr>
              <a:spLocks noChangeArrowheads="1"/>
            </p:cNvSpPr>
            <p:nvPr/>
          </p:nvSpPr>
          <p:spPr bwMode="auto">
            <a:xfrm>
              <a:off x="3757793" y="4050198"/>
              <a:ext cx="1775295" cy="408623"/>
            </a:xfrm>
            <a:prstGeom prst="roundRect">
              <a:avLst>
                <a:gd name="adj" fmla="val 16667"/>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leopard</a:t>
              </a:r>
            </a:p>
          </p:txBody>
        </p:sp>
        <p:pic>
          <p:nvPicPr>
            <p:cNvPr id="17419" name="Picture 7"/>
            <p:cNvPicPr>
              <a:picLocks noChangeAspect="1"/>
            </p:cNvPicPr>
            <p:nvPr/>
          </p:nvPicPr>
          <p:blipFill>
            <a:blip r:embed="rId6" cstate="print">
              <a:extLst>
                <a:ext uri="{28A0092B-C50C-407E-A947-70E740481C1C}">
                  <a14:useLocalDpi xmlns:a14="http://schemas.microsoft.com/office/drawing/2010/main" val="0"/>
                </a:ext>
              </a:extLst>
            </a:blip>
            <a:srcRect/>
            <a:stretch/>
          </p:blipFill>
          <p:spPr bwMode="auto">
            <a:xfrm>
              <a:off x="3995796" y="2802690"/>
              <a:ext cx="1419598" cy="1159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1">
            <a:extLst>
              <a:ext uri="{FF2B5EF4-FFF2-40B4-BE49-F238E27FC236}">
                <a16:creationId xmlns:a16="http://schemas.microsoft.com/office/drawing/2014/main" id="{F741877C-1C0A-29B4-4C6C-C97B72911D0A}"/>
              </a:ext>
            </a:extLst>
          </p:cNvPr>
          <p:cNvSpPr txBox="1">
            <a:spLocks/>
          </p:cNvSpPr>
          <p:nvPr/>
        </p:nvSpPr>
        <p:spPr>
          <a:xfrm>
            <a:off x="755650" y="4527001"/>
            <a:ext cx="7632700" cy="735988"/>
          </a:xfrm>
          <a:prstGeom prst="roundRect">
            <a:avLst>
              <a:gd name="adj" fmla="val 9569"/>
            </a:avLst>
          </a:prstGeom>
          <a:solidFill>
            <a:srgbClr val="F5C94F"/>
          </a:solidFill>
        </p:spPr>
        <p:txBody>
          <a:bodyPr lIns="108000" tIns="108000" rIns="108000" bIns="108000"/>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fontAlgn="auto">
              <a:spcAft>
                <a:spcPts val="0"/>
              </a:spcAft>
              <a:buFont typeface="Arial" panose="020B0604020202020204" pitchFamily="34" charset="0"/>
              <a:buChar char="•"/>
              <a:defRPr/>
            </a:pPr>
            <a:r>
              <a:rPr lang="en-GB" dirty="0"/>
              <a:t>The African continent is also home to gorillas, Nile crocodiles and the world’s largest chameleons.</a:t>
            </a:r>
          </a:p>
        </p:txBody>
      </p:sp>
      <p:sp>
        <p:nvSpPr>
          <p:cNvPr id="18434" name="Title 5"/>
          <p:cNvSpPr>
            <a:spLocks/>
          </p:cNvSpPr>
          <p:nvPr/>
        </p:nvSpPr>
        <p:spPr bwMode="auto">
          <a:xfrm>
            <a:off x="457200" y="569913"/>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4000" b="1" dirty="0">
                <a:solidFill>
                  <a:srgbClr val="F5C94F"/>
                </a:solidFill>
                <a:latin typeface="Twinkl" pitchFamily="2" charset="77"/>
              </a:rPr>
              <a:t>Animal Facts</a:t>
            </a:r>
          </a:p>
        </p:txBody>
      </p:sp>
      <p:sp>
        <p:nvSpPr>
          <p:cNvPr id="18435" name="Content Placeholder 11"/>
          <p:cNvSpPr>
            <a:spLocks/>
          </p:cNvSpPr>
          <p:nvPr/>
        </p:nvSpPr>
        <p:spPr bwMode="auto">
          <a:xfrm>
            <a:off x="755650" y="1473200"/>
            <a:ext cx="7632700" cy="466725"/>
          </a:xfrm>
          <a:prstGeom prst="roundRect">
            <a:avLst>
              <a:gd name="adj" fmla="val 18704"/>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lIns="108000" tIns="108000" rIns="108000" bIns="108000"/>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r>
              <a:rPr lang="en-GB" altLang="en-US" dirty="0"/>
              <a:t>There are over 2,600 different types of bird that live in Africa.</a:t>
            </a:r>
          </a:p>
        </p:txBody>
      </p:sp>
      <p:sp>
        <p:nvSpPr>
          <p:cNvPr id="24" name="Content Placeholder 11"/>
          <p:cNvSpPr txBox="1">
            <a:spLocks/>
          </p:cNvSpPr>
          <p:nvPr/>
        </p:nvSpPr>
        <p:spPr>
          <a:xfrm>
            <a:off x="755650" y="2054225"/>
            <a:ext cx="7632700" cy="1736725"/>
          </a:xfrm>
          <a:prstGeom prst="roundRect">
            <a:avLst>
              <a:gd name="adj" fmla="val 9569"/>
            </a:avLst>
          </a:prstGeom>
          <a:solidFill>
            <a:srgbClr val="F5C94F"/>
          </a:solidFill>
        </p:spPr>
        <p:txBody>
          <a:bodyPr lIns="108000" tIns="108000" rIns="108000" bIns="108000"/>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fontAlgn="auto">
              <a:spcAft>
                <a:spcPts val="0"/>
              </a:spcAft>
              <a:buFont typeface="Arial" panose="020B0604020202020204" pitchFamily="34" charset="0"/>
              <a:buChar char="•"/>
              <a:defRPr/>
            </a:pPr>
            <a:r>
              <a:rPr lang="en-GB" dirty="0"/>
              <a:t>Four out of five of the fastest animals in the world can be found in African countries:</a:t>
            </a:r>
          </a:p>
          <a:p>
            <a:pPr fontAlgn="auto">
              <a:spcAft>
                <a:spcPts val="0"/>
              </a:spcAft>
              <a:defRPr/>
            </a:pPr>
            <a:r>
              <a:rPr lang="en-GB" dirty="0"/>
              <a:t>      The cheetah, which can reach speeds of 70mph.</a:t>
            </a:r>
          </a:p>
          <a:p>
            <a:pPr fontAlgn="auto">
              <a:spcAft>
                <a:spcPts val="0"/>
              </a:spcAft>
              <a:defRPr/>
            </a:pPr>
            <a:r>
              <a:rPr lang="en-GB" dirty="0"/>
              <a:t>      The wildebeest, Thomson’s gazelle and lion, all of which can reach </a:t>
            </a:r>
            <a:br>
              <a:rPr lang="en-GB" dirty="0"/>
            </a:br>
            <a:r>
              <a:rPr lang="en-GB" dirty="0"/>
              <a:t>      speeds of 50mph.</a:t>
            </a:r>
          </a:p>
          <a:p>
            <a:pPr marL="285750" indent="-285750" fontAlgn="auto">
              <a:spcAft>
                <a:spcPts val="0"/>
              </a:spcAft>
              <a:buFont typeface="Arial" panose="020B0604020202020204" pitchFamily="34" charset="0"/>
              <a:buChar char="•"/>
              <a:defRPr/>
            </a:pPr>
            <a:endParaRPr lang="en-GB" dirty="0"/>
          </a:p>
        </p:txBody>
      </p:sp>
      <p:sp>
        <p:nvSpPr>
          <p:cNvPr id="25" name="Content Placeholder 11"/>
          <p:cNvSpPr>
            <a:spLocks/>
          </p:cNvSpPr>
          <p:nvPr/>
        </p:nvSpPr>
        <p:spPr bwMode="auto">
          <a:xfrm>
            <a:off x="755650" y="3895237"/>
            <a:ext cx="7632700" cy="508000"/>
          </a:xfrm>
          <a:prstGeom prst="roundRect">
            <a:avLst>
              <a:gd name="adj" fmla="val 18704"/>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lIns="108000" tIns="108000" rIns="108000" bIns="108000"/>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r>
              <a:rPr lang="en-GB" altLang="en-US" dirty="0"/>
              <a:t>There are penguins living in a colony in South Africa.</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76646" y="4908521"/>
            <a:ext cx="2335091" cy="1539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fade">
                                      <p:cBhvr>
                                        <p:cTn id="11" dur="500"/>
                                        <p:tgtEl>
                                          <p:spTgt spid="2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4" grpId="0" animBg="1"/>
      <p:bldP spid="2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5"/>
          <p:cNvSpPr>
            <a:spLocks/>
          </p:cNvSpPr>
          <p:nvPr/>
        </p:nvSpPr>
        <p:spPr bwMode="auto">
          <a:xfrm>
            <a:off x="457200" y="569913"/>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4000" b="1" dirty="0">
                <a:solidFill>
                  <a:srgbClr val="91CD31"/>
                </a:solidFill>
                <a:latin typeface="Twinkl" pitchFamily="2" charset="77"/>
              </a:rPr>
              <a:t>Find Out More!</a:t>
            </a:r>
          </a:p>
        </p:txBody>
      </p:sp>
      <p:sp>
        <p:nvSpPr>
          <p:cNvPr id="19459" name="Rectangle 1"/>
          <p:cNvSpPr>
            <a:spLocks noChangeArrowheads="1"/>
          </p:cNvSpPr>
          <p:nvPr/>
        </p:nvSpPr>
        <p:spPr bwMode="auto">
          <a:xfrm>
            <a:off x="755650" y="1419225"/>
            <a:ext cx="76327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There is a lot more to find out </a:t>
            </a:r>
            <a:r>
              <a:rPr lang="en-GB" altLang="en-US" dirty="0">
                <a:solidFill>
                  <a:schemeClr val="tx1"/>
                </a:solidFill>
                <a:latin typeface="Twinkl" pitchFamily="2" charset="77"/>
              </a:rPr>
              <a:t>about the </a:t>
            </a:r>
            <a:r>
              <a:rPr lang="en-GB" dirty="0">
                <a:solidFill>
                  <a:srgbClr val="000000"/>
                </a:solidFill>
                <a:effectLst/>
                <a:latin typeface="Twinkl" pitchFamily="2" charset="77"/>
              </a:rPr>
              <a:t>African continent</a:t>
            </a:r>
            <a:r>
              <a:rPr lang="en-GB" altLang="en-US" dirty="0">
                <a:solidFill>
                  <a:schemeClr val="tx1"/>
                </a:solidFill>
                <a:latin typeface="Twinkl" pitchFamily="2" charset="77"/>
              </a:rPr>
              <a:t>.</a:t>
            </a:r>
          </a:p>
          <a:p>
            <a:pPr eaLnBrk="1" hangingPunct="1">
              <a:lnSpc>
                <a:spcPct val="100000"/>
              </a:lnSpc>
              <a:spcBef>
                <a:spcPct val="0"/>
              </a:spcBef>
              <a:buFontTx/>
              <a:buNone/>
            </a:pPr>
            <a:r>
              <a:rPr lang="en-GB" altLang="en-US" dirty="0">
                <a:solidFill>
                  <a:schemeClr val="tx1"/>
                </a:solidFill>
              </a:rPr>
              <a:t>Why not try to find out more in a non-fiction book or on the Internet?</a:t>
            </a:r>
          </a:p>
        </p:txBody>
      </p:sp>
      <p:pic>
        <p:nvPicPr>
          <p:cNvPr id="3" name="Picture 2">
            <a:extLst>
              <a:ext uri="{FF2B5EF4-FFF2-40B4-BE49-F238E27FC236}">
                <a16:creationId xmlns:a16="http://schemas.microsoft.com/office/drawing/2014/main" id="{24BCD243-A338-47BB-9294-244DD69E934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362563" y="2158144"/>
            <a:ext cx="4409347" cy="3457974"/>
          </a:xfrm>
          <a:prstGeom prst="rect">
            <a:avLst/>
          </a:prstGeom>
        </p:spPr>
      </p:pic>
      <p:sp>
        <p:nvSpPr>
          <p:cNvPr id="2" name="TextBox 1">
            <a:extLst>
              <a:ext uri="{FF2B5EF4-FFF2-40B4-BE49-F238E27FC236}">
                <a16:creationId xmlns:a16="http://schemas.microsoft.com/office/drawing/2014/main" id="{DEE4219C-E618-7302-3574-E43C45B207BA}"/>
              </a:ext>
            </a:extLst>
          </p:cNvPr>
          <p:cNvSpPr txBox="1"/>
          <p:nvPr/>
        </p:nvSpPr>
        <p:spPr>
          <a:xfrm>
            <a:off x="624824" y="5708925"/>
            <a:ext cx="7884826" cy="646331"/>
          </a:xfrm>
          <a:prstGeom prst="rect">
            <a:avLst/>
          </a:prstGeom>
          <a:noFill/>
        </p:spPr>
        <p:txBody>
          <a:bodyPr wrap="square" rtlCol="0">
            <a:spAutoFit/>
          </a:bodyPr>
          <a:lstStyle/>
          <a:p>
            <a:r>
              <a:rPr lang="en-GB" sz="900" dirty="0">
                <a:solidFill>
                  <a:srgbClr val="000000"/>
                </a:solidFill>
                <a:latin typeface="Roboto" panose="02000000000000000000" pitchFamily="2" charset="0"/>
                <a:ea typeface="Roboto" panose="02000000000000000000" pitchFamily="2" charset="0"/>
              </a:rPr>
              <a:t>A</a:t>
            </a:r>
            <a:r>
              <a:rPr lang="en-GB" sz="900" b="0" i="0" dirty="0">
                <a:solidFill>
                  <a:srgbClr val="000000"/>
                </a:solidFill>
                <a:effectLst/>
                <a:latin typeface="Roboto" panose="02000000000000000000" pitchFamily="2" charset="0"/>
                <a:ea typeface="Roboto" panose="02000000000000000000" pitchFamily="2" charset="0"/>
              </a:rPr>
              <a:t>s we are suggesting research:</a:t>
            </a:r>
            <a:br>
              <a:rPr lang="en-GB" sz="900" dirty="0">
                <a:latin typeface="Roboto" panose="02000000000000000000" pitchFamily="2" charset="0"/>
                <a:ea typeface="Roboto" panose="02000000000000000000" pitchFamily="2" charset="0"/>
              </a:rPr>
            </a:br>
            <a:r>
              <a:rPr lang="en-GB" sz="900" b="0" i="0" dirty="0">
                <a:solidFill>
                  <a:srgbClr val="000000"/>
                </a:solidFill>
                <a:effectLst/>
                <a:latin typeface="Roboto" panose="02000000000000000000" pitchFamily="2" charset="0"/>
                <a:ea typeface="Roboto" panose="02000000000000000000" pitchFamily="2" charset="0"/>
              </a:rPr>
              <a:t>The nature of this resource requires independent, child-led research. It is advisable to use only pre-selected, child-appropriate sources of information and websites that are appropriate to their age. Please also be aware that there may be aspects of a topic or individual’s life which may be controversial or upsetting to some. Due to this, we highly recommend that you carefully consider all research activities before undertaking them with children.</a:t>
            </a:r>
            <a:endParaRPr lang="en-US" sz="900" dirty="0">
              <a:latin typeface="Roboto" panose="02000000000000000000" pitchFamily="2" charset="0"/>
              <a:ea typeface="Roboto" panose="02000000000000000000" pitchFamily="2"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B259ACBA-127D-48AD-99B1-7A94F724EEE0}"/>
              </a:ext>
            </a:extLst>
          </p:cNvPr>
          <p:cNvSpPr/>
          <p:nvPr/>
        </p:nvSpPr>
        <p:spPr>
          <a:xfrm>
            <a:off x="3962400" y="3002605"/>
            <a:ext cx="1309992" cy="10181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1551</TotalTime>
  <Words>1330</Words>
  <Application>Microsoft Office PowerPoint</Application>
  <PresentationFormat>On-screen Show (4:3)</PresentationFormat>
  <Paragraphs>91</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BPreplay</vt:lpstr>
      <vt:lpstr>Twinkl</vt:lpstr>
      <vt:lpstr>Roboto</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Clare Evans</cp:lastModifiedBy>
  <cp:revision>161</cp:revision>
  <dcterms:created xsi:type="dcterms:W3CDTF">2014-10-01T16:09:27Z</dcterms:created>
  <dcterms:modified xsi:type="dcterms:W3CDTF">2024-04-23T15:05:41Z</dcterms:modified>
</cp:coreProperties>
</file>