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75" r:id="rId2"/>
    <p:sldId id="276" r:id="rId3"/>
    <p:sldId id="278" r:id="rId4"/>
    <p:sldId id="279" r:id="rId5"/>
    <p:sldId id="289" r:id="rId6"/>
    <p:sldId id="290" r:id="rId7"/>
    <p:sldId id="282" r:id="rId8"/>
    <p:sldId id="291" r:id="rId9"/>
    <p:sldId id="284" r:id="rId10"/>
    <p:sldId id="292" r:id="rId11"/>
    <p:sldId id="288" r:id="rId12"/>
    <p:sldId id="277" r:id="rId13"/>
    <p:sldId id="286"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Kalam" panose="02000000000000000000" pitchFamily="2" charset="77"/>
      <p:regular r:id="rId21"/>
    </p:embeddedFont>
    <p:embeddedFont>
      <p:font typeface="Tuffy" panose="020B0603060100000000" pitchFamily="34" charset="0"/>
      <p:regular r:id="rId22"/>
      <p:bold r:id="rId23"/>
      <p:italic r:id="rId24"/>
      <p:boldItalic r:id="rId25"/>
    </p:embeddedFont>
    <p:embeddedFont>
      <p:font typeface="Tuffy-TTF" panose="020B0603060100000000" pitchFamily="34" charset="0"/>
      <p:regular r:id="rId26"/>
      <p:bold r:id="rId27"/>
      <p:italic r:id="rId28"/>
      <p:boldItalic r:id="rId29"/>
    </p:embeddedFont>
    <p:embeddedFont>
      <p:font typeface="Twinkl" pitchFamily="2" charset="77"/>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0178C5"/>
    <a:srgbClr val="AFDEF8"/>
    <a:srgbClr val="B9D170"/>
    <a:srgbClr val="FEECA7"/>
    <a:srgbClr val="B9D0BC"/>
    <a:srgbClr val="0079C3"/>
    <a:srgbClr val="FFE76D"/>
    <a:srgbClr val="072F54"/>
    <a:srgbClr val="003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7" autoAdjust="0"/>
    <p:restoredTop sz="94660"/>
  </p:normalViewPr>
  <p:slideViewPr>
    <p:cSldViewPr snapToGrid="0" showGuides="1">
      <p:cViewPr varScale="1">
        <p:scale>
          <a:sx n="115" d="100"/>
          <a:sy n="115" d="100"/>
        </p:scale>
        <p:origin x="624" y="20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winkl.co.uk/resources/planit-maths-primary-teaching-resources-year-5/planit-maths-primary-teaching-resources-year-5-number---fractions/planit-maths-primary-teaching-resources-year-5-number---fractions-add-and-subtract-fractions-with-the-same-denominator-and-denominators-that-are-multiples-of-the-same-number" TargetMode="External"/><Relationship Id="rId1" Type="http://schemas.openxmlformats.org/officeDocument/2006/relationships/slideLayout" Target="../slideLayouts/slideLayout4.xml"/><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57050" y="5590905"/>
            <a:ext cx="1254035" cy="931817"/>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Add and subtract fractions with the same denominator and denominators that are multiples of the same number.</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55501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cxnSp>
        <p:nvCxnSpPr>
          <p:cNvPr id="103" name="Straight Connector 102"/>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495108"/>
          </a:xfrm>
          <a:prstGeom prst="rect">
            <a:avLst/>
          </a:prstGeom>
          <a:solidFill>
            <a:srgbClr val="B9D170"/>
          </a:solidFill>
          <a:ln w="28575">
            <a:noFill/>
          </a:ln>
        </p:spPr>
        <p:txBody>
          <a:bodyPr wrap="square" lIns="108000" tIns="108000" rIns="108000" bIns="108000" rtlCol="0">
            <a:spAutoFit/>
          </a:bodyPr>
          <a:lstStyle/>
          <a:p>
            <a:r>
              <a:rPr lang="en-GB" dirty="0"/>
              <a:t>Kemi is subtracting fractions. She has drawn a bar model to help. </a:t>
            </a:r>
          </a:p>
        </p:txBody>
      </p:sp>
      <p:sp>
        <p:nvSpPr>
          <p:cNvPr id="9" name="TextBox 8"/>
          <p:cNvSpPr txBox="1"/>
          <p:nvPr/>
        </p:nvSpPr>
        <p:spPr>
          <a:xfrm>
            <a:off x="755650" y="3181446"/>
            <a:ext cx="7632700" cy="495108"/>
          </a:xfrm>
          <a:prstGeom prst="rect">
            <a:avLst/>
          </a:prstGeom>
          <a:solidFill>
            <a:srgbClr val="B9D170"/>
          </a:solidFill>
          <a:ln w="28575">
            <a:noFill/>
          </a:ln>
        </p:spPr>
        <p:txBody>
          <a:bodyPr wrap="square" lIns="108000" tIns="108000" rIns="108000" bIns="108000" rtlCol="0">
            <a:spAutoFit/>
          </a:bodyPr>
          <a:lstStyle/>
          <a:p>
            <a:r>
              <a:rPr lang="en-GB" dirty="0"/>
              <a:t>Use the bar model to complete Kemi’s calculation.</a:t>
            </a:r>
          </a:p>
        </p:txBody>
      </p:sp>
      <p:graphicFrame>
        <p:nvGraphicFramePr>
          <p:cNvPr id="3" name="Table 2"/>
          <p:cNvGraphicFramePr>
            <a:graphicFrameLocks noGrp="1"/>
          </p:cNvGraphicFramePr>
          <p:nvPr>
            <p:extLst>
              <p:ext uri="{D42A27DB-BD31-4B8C-83A1-F6EECF244321}">
                <p14:modId xmlns:p14="http://schemas.microsoft.com/office/powerpoint/2010/main" val="2827716464"/>
              </p:ext>
            </p:extLst>
          </p:nvPr>
        </p:nvGraphicFramePr>
        <p:xfrm>
          <a:off x="6520622" y="2177641"/>
          <a:ext cx="1733550" cy="731520"/>
        </p:xfrm>
        <a:graphic>
          <a:graphicData uri="http://schemas.openxmlformats.org/drawingml/2006/table">
            <a:tbl>
              <a:tblPr firstRow="1" bandRow="1">
                <a:tableStyleId>{5C22544A-7EE6-4342-B048-85BDC9FD1C3A}</a:tableStyleId>
              </a:tblPr>
              <a:tblGrid>
                <a:gridCol w="346710">
                  <a:extLst>
                    <a:ext uri="{9D8B030D-6E8A-4147-A177-3AD203B41FA5}">
                      <a16:colId xmlns:a16="http://schemas.microsoft.com/office/drawing/2014/main" val="3844028946"/>
                    </a:ext>
                  </a:extLst>
                </a:gridCol>
                <a:gridCol w="346710">
                  <a:extLst>
                    <a:ext uri="{9D8B030D-6E8A-4147-A177-3AD203B41FA5}">
                      <a16:colId xmlns:a16="http://schemas.microsoft.com/office/drawing/2014/main" val="2199446069"/>
                    </a:ext>
                  </a:extLst>
                </a:gridCol>
                <a:gridCol w="346710">
                  <a:extLst>
                    <a:ext uri="{9D8B030D-6E8A-4147-A177-3AD203B41FA5}">
                      <a16:colId xmlns:a16="http://schemas.microsoft.com/office/drawing/2014/main" val="3783068659"/>
                    </a:ext>
                  </a:extLst>
                </a:gridCol>
                <a:gridCol w="346710">
                  <a:extLst>
                    <a:ext uri="{9D8B030D-6E8A-4147-A177-3AD203B41FA5}">
                      <a16:colId xmlns:a16="http://schemas.microsoft.com/office/drawing/2014/main" val="830180069"/>
                    </a:ext>
                  </a:extLst>
                </a:gridCol>
                <a:gridCol w="346710">
                  <a:extLst>
                    <a:ext uri="{9D8B030D-6E8A-4147-A177-3AD203B41FA5}">
                      <a16:colId xmlns:a16="http://schemas.microsoft.com/office/drawing/2014/main" val="2110327200"/>
                    </a:ext>
                  </a:extLst>
                </a:gridCol>
              </a:tblGrid>
              <a:tr h="310867">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56419964"/>
                  </a:ext>
                </a:extLst>
              </a:tr>
              <a:tr h="310867">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2742437"/>
                  </a:ext>
                </a:extLst>
              </a:tr>
            </a:tbl>
          </a:graphicData>
        </a:graphic>
      </p:graphicFrame>
      <p:grpSp>
        <p:nvGrpSpPr>
          <p:cNvPr id="15" name="Group 14"/>
          <p:cNvGrpSpPr/>
          <p:nvPr/>
        </p:nvGrpSpPr>
        <p:grpSpPr>
          <a:xfrm>
            <a:off x="7562405" y="2535768"/>
            <a:ext cx="350078" cy="381782"/>
            <a:chOff x="5658178" y="2518019"/>
            <a:chExt cx="866775" cy="466172"/>
          </a:xfrm>
        </p:grpSpPr>
        <p:cxnSp>
          <p:nvCxnSpPr>
            <p:cNvPr id="7" name="Straight Connector 6"/>
            <p:cNvCxnSpPr/>
            <p:nvPr/>
          </p:nvCxnSpPr>
          <p:spPr>
            <a:xfrm flipV="1">
              <a:off x="5658178" y="2518019"/>
              <a:ext cx="866775" cy="4661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658178" y="2520814"/>
              <a:ext cx="866775" cy="4633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45331"/>
          <a:stretch/>
        </p:blipFill>
        <p:spPr>
          <a:xfrm>
            <a:off x="1523182" y="1838277"/>
            <a:ext cx="1890135" cy="1343169"/>
          </a:xfrm>
          <a:prstGeom prst="rect">
            <a:avLst/>
          </a:prstGeom>
        </p:spPr>
      </p:pic>
      <p:sp>
        <p:nvSpPr>
          <p:cNvPr id="19" name="TextBox 18"/>
          <p:cNvSpPr txBox="1"/>
          <p:nvPr/>
        </p:nvSpPr>
        <p:spPr>
          <a:xfrm>
            <a:off x="755650" y="4330621"/>
            <a:ext cx="7632700" cy="772107"/>
          </a:xfrm>
          <a:prstGeom prst="rect">
            <a:avLst/>
          </a:prstGeom>
          <a:solidFill>
            <a:srgbClr val="B9D170"/>
          </a:solidFill>
          <a:ln w="28575">
            <a:noFill/>
          </a:ln>
        </p:spPr>
        <p:txBody>
          <a:bodyPr wrap="square" lIns="108000" tIns="108000" rIns="108000" bIns="108000" rtlCol="0">
            <a:spAutoFit/>
          </a:bodyPr>
          <a:lstStyle/>
          <a:p>
            <a:r>
              <a:rPr lang="en-GB" dirty="0"/>
              <a:t>Now, use Kemi’s bar model method to solve this calculation. Give your answer in its simplest form.</a:t>
            </a:r>
          </a:p>
        </p:txBody>
      </p:sp>
      <p:graphicFrame>
        <p:nvGraphicFramePr>
          <p:cNvPr id="20" name="Table 19"/>
          <p:cNvGraphicFramePr>
            <a:graphicFrameLocks noGrp="1"/>
          </p:cNvGraphicFramePr>
          <p:nvPr>
            <p:extLst>
              <p:ext uri="{D42A27DB-BD31-4B8C-83A1-F6EECF244321}">
                <p14:modId xmlns:p14="http://schemas.microsoft.com/office/powerpoint/2010/main" val="3347084637"/>
              </p:ext>
            </p:extLst>
          </p:nvPr>
        </p:nvGraphicFramePr>
        <p:xfrm>
          <a:off x="4056835" y="5160481"/>
          <a:ext cx="4331515" cy="932344"/>
        </p:xfrm>
        <a:graphic>
          <a:graphicData uri="http://schemas.openxmlformats.org/drawingml/2006/table">
            <a:tbl>
              <a:tblPr firstRow="1" bandRow="1">
                <a:tableStyleId>{5C22544A-7EE6-4342-B048-85BDC9FD1C3A}</a:tableStyleId>
              </a:tblPr>
              <a:tblGrid>
                <a:gridCol w="866303">
                  <a:extLst>
                    <a:ext uri="{9D8B030D-6E8A-4147-A177-3AD203B41FA5}">
                      <a16:colId xmlns:a16="http://schemas.microsoft.com/office/drawing/2014/main" val="3844028946"/>
                    </a:ext>
                  </a:extLst>
                </a:gridCol>
                <a:gridCol w="866303">
                  <a:extLst>
                    <a:ext uri="{9D8B030D-6E8A-4147-A177-3AD203B41FA5}">
                      <a16:colId xmlns:a16="http://schemas.microsoft.com/office/drawing/2014/main" val="2199446069"/>
                    </a:ext>
                  </a:extLst>
                </a:gridCol>
                <a:gridCol w="866303">
                  <a:extLst>
                    <a:ext uri="{9D8B030D-6E8A-4147-A177-3AD203B41FA5}">
                      <a16:colId xmlns:a16="http://schemas.microsoft.com/office/drawing/2014/main" val="3783068659"/>
                    </a:ext>
                  </a:extLst>
                </a:gridCol>
                <a:gridCol w="866303">
                  <a:extLst>
                    <a:ext uri="{9D8B030D-6E8A-4147-A177-3AD203B41FA5}">
                      <a16:colId xmlns:a16="http://schemas.microsoft.com/office/drawing/2014/main" val="830180069"/>
                    </a:ext>
                  </a:extLst>
                </a:gridCol>
                <a:gridCol w="866303">
                  <a:extLst>
                    <a:ext uri="{9D8B030D-6E8A-4147-A177-3AD203B41FA5}">
                      <a16:colId xmlns:a16="http://schemas.microsoft.com/office/drawing/2014/main" val="2110327200"/>
                    </a:ext>
                  </a:extLst>
                </a:gridCol>
              </a:tblGrid>
              <a:tr h="466172">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extLst>
                  <a:ext uri="{0D108BD9-81ED-4DB2-BD59-A6C34878D82A}">
                    <a16:rowId xmlns:a16="http://schemas.microsoft.com/office/drawing/2014/main" val="2056419964"/>
                  </a:ext>
                </a:extLst>
              </a:tr>
              <a:tr h="466172">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2742437"/>
                  </a:ext>
                </a:extLst>
              </a:tr>
            </a:tbl>
          </a:graphicData>
        </a:graphic>
      </p:graphicFrame>
      <p:grpSp>
        <p:nvGrpSpPr>
          <p:cNvPr id="22" name="Group 21"/>
          <p:cNvGrpSpPr/>
          <p:nvPr/>
        </p:nvGrpSpPr>
        <p:grpSpPr>
          <a:xfrm>
            <a:off x="5789204" y="5157221"/>
            <a:ext cx="866775" cy="466172"/>
            <a:chOff x="5658178" y="2518019"/>
            <a:chExt cx="866775" cy="466172"/>
          </a:xfrm>
        </p:grpSpPr>
        <p:cxnSp>
          <p:nvCxnSpPr>
            <p:cNvPr id="23" name="Straight Connector 22"/>
            <p:cNvCxnSpPr/>
            <p:nvPr/>
          </p:nvCxnSpPr>
          <p:spPr>
            <a:xfrm flipV="1">
              <a:off x="5658178" y="2518019"/>
              <a:ext cx="866775" cy="4661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658178" y="2520814"/>
              <a:ext cx="866775" cy="4633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5" name="Group 24"/>
          <p:cNvGrpSpPr/>
          <p:nvPr/>
        </p:nvGrpSpPr>
        <p:grpSpPr>
          <a:xfrm>
            <a:off x="5789203" y="5626653"/>
            <a:ext cx="866775" cy="466172"/>
            <a:chOff x="5658178" y="2518019"/>
            <a:chExt cx="866775" cy="466172"/>
          </a:xfrm>
        </p:grpSpPr>
        <p:cxnSp>
          <p:nvCxnSpPr>
            <p:cNvPr id="26" name="Straight Connector 25"/>
            <p:cNvCxnSpPr/>
            <p:nvPr/>
          </p:nvCxnSpPr>
          <p:spPr>
            <a:xfrm flipV="1">
              <a:off x="5658178" y="2518019"/>
              <a:ext cx="866775" cy="4661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658178" y="2520814"/>
              <a:ext cx="866775" cy="4633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6655978" y="5157221"/>
            <a:ext cx="866775" cy="466172"/>
            <a:chOff x="5658178" y="2518019"/>
            <a:chExt cx="866775" cy="466172"/>
          </a:xfrm>
        </p:grpSpPr>
        <p:cxnSp>
          <p:nvCxnSpPr>
            <p:cNvPr id="29" name="Straight Connector 28"/>
            <p:cNvCxnSpPr/>
            <p:nvPr/>
          </p:nvCxnSpPr>
          <p:spPr>
            <a:xfrm flipV="1">
              <a:off x="5658178" y="2518019"/>
              <a:ext cx="866775" cy="4661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5658178" y="2520814"/>
              <a:ext cx="866775" cy="4633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6655977" y="5626653"/>
            <a:ext cx="866775" cy="466172"/>
            <a:chOff x="5658178" y="2518019"/>
            <a:chExt cx="866775" cy="466172"/>
          </a:xfrm>
        </p:grpSpPr>
        <p:cxnSp>
          <p:nvCxnSpPr>
            <p:cNvPr id="32" name="Straight Connector 31"/>
            <p:cNvCxnSpPr/>
            <p:nvPr/>
          </p:nvCxnSpPr>
          <p:spPr>
            <a:xfrm flipV="1">
              <a:off x="5658178" y="2518019"/>
              <a:ext cx="866775" cy="4661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5658178" y="2520814"/>
              <a:ext cx="866775" cy="4633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 name="Rectangle 16"/>
          <p:cNvSpPr/>
          <p:nvPr/>
        </p:nvSpPr>
        <p:spPr>
          <a:xfrm>
            <a:off x="3883933" y="3709447"/>
            <a:ext cx="319319" cy="646331"/>
          </a:xfrm>
          <a:prstGeom prst="rect">
            <a:avLst/>
          </a:prstGeom>
        </p:spPr>
        <p:txBody>
          <a:bodyPr wrap="none">
            <a:spAutoFit/>
          </a:bodyPr>
          <a:lstStyle/>
          <a:p>
            <a:pPr algn="ctr"/>
            <a:r>
              <a:rPr lang="en-GB" b="1" dirty="0">
                <a:solidFill>
                  <a:srgbClr val="87BD31"/>
                </a:solidFill>
              </a:rPr>
              <a:t>4</a:t>
            </a:r>
            <a:br>
              <a:rPr lang="en-GB" dirty="0"/>
            </a:br>
            <a:r>
              <a:rPr lang="en-GB" dirty="0"/>
              <a:t>5</a:t>
            </a:r>
          </a:p>
        </p:txBody>
      </p:sp>
      <p:sp>
        <p:nvSpPr>
          <p:cNvPr id="35" name="Rectangle 34"/>
          <p:cNvSpPr/>
          <p:nvPr/>
        </p:nvSpPr>
        <p:spPr>
          <a:xfrm>
            <a:off x="4311476" y="3709446"/>
            <a:ext cx="417102" cy="646331"/>
          </a:xfrm>
          <a:prstGeom prst="rect">
            <a:avLst/>
          </a:prstGeom>
        </p:spPr>
        <p:txBody>
          <a:bodyPr wrap="none">
            <a:spAutoFit/>
          </a:bodyPr>
          <a:lstStyle/>
          <a:p>
            <a:pPr algn="ctr"/>
            <a:r>
              <a:rPr lang="en-GB" b="1" dirty="0">
                <a:solidFill>
                  <a:srgbClr val="87BD31"/>
                </a:solidFill>
              </a:rPr>
              <a:t>1</a:t>
            </a:r>
            <a:br>
              <a:rPr lang="en-GB" dirty="0"/>
            </a:br>
            <a:r>
              <a:rPr lang="en-GB" dirty="0"/>
              <a:t>10</a:t>
            </a:r>
          </a:p>
        </p:txBody>
      </p:sp>
      <p:sp>
        <p:nvSpPr>
          <p:cNvPr id="36" name="Rectangle 35"/>
          <p:cNvSpPr/>
          <p:nvPr/>
        </p:nvSpPr>
        <p:spPr>
          <a:xfrm>
            <a:off x="4106108" y="3847945"/>
            <a:ext cx="320921" cy="369332"/>
          </a:xfrm>
          <a:prstGeom prst="rect">
            <a:avLst/>
          </a:prstGeom>
        </p:spPr>
        <p:txBody>
          <a:bodyPr wrap="none">
            <a:spAutoFit/>
          </a:bodyPr>
          <a:lstStyle/>
          <a:p>
            <a:pPr algn="ctr"/>
            <a:r>
              <a:rPr lang="en-GB" dirty="0"/>
              <a:t>−</a:t>
            </a:r>
          </a:p>
        </p:txBody>
      </p:sp>
      <p:cxnSp>
        <p:nvCxnSpPr>
          <p:cNvPr id="21" name="Straight Connector 20"/>
          <p:cNvCxnSpPr/>
          <p:nvPr/>
        </p:nvCxnSpPr>
        <p:spPr>
          <a:xfrm>
            <a:off x="3983267" y="4032611"/>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4427029" y="4032611"/>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4608195" y="3847945"/>
            <a:ext cx="320921" cy="369332"/>
          </a:xfrm>
          <a:prstGeom prst="rect">
            <a:avLst/>
          </a:prstGeom>
        </p:spPr>
        <p:txBody>
          <a:bodyPr wrap="none">
            <a:spAutoFit/>
          </a:bodyPr>
          <a:lstStyle/>
          <a:p>
            <a:pPr algn="ctr"/>
            <a:r>
              <a:rPr lang="en-GB" dirty="0"/>
              <a:t>=</a:t>
            </a:r>
          </a:p>
        </p:txBody>
      </p:sp>
      <p:sp>
        <p:nvSpPr>
          <p:cNvPr id="42" name="Rectangle 41"/>
          <p:cNvSpPr/>
          <p:nvPr/>
        </p:nvSpPr>
        <p:spPr>
          <a:xfrm>
            <a:off x="4789361" y="3709446"/>
            <a:ext cx="417102" cy="646331"/>
          </a:xfrm>
          <a:prstGeom prst="rect">
            <a:avLst/>
          </a:prstGeom>
        </p:spPr>
        <p:txBody>
          <a:bodyPr wrap="none">
            <a:spAutoFit/>
          </a:bodyPr>
          <a:lstStyle/>
          <a:p>
            <a:pPr algn="ctr"/>
            <a:r>
              <a:rPr lang="en-GB" b="1" dirty="0">
                <a:solidFill>
                  <a:srgbClr val="87BD31"/>
                </a:solidFill>
              </a:rPr>
              <a:t>7</a:t>
            </a:r>
            <a:br>
              <a:rPr lang="en-GB" dirty="0"/>
            </a:br>
            <a:r>
              <a:rPr lang="en-GB" dirty="0"/>
              <a:t>10</a:t>
            </a:r>
          </a:p>
        </p:txBody>
      </p:sp>
      <p:cxnSp>
        <p:nvCxnSpPr>
          <p:cNvPr id="43" name="Straight Connector 42"/>
          <p:cNvCxnSpPr/>
          <p:nvPr/>
        </p:nvCxnSpPr>
        <p:spPr>
          <a:xfrm>
            <a:off x="4904914" y="4035468"/>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3915417" y="3753346"/>
            <a:ext cx="263887" cy="2572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4389312" y="3741396"/>
            <a:ext cx="263887" cy="2572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4875655" y="3748554"/>
            <a:ext cx="263887" cy="2572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2296781" y="5216072"/>
            <a:ext cx="841457" cy="646332"/>
            <a:chOff x="2296781" y="5216072"/>
            <a:chExt cx="841457" cy="646332"/>
          </a:xfrm>
        </p:grpSpPr>
        <p:sp>
          <p:nvSpPr>
            <p:cNvPr id="52" name="Rectangle 51"/>
            <p:cNvSpPr/>
            <p:nvPr/>
          </p:nvSpPr>
          <p:spPr>
            <a:xfrm>
              <a:off x="2831744" y="5216073"/>
              <a:ext cx="306494" cy="646331"/>
            </a:xfrm>
            <a:prstGeom prst="rect">
              <a:avLst/>
            </a:prstGeom>
          </p:spPr>
          <p:txBody>
            <a:bodyPr wrap="none">
              <a:spAutoFit/>
            </a:bodyPr>
            <a:lstStyle/>
            <a:p>
              <a:pPr algn="ctr"/>
              <a:r>
                <a:rPr lang="en-GB" b="1" dirty="0">
                  <a:solidFill>
                    <a:srgbClr val="87BD31"/>
                  </a:solidFill>
                </a:rPr>
                <a:t>1</a:t>
              </a:r>
              <a:br>
                <a:rPr lang="en-GB" b="1" dirty="0">
                  <a:solidFill>
                    <a:srgbClr val="87BD31"/>
                  </a:solidFill>
                </a:rPr>
              </a:br>
              <a:r>
                <a:rPr lang="en-GB" b="1" dirty="0">
                  <a:solidFill>
                    <a:srgbClr val="87BD31"/>
                  </a:solidFill>
                </a:rPr>
                <a:t>2</a:t>
              </a:r>
            </a:p>
          </p:txBody>
        </p:sp>
        <p:sp>
          <p:nvSpPr>
            <p:cNvPr id="53" name="Rectangle 52"/>
            <p:cNvSpPr/>
            <p:nvPr/>
          </p:nvSpPr>
          <p:spPr>
            <a:xfrm>
              <a:off x="2296781" y="5216072"/>
              <a:ext cx="426720" cy="646331"/>
            </a:xfrm>
            <a:prstGeom prst="rect">
              <a:avLst/>
            </a:prstGeom>
          </p:spPr>
          <p:txBody>
            <a:bodyPr wrap="none">
              <a:spAutoFit/>
            </a:bodyPr>
            <a:lstStyle/>
            <a:p>
              <a:pPr algn="ctr"/>
              <a:r>
                <a:rPr lang="en-GB" b="1" dirty="0">
                  <a:solidFill>
                    <a:srgbClr val="87BD31"/>
                  </a:solidFill>
                </a:rPr>
                <a:t>5</a:t>
              </a:r>
              <a:br>
                <a:rPr lang="en-GB" b="1" dirty="0">
                  <a:solidFill>
                    <a:srgbClr val="87BD31"/>
                  </a:solidFill>
                </a:rPr>
              </a:br>
              <a:r>
                <a:rPr lang="en-GB" b="1" dirty="0">
                  <a:solidFill>
                    <a:srgbClr val="87BD31"/>
                  </a:solidFill>
                </a:rPr>
                <a:t>10</a:t>
              </a:r>
            </a:p>
          </p:txBody>
        </p:sp>
        <p:sp>
          <p:nvSpPr>
            <p:cNvPr id="54" name="Rectangle 53"/>
            <p:cNvSpPr/>
            <p:nvPr/>
          </p:nvSpPr>
          <p:spPr>
            <a:xfrm>
              <a:off x="2599724" y="5354571"/>
              <a:ext cx="320921" cy="369332"/>
            </a:xfrm>
            <a:prstGeom prst="rect">
              <a:avLst/>
            </a:prstGeom>
          </p:spPr>
          <p:txBody>
            <a:bodyPr wrap="none">
              <a:spAutoFit/>
            </a:bodyPr>
            <a:lstStyle/>
            <a:p>
              <a:pPr algn="ctr"/>
              <a:r>
                <a:rPr lang="en-GB" b="1" dirty="0">
                  <a:solidFill>
                    <a:srgbClr val="87BD31"/>
                  </a:solidFill>
                </a:rPr>
                <a:t>=</a:t>
              </a:r>
            </a:p>
          </p:txBody>
        </p:sp>
        <p:cxnSp>
          <p:nvCxnSpPr>
            <p:cNvPr id="55" name="Straight Connector 54"/>
            <p:cNvCxnSpPr/>
            <p:nvPr/>
          </p:nvCxnSpPr>
          <p:spPr>
            <a:xfrm>
              <a:off x="2924665" y="5539237"/>
              <a:ext cx="12065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2417143" y="5539237"/>
              <a:ext cx="181166"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1320910" y="5216072"/>
            <a:ext cx="1050584" cy="646332"/>
            <a:chOff x="1320910" y="5216072"/>
            <a:chExt cx="1050584" cy="646332"/>
          </a:xfrm>
        </p:grpSpPr>
        <p:sp>
          <p:nvSpPr>
            <p:cNvPr id="47" name="Rectangle 46"/>
            <p:cNvSpPr/>
            <p:nvPr/>
          </p:nvSpPr>
          <p:spPr>
            <a:xfrm>
              <a:off x="1834810" y="5216073"/>
              <a:ext cx="306494" cy="646331"/>
            </a:xfrm>
            <a:prstGeom prst="rect">
              <a:avLst/>
            </a:prstGeom>
          </p:spPr>
          <p:txBody>
            <a:bodyPr wrap="none">
              <a:spAutoFit/>
            </a:bodyPr>
            <a:lstStyle/>
            <a:p>
              <a:pPr algn="ctr"/>
              <a:r>
                <a:rPr lang="en-GB" dirty="0"/>
                <a:t>2</a:t>
              </a:r>
              <a:br>
                <a:rPr lang="en-GB" dirty="0"/>
              </a:br>
              <a:r>
                <a:rPr lang="en-GB" dirty="0"/>
                <a:t>5</a:t>
              </a:r>
            </a:p>
          </p:txBody>
        </p:sp>
        <p:sp>
          <p:nvSpPr>
            <p:cNvPr id="48" name="Rectangle 47"/>
            <p:cNvSpPr/>
            <p:nvPr/>
          </p:nvSpPr>
          <p:spPr>
            <a:xfrm>
              <a:off x="1320910" y="5216072"/>
              <a:ext cx="426720" cy="646331"/>
            </a:xfrm>
            <a:prstGeom prst="rect">
              <a:avLst/>
            </a:prstGeom>
          </p:spPr>
          <p:txBody>
            <a:bodyPr wrap="none">
              <a:spAutoFit/>
            </a:bodyPr>
            <a:lstStyle/>
            <a:p>
              <a:pPr algn="ctr"/>
              <a:r>
                <a:rPr lang="en-GB" dirty="0"/>
                <a:t>9</a:t>
              </a:r>
              <a:br>
                <a:rPr lang="en-GB" dirty="0"/>
              </a:br>
              <a:r>
                <a:rPr lang="en-GB" dirty="0"/>
                <a:t>10</a:t>
              </a:r>
            </a:p>
          </p:txBody>
        </p:sp>
        <p:sp>
          <p:nvSpPr>
            <p:cNvPr id="49" name="Rectangle 48"/>
            <p:cNvSpPr/>
            <p:nvPr/>
          </p:nvSpPr>
          <p:spPr>
            <a:xfrm>
              <a:off x="2050573" y="5354571"/>
              <a:ext cx="320921" cy="369332"/>
            </a:xfrm>
            <a:prstGeom prst="rect">
              <a:avLst/>
            </a:prstGeom>
          </p:spPr>
          <p:txBody>
            <a:bodyPr wrap="none">
              <a:spAutoFit/>
            </a:bodyPr>
            <a:lstStyle/>
            <a:p>
              <a:pPr algn="ctr"/>
              <a:r>
                <a:rPr lang="en-GB" dirty="0"/>
                <a:t>=</a:t>
              </a:r>
            </a:p>
          </p:txBody>
        </p:sp>
        <p:cxnSp>
          <p:nvCxnSpPr>
            <p:cNvPr id="50" name="Straight Connector 49"/>
            <p:cNvCxnSpPr/>
            <p:nvPr/>
          </p:nvCxnSpPr>
          <p:spPr>
            <a:xfrm>
              <a:off x="1927732" y="5539237"/>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1441272" y="5539237"/>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1623764" y="5351508"/>
              <a:ext cx="320921" cy="369332"/>
            </a:xfrm>
            <a:prstGeom prst="rect">
              <a:avLst/>
            </a:prstGeom>
          </p:spPr>
          <p:txBody>
            <a:bodyPr wrap="none">
              <a:spAutoFit/>
            </a:bodyPr>
            <a:lstStyle/>
            <a:p>
              <a:pPr algn="ctr"/>
              <a:r>
                <a:rPr lang="en-GB" dirty="0"/>
                <a:t>−</a:t>
              </a:r>
            </a:p>
          </p:txBody>
        </p:sp>
      </p:grpSp>
      <p:graphicFrame>
        <p:nvGraphicFramePr>
          <p:cNvPr id="58" name="Table 57"/>
          <p:cNvGraphicFramePr>
            <a:graphicFrameLocks noGrp="1"/>
          </p:cNvGraphicFramePr>
          <p:nvPr>
            <p:extLst>
              <p:ext uri="{D42A27DB-BD31-4B8C-83A1-F6EECF244321}">
                <p14:modId xmlns:p14="http://schemas.microsoft.com/office/powerpoint/2010/main" val="3403088744"/>
              </p:ext>
            </p:extLst>
          </p:nvPr>
        </p:nvGraphicFramePr>
        <p:xfrm>
          <a:off x="4728578" y="2177641"/>
          <a:ext cx="1733550" cy="731520"/>
        </p:xfrm>
        <a:graphic>
          <a:graphicData uri="http://schemas.openxmlformats.org/drawingml/2006/table">
            <a:tbl>
              <a:tblPr firstRow="1" bandRow="1">
                <a:tableStyleId>{5C22544A-7EE6-4342-B048-85BDC9FD1C3A}</a:tableStyleId>
              </a:tblPr>
              <a:tblGrid>
                <a:gridCol w="346710">
                  <a:extLst>
                    <a:ext uri="{9D8B030D-6E8A-4147-A177-3AD203B41FA5}">
                      <a16:colId xmlns:a16="http://schemas.microsoft.com/office/drawing/2014/main" val="3844028946"/>
                    </a:ext>
                  </a:extLst>
                </a:gridCol>
                <a:gridCol w="346710">
                  <a:extLst>
                    <a:ext uri="{9D8B030D-6E8A-4147-A177-3AD203B41FA5}">
                      <a16:colId xmlns:a16="http://schemas.microsoft.com/office/drawing/2014/main" val="2199446069"/>
                    </a:ext>
                  </a:extLst>
                </a:gridCol>
                <a:gridCol w="346710">
                  <a:extLst>
                    <a:ext uri="{9D8B030D-6E8A-4147-A177-3AD203B41FA5}">
                      <a16:colId xmlns:a16="http://schemas.microsoft.com/office/drawing/2014/main" val="3783068659"/>
                    </a:ext>
                  </a:extLst>
                </a:gridCol>
                <a:gridCol w="346710">
                  <a:extLst>
                    <a:ext uri="{9D8B030D-6E8A-4147-A177-3AD203B41FA5}">
                      <a16:colId xmlns:a16="http://schemas.microsoft.com/office/drawing/2014/main" val="830180069"/>
                    </a:ext>
                  </a:extLst>
                </a:gridCol>
                <a:gridCol w="346710">
                  <a:extLst>
                    <a:ext uri="{9D8B030D-6E8A-4147-A177-3AD203B41FA5}">
                      <a16:colId xmlns:a16="http://schemas.microsoft.com/office/drawing/2014/main" val="2110327200"/>
                    </a:ext>
                  </a:extLst>
                </a:gridCol>
              </a:tblGrid>
              <a:tr h="310867">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56419964"/>
                  </a:ext>
                </a:extLst>
              </a:tr>
              <a:tr h="310867">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2742437"/>
                  </a:ext>
                </a:extLst>
              </a:tr>
            </a:tbl>
          </a:graphicData>
        </a:graphic>
      </p:graphicFrame>
      <p:graphicFrame>
        <p:nvGraphicFramePr>
          <p:cNvPr id="59" name="Table 58"/>
          <p:cNvGraphicFramePr>
            <a:graphicFrameLocks noGrp="1"/>
          </p:cNvGraphicFramePr>
          <p:nvPr>
            <p:extLst>
              <p:ext uri="{D42A27DB-BD31-4B8C-83A1-F6EECF244321}">
                <p14:modId xmlns:p14="http://schemas.microsoft.com/office/powerpoint/2010/main" val="2118602168"/>
              </p:ext>
            </p:extLst>
          </p:nvPr>
        </p:nvGraphicFramePr>
        <p:xfrm>
          <a:off x="2936534" y="2177641"/>
          <a:ext cx="1733550" cy="731520"/>
        </p:xfrm>
        <a:graphic>
          <a:graphicData uri="http://schemas.openxmlformats.org/drawingml/2006/table">
            <a:tbl>
              <a:tblPr firstRow="1" bandRow="1">
                <a:tableStyleId>{5C22544A-7EE6-4342-B048-85BDC9FD1C3A}</a:tableStyleId>
              </a:tblPr>
              <a:tblGrid>
                <a:gridCol w="346710">
                  <a:extLst>
                    <a:ext uri="{9D8B030D-6E8A-4147-A177-3AD203B41FA5}">
                      <a16:colId xmlns:a16="http://schemas.microsoft.com/office/drawing/2014/main" val="3844028946"/>
                    </a:ext>
                  </a:extLst>
                </a:gridCol>
                <a:gridCol w="346710">
                  <a:extLst>
                    <a:ext uri="{9D8B030D-6E8A-4147-A177-3AD203B41FA5}">
                      <a16:colId xmlns:a16="http://schemas.microsoft.com/office/drawing/2014/main" val="2199446069"/>
                    </a:ext>
                  </a:extLst>
                </a:gridCol>
                <a:gridCol w="346710">
                  <a:extLst>
                    <a:ext uri="{9D8B030D-6E8A-4147-A177-3AD203B41FA5}">
                      <a16:colId xmlns:a16="http://schemas.microsoft.com/office/drawing/2014/main" val="3783068659"/>
                    </a:ext>
                  </a:extLst>
                </a:gridCol>
                <a:gridCol w="346710">
                  <a:extLst>
                    <a:ext uri="{9D8B030D-6E8A-4147-A177-3AD203B41FA5}">
                      <a16:colId xmlns:a16="http://schemas.microsoft.com/office/drawing/2014/main" val="830180069"/>
                    </a:ext>
                  </a:extLst>
                </a:gridCol>
                <a:gridCol w="346710">
                  <a:extLst>
                    <a:ext uri="{9D8B030D-6E8A-4147-A177-3AD203B41FA5}">
                      <a16:colId xmlns:a16="http://schemas.microsoft.com/office/drawing/2014/main" val="2110327200"/>
                    </a:ext>
                  </a:extLst>
                </a:gridCol>
              </a:tblGrid>
              <a:tr h="73152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56419964"/>
                  </a:ext>
                </a:extLst>
              </a:tr>
            </a:tbl>
          </a:graphicData>
        </a:graphic>
      </p:graphicFrame>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grpId="1"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par>
                                <p:cTn id="24" presetID="10" presetClass="entr" presetSubtype="0" fill="hold" grpId="1" nodeType="with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childTnLst>
                                </p:cTn>
                              </p:par>
                              <p:par>
                                <p:cTn id="27" presetID="10" presetClass="entr" presetSubtype="0" fill="hold" grpId="1" nodeType="with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fade">
                                      <p:cBhvr>
                                        <p:cTn id="29" dur="500"/>
                                        <p:tgtEl>
                                          <p:spTgt spid="4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fade">
                                      <p:cBhvr>
                                        <p:cTn id="38" dur="500"/>
                                        <p:tgtEl>
                                          <p:spTgt spid="36"/>
                                        </p:tgtEl>
                                      </p:cBhvr>
                                    </p:animEffect>
                                  </p:childTnLst>
                                </p:cTn>
                              </p:par>
                              <p:par>
                                <p:cTn id="39" presetID="10" presetClass="entr" presetSubtype="0"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par>
                                <p:cTn id="42" presetID="10" presetClass="entr" presetSubtype="0" fill="hold"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500"/>
                                        <p:tgtEl>
                                          <p:spTgt spid="4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xit" presetSubtype="0" fill="hold" grpId="0" nodeType="clickEffect">
                                  <p:stCondLst>
                                    <p:cond delay="0"/>
                                  </p:stCondLst>
                                  <p:childTnLst>
                                    <p:animEffect transition="out" filter="fade">
                                      <p:cBhvr>
                                        <p:cTn id="57" dur="500"/>
                                        <p:tgtEl>
                                          <p:spTgt spid="37"/>
                                        </p:tgtEl>
                                      </p:cBhvr>
                                    </p:animEffect>
                                    <p:set>
                                      <p:cBhvr>
                                        <p:cTn id="58" dur="1" fill="hold">
                                          <p:stCondLst>
                                            <p:cond delay="499"/>
                                          </p:stCondLst>
                                        </p:cTn>
                                        <p:tgtEl>
                                          <p:spTgt spid="37"/>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0" presetClass="exit" presetSubtype="0" fill="hold" grpId="0" nodeType="clickEffect">
                                  <p:stCondLst>
                                    <p:cond delay="0"/>
                                  </p:stCondLst>
                                  <p:childTnLst>
                                    <p:animEffect transition="out" filter="fade">
                                      <p:cBhvr>
                                        <p:cTn id="62" dur="500"/>
                                        <p:tgtEl>
                                          <p:spTgt spid="45"/>
                                        </p:tgtEl>
                                      </p:cBhvr>
                                    </p:animEffect>
                                    <p:set>
                                      <p:cBhvr>
                                        <p:cTn id="63" dur="1" fill="hold">
                                          <p:stCondLst>
                                            <p:cond delay="499"/>
                                          </p:stCondLst>
                                        </p:cTn>
                                        <p:tgtEl>
                                          <p:spTgt spid="45"/>
                                        </p:tgtEl>
                                        <p:attrNameLst>
                                          <p:attrName>style.visibility</p:attrName>
                                        </p:attrNameLst>
                                      </p:cBhvr>
                                      <p:to>
                                        <p:strVal val="hidden"/>
                                      </p:to>
                                    </p:set>
                                  </p:childTnLst>
                                </p:cTn>
                              </p:par>
                            </p:childTnLst>
                          </p:cTn>
                        </p:par>
                      </p:childTnLst>
                    </p:cTn>
                  </p:par>
                  <p:par>
                    <p:cTn id="64" fill="hold">
                      <p:stCondLst>
                        <p:cond delay="indefinite"/>
                      </p:stCondLst>
                      <p:childTnLst>
                        <p:par>
                          <p:cTn id="65" fill="hold">
                            <p:stCondLst>
                              <p:cond delay="0"/>
                            </p:stCondLst>
                            <p:childTnLst>
                              <p:par>
                                <p:cTn id="66" presetID="10" presetClass="exit" presetSubtype="0" fill="hold" grpId="0" nodeType="clickEffect">
                                  <p:stCondLst>
                                    <p:cond delay="0"/>
                                  </p:stCondLst>
                                  <p:childTnLst>
                                    <p:animEffect transition="out" filter="fade">
                                      <p:cBhvr>
                                        <p:cTn id="67" dur="500"/>
                                        <p:tgtEl>
                                          <p:spTgt spid="46"/>
                                        </p:tgtEl>
                                      </p:cBhvr>
                                    </p:animEffect>
                                    <p:set>
                                      <p:cBhvr>
                                        <p:cTn id="68" dur="1" fill="hold">
                                          <p:stCondLst>
                                            <p:cond delay="499"/>
                                          </p:stCondLst>
                                        </p:cTn>
                                        <p:tgtEl>
                                          <p:spTgt spid="46"/>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500"/>
                                        <p:tgtEl>
                                          <p:spTgt spid="19"/>
                                        </p:tgtEl>
                                      </p:cBhvr>
                                    </p:animEffect>
                                  </p:childTnLst>
                                </p:cTn>
                              </p:par>
                              <p:par>
                                <p:cTn id="74" presetID="10" presetClass="entr" presetSubtype="0" fill="hold" nodeType="with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500"/>
                                        <p:tgtEl>
                                          <p:spTgt spid="38"/>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500"/>
                                        <p:tgtEl>
                                          <p:spTgt spid="20"/>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500"/>
                                        <p:tgtEl>
                                          <p:spTgt spid="28"/>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25"/>
                                        </p:tgtEl>
                                        <p:attrNameLst>
                                          <p:attrName>style.visibility</p:attrName>
                                        </p:attrNameLst>
                                      </p:cBhvr>
                                      <p:to>
                                        <p:strVal val="visible"/>
                                      </p:to>
                                    </p:set>
                                    <p:animEffect transition="in" filter="fade">
                                      <p:cBhvr>
                                        <p:cTn id="96" dur="500"/>
                                        <p:tgtEl>
                                          <p:spTgt spid="25"/>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nodeType="click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nodeType="click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17" grpId="0"/>
      <p:bldP spid="35" grpId="0"/>
      <p:bldP spid="36" grpId="0"/>
      <p:bldP spid="41" grpId="0"/>
      <p:bldP spid="42" grpId="0"/>
      <p:bldP spid="37" grpId="0" animBg="1"/>
      <p:bldP spid="37" grpId="1" animBg="1"/>
      <p:bldP spid="45" grpId="0" animBg="1"/>
      <p:bldP spid="45" grpId="1" animBg="1"/>
      <p:bldP spid="46" grpId="0" animBg="1"/>
      <p:bldP spid="4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55501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cxnSp>
        <p:nvCxnSpPr>
          <p:cNvPr id="103" name="Straight Connector 102"/>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772107"/>
          </a:xfrm>
          <a:prstGeom prst="rect">
            <a:avLst/>
          </a:prstGeom>
          <a:solidFill>
            <a:srgbClr val="B9D170"/>
          </a:solidFill>
          <a:ln w="28575">
            <a:noFill/>
          </a:ln>
        </p:spPr>
        <p:txBody>
          <a:bodyPr wrap="square" lIns="108000" tIns="108000" rIns="108000" bIns="108000" rtlCol="0">
            <a:spAutoFit/>
          </a:bodyPr>
          <a:lstStyle/>
          <a:p>
            <a:r>
              <a:rPr lang="en-GB" dirty="0"/>
              <a:t>Jude is subtracting fractions by finding the difference. He has drawn a number line to help. Use the number line to complete Jude’s calculation.</a:t>
            </a:r>
          </a:p>
        </p:txBody>
      </p:sp>
      <p:sp>
        <p:nvSpPr>
          <p:cNvPr id="65" name="Rectangle 64"/>
          <p:cNvSpPr/>
          <p:nvPr/>
        </p:nvSpPr>
        <p:spPr>
          <a:xfrm>
            <a:off x="1450037" y="4879961"/>
            <a:ext cx="309700" cy="646331"/>
          </a:xfrm>
          <a:prstGeom prst="rect">
            <a:avLst/>
          </a:prstGeom>
        </p:spPr>
        <p:txBody>
          <a:bodyPr wrap="none">
            <a:spAutoFit/>
          </a:bodyPr>
          <a:lstStyle/>
          <a:p>
            <a:pPr algn="ctr"/>
            <a:r>
              <a:rPr lang="en-GB" dirty="0"/>
              <a:t>2</a:t>
            </a:r>
            <a:br>
              <a:rPr lang="en-GB" dirty="0"/>
            </a:br>
            <a:r>
              <a:rPr lang="en-GB" dirty="0"/>
              <a:t>9</a:t>
            </a:r>
          </a:p>
        </p:txBody>
      </p:sp>
      <p:sp>
        <p:nvSpPr>
          <p:cNvPr id="67" name="Rectangle 66"/>
          <p:cNvSpPr/>
          <p:nvPr/>
        </p:nvSpPr>
        <p:spPr>
          <a:xfrm>
            <a:off x="1667403" y="5018459"/>
            <a:ext cx="320921" cy="369332"/>
          </a:xfrm>
          <a:prstGeom prst="rect">
            <a:avLst/>
          </a:prstGeom>
        </p:spPr>
        <p:txBody>
          <a:bodyPr wrap="none">
            <a:spAutoFit/>
          </a:bodyPr>
          <a:lstStyle/>
          <a:p>
            <a:pPr algn="ctr"/>
            <a:r>
              <a:rPr lang="en-GB" dirty="0"/>
              <a:t>=</a:t>
            </a:r>
          </a:p>
        </p:txBody>
      </p:sp>
      <p:cxnSp>
        <p:nvCxnSpPr>
          <p:cNvPr id="68" name="Straight Connector 67"/>
          <p:cNvCxnSpPr/>
          <p:nvPr/>
        </p:nvCxnSpPr>
        <p:spPr>
          <a:xfrm>
            <a:off x="1544562" y="5203125"/>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a:off x="1240594" y="5015396"/>
            <a:ext cx="320921" cy="369332"/>
          </a:xfrm>
          <a:prstGeom prst="rect">
            <a:avLst/>
          </a:prstGeom>
        </p:spPr>
        <p:txBody>
          <a:bodyPr wrap="none">
            <a:spAutoFit/>
          </a:bodyPr>
          <a:lstStyle/>
          <a:p>
            <a:pPr algn="ctr"/>
            <a:r>
              <a:rPr lang="en-GB" dirty="0"/>
              <a:t>−</a:t>
            </a:r>
          </a:p>
        </p:txBody>
      </p:sp>
      <p:sp>
        <p:nvSpPr>
          <p:cNvPr id="71" name="Rectangle 70"/>
          <p:cNvSpPr/>
          <p:nvPr/>
        </p:nvSpPr>
        <p:spPr>
          <a:xfrm>
            <a:off x="1053953" y="2710100"/>
            <a:ext cx="306494" cy="646331"/>
          </a:xfrm>
          <a:prstGeom prst="rect">
            <a:avLst/>
          </a:prstGeom>
        </p:spPr>
        <p:txBody>
          <a:bodyPr wrap="none">
            <a:spAutoFit/>
          </a:bodyPr>
          <a:lstStyle/>
          <a:p>
            <a:pPr algn="ctr"/>
            <a:r>
              <a:rPr lang="en-GB" dirty="0"/>
              <a:t>5</a:t>
            </a:r>
            <a:br>
              <a:rPr lang="en-GB" dirty="0"/>
            </a:br>
            <a:r>
              <a:rPr lang="en-GB" dirty="0"/>
              <a:t>3</a:t>
            </a:r>
          </a:p>
        </p:txBody>
      </p:sp>
      <p:cxnSp>
        <p:nvCxnSpPr>
          <p:cNvPr id="72" name="Straight Connector 71"/>
          <p:cNvCxnSpPr/>
          <p:nvPr/>
        </p:nvCxnSpPr>
        <p:spPr>
          <a:xfrm>
            <a:off x="1146875" y="303326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1299858" y="2845602"/>
            <a:ext cx="320921" cy="369332"/>
          </a:xfrm>
          <a:prstGeom prst="rect">
            <a:avLst/>
          </a:prstGeom>
        </p:spPr>
        <p:txBody>
          <a:bodyPr wrap="none">
            <a:spAutoFit/>
          </a:bodyPr>
          <a:lstStyle/>
          <a:p>
            <a:pPr algn="ctr"/>
            <a:r>
              <a:rPr lang="en-GB" dirty="0"/>
              <a:t>−</a:t>
            </a:r>
          </a:p>
        </p:txBody>
      </p:sp>
      <p:sp>
        <p:nvSpPr>
          <p:cNvPr id="74" name="Rectangle 73"/>
          <p:cNvSpPr/>
          <p:nvPr/>
        </p:nvSpPr>
        <p:spPr>
          <a:xfrm>
            <a:off x="1540485" y="2710100"/>
            <a:ext cx="309700" cy="646331"/>
          </a:xfrm>
          <a:prstGeom prst="rect">
            <a:avLst/>
          </a:prstGeom>
        </p:spPr>
        <p:txBody>
          <a:bodyPr wrap="none">
            <a:spAutoFit/>
          </a:bodyPr>
          <a:lstStyle/>
          <a:p>
            <a:pPr algn="ctr"/>
            <a:r>
              <a:rPr lang="en-GB" dirty="0"/>
              <a:t>5</a:t>
            </a:r>
            <a:br>
              <a:rPr lang="en-GB" dirty="0"/>
            </a:br>
            <a:r>
              <a:rPr lang="en-GB" dirty="0"/>
              <a:t>6</a:t>
            </a:r>
          </a:p>
        </p:txBody>
      </p:sp>
      <p:cxnSp>
        <p:nvCxnSpPr>
          <p:cNvPr id="75" name="Straight Connector 74"/>
          <p:cNvCxnSpPr/>
          <p:nvPr/>
        </p:nvCxnSpPr>
        <p:spPr>
          <a:xfrm>
            <a:off x="1635010" y="303326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1771494" y="2830754"/>
            <a:ext cx="320921" cy="369332"/>
          </a:xfrm>
          <a:prstGeom prst="rect">
            <a:avLst/>
          </a:prstGeom>
        </p:spPr>
        <p:txBody>
          <a:bodyPr wrap="none">
            <a:spAutoFit/>
          </a:bodyPr>
          <a:lstStyle/>
          <a:p>
            <a:pPr algn="ctr"/>
            <a:r>
              <a:rPr lang="en-GB" dirty="0"/>
              <a:t>=</a:t>
            </a:r>
          </a:p>
        </p:txBody>
      </p:sp>
      <p:sp>
        <p:nvSpPr>
          <p:cNvPr id="77" name="Rectangle 76"/>
          <p:cNvSpPr/>
          <p:nvPr/>
        </p:nvSpPr>
        <p:spPr>
          <a:xfrm>
            <a:off x="1999297" y="2710100"/>
            <a:ext cx="312906" cy="646331"/>
          </a:xfrm>
          <a:prstGeom prst="rect">
            <a:avLst/>
          </a:prstGeom>
        </p:spPr>
        <p:txBody>
          <a:bodyPr wrap="none">
            <a:spAutoFit/>
          </a:bodyPr>
          <a:lstStyle/>
          <a:p>
            <a:pPr algn="ctr"/>
            <a:r>
              <a:rPr lang="en-GB" b="1" dirty="0">
                <a:solidFill>
                  <a:srgbClr val="87BD31"/>
                </a:solidFill>
              </a:rPr>
              <a:t>5</a:t>
            </a:r>
            <a:br>
              <a:rPr lang="en-GB" b="1" dirty="0">
                <a:solidFill>
                  <a:srgbClr val="87BD31"/>
                </a:solidFill>
              </a:rPr>
            </a:br>
            <a:r>
              <a:rPr lang="en-GB" b="1" dirty="0">
                <a:solidFill>
                  <a:srgbClr val="87BD31"/>
                </a:solidFill>
              </a:rPr>
              <a:t>6</a:t>
            </a:r>
          </a:p>
        </p:txBody>
      </p:sp>
      <p:cxnSp>
        <p:nvCxnSpPr>
          <p:cNvPr id="78" name="Straight Connector 77"/>
          <p:cNvCxnSpPr/>
          <p:nvPr/>
        </p:nvCxnSpPr>
        <p:spPr>
          <a:xfrm>
            <a:off x="2095425" y="3033264"/>
            <a:ext cx="12065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2999829" y="2193865"/>
            <a:ext cx="4953559" cy="1714281"/>
            <a:chOff x="2999829" y="2193865"/>
            <a:chExt cx="4953559" cy="1714281"/>
          </a:xfrm>
        </p:grpSpPr>
        <p:cxnSp>
          <p:nvCxnSpPr>
            <p:cNvPr id="4" name="Straight Connector 3"/>
            <p:cNvCxnSpPr/>
            <p:nvPr/>
          </p:nvCxnSpPr>
          <p:spPr>
            <a:xfrm>
              <a:off x="3154680" y="3261816"/>
              <a:ext cx="42748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3154680" y="2842260"/>
              <a:ext cx="1417320"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5"/>
            <p:cNvSpPr/>
            <p:nvPr/>
          </p:nvSpPr>
          <p:spPr>
            <a:xfrm>
              <a:off x="4572000" y="2842259"/>
              <a:ext cx="2857500"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p:cNvSpPr/>
            <p:nvPr/>
          </p:nvSpPr>
          <p:spPr>
            <a:xfrm>
              <a:off x="3649988" y="2193865"/>
              <a:ext cx="309701" cy="646331"/>
            </a:xfrm>
            <a:prstGeom prst="rect">
              <a:avLst/>
            </a:prstGeom>
          </p:spPr>
          <p:txBody>
            <a:bodyPr wrap="none">
              <a:spAutoFit/>
            </a:bodyPr>
            <a:lstStyle/>
            <a:p>
              <a:pPr algn="ctr"/>
              <a:r>
                <a:rPr lang="en-GB" dirty="0"/>
                <a:t>1</a:t>
              </a:r>
              <a:br>
                <a:rPr lang="en-GB" dirty="0"/>
              </a:br>
              <a:r>
                <a:rPr lang="en-GB" dirty="0"/>
                <a:t>6</a:t>
              </a:r>
            </a:p>
          </p:txBody>
        </p:sp>
        <p:cxnSp>
          <p:nvCxnSpPr>
            <p:cNvPr id="81" name="Straight Connector 80"/>
            <p:cNvCxnSpPr/>
            <p:nvPr/>
          </p:nvCxnSpPr>
          <p:spPr>
            <a:xfrm>
              <a:off x="3744513" y="2517029"/>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3455040" y="2330167"/>
              <a:ext cx="320921" cy="369332"/>
            </a:xfrm>
            <a:prstGeom prst="rect">
              <a:avLst/>
            </a:prstGeom>
          </p:spPr>
          <p:txBody>
            <a:bodyPr wrap="none">
              <a:spAutoFit/>
            </a:bodyPr>
            <a:lstStyle/>
            <a:p>
              <a:pPr algn="ctr"/>
              <a:r>
                <a:rPr lang="en-GB" dirty="0"/>
                <a:t>+</a:t>
              </a:r>
            </a:p>
          </p:txBody>
        </p:sp>
        <p:sp>
          <p:nvSpPr>
            <p:cNvPr id="83" name="Rectangle 82"/>
            <p:cNvSpPr/>
            <p:nvPr/>
          </p:nvSpPr>
          <p:spPr>
            <a:xfrm>
              <a:off x="2999829" y="3261815"/>
              <a:ext cx="309701" cy="646331"/>
            </a:xfrm>
            <a:prstGeom prst="rect">
              <a:avLst/>
            </a:prstGeom>
          </p:spPr>
          <p:txBody>
            <a:bodyPr wrap="none">
              <a:spAutoFit/>
            </a:bodyPr>
            <a:lstStyle/>
            <a:p>
              <a:pPr algn="ctr"/>
              <a:r>
                <a:rPr lang="en-GB" dirty="0"/>
                <a:t>5</a:t>
              </a:r>
              <a:br>
                <a:rPr lang="en-GB" dirty="0"/>
              </a:br>
              <a:r>
                <a:rPr lang="en-GB" dirty="0"/>
                <a:t>6</a:t>
              </a:r>
            </a:p>
          </p:txBody>
        </p:sp>
        <p:cxnSp>
          <p:nvCxnSpPr>
            <p:cNvPr id="84" name="Straight Connector 83"/>
            <p:cNvCxnSpPr/>
            <p:nvPr/>
          </p:nvCxnSpPr>
          <p:spPr>
            <a:xfrm>
              <a:off x="3094354" y="3584979"/>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Rectangle 84"/>
            <p:cNvSpPr/>
            <p:nvPr/>
          </p:nvSpPr>
          <p:spPr>
            <a:xfrm>
              <a:off x="4435584" y="3312039"/>
              <a:ext cx="272831" cy="369332"/>
            </a:xfrm>
            <a:prstGeom prst="rect">
              <a:avLst/>
            </a:prstGeom>
          </p:spPr>
          <p:txBody>
            <a:bodyPr wrap="none">
              <a:spAutoFit/>
            </a:bodyPr>
            <a:lstStyle/>
            <a:p>
              <a:pPr algn="ctr"/>
              <a:r>
                <a:rPr lang="en-GB" dirty="0"/>
                <a:t>1</a:t>
              </a:r>
            </a:p>
          </p:txBody>
        </p:sp>
        <p:sp>
          <p:nvSpPr>
            <p:cNvPr id="86" name="Rectangle 85"/>
            <p:cNvSpPr/>
            <p:nvPr/>
          </p:nvSpPr>
          <p:spPr>
            <a:xfrm>
              <a:off x="7119799" y="3253280"/>
              <a:ext cx="309701" cy="646331"/>
            </a:xfrm>
            <a:prstGeom prst="rect">
              <a:avLst/>
            </a:prstGeom>
          </p:spPr>
          <p:txBody>
            <a:bodyPr wrap="none">
              <a:spAutoFit/>
            </a:bodyPr>
            <a:lstStyle/>
            <a:p>
              <a:pPr algn="ctr"/>
              <a:r>
                <a:rPr lang="en-GB" dirty="0"/>
                <a:t>5</a:t>
              </a:r>
              <a:br>
                <a:rPr lang="en-GB" dirty="0"/>
              </a:br>
              <a:r>
                <a:rPr lang="en-GB" dirty="0"/>
                <a:t>3</a:t>
              </a:r>
            </a:p>
          </p:txBody>
        </p:sp>
        <p:cxnSp>
          <p:nvCxnSpPr>
            <p:cNvPr id="87" name="Straight Connector 86"/>
            <p:cNvCxnSpPr/>
            <p:nvPr/>
          </p:nvCxnSpPr>
          <p:spPr>
            <a:xfrm>
              <a:off x="7214324" y="357644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87"/>
            <p:cNvSpPr/>
            <p:nvPr/>
          </p:nvSpPr>
          <p:spPr>
            <a:xfrm>
              <a:off x="7316303" y="3391778"/>
              <a:ext cx="320921" cy="369332"/>
            </a:xfrm>
            <a:prstGeom prst="rect">
              <a:avLst/>
            </a:prstGeom>
          </p:spPr>
          <p:txBody>
            <a:bodyPr wrap="none">
              <a:spAutoFit/>
            </a:bodyPr>
            <a:lstStyle/>
            <a:p>
              <a:pPr algn="ctr"/>
              <a:r>
                <a:rPr lang="en-GB" dirty="0"/>
                <a:t>=</a:t>
              </a:r>
            </a:p>
          </p:txBody>
        </p:sp>
        <p:sp>
          <p:nvSpPr>
            <p:cNvPr id="89" name="Rectangle 88"/>
            <p:cNvSpPr/>
            <p:nvPr/>
          </p:nvSpPr>
          <p:spPr>
            <a:xfrm>
              <a:off x="7536287" y="3253278"/>
              <a:ext cx="417101" cy="646331"/>
            </a:xfrm>
            <a:prstGeom prst="rect">
              <a:avLst/>
            </a:prstGeom>
          </p:spPr>
          <p:txBody>
            <a:bodyPr wrap="none">
              <a:spAutoFit/>
            </a:bodyPr>
            <a:lstStyle/>
            <a:p>
              <a:pPr algn="ctr"/>
              <a:r>
                <a:rPr lang="en-GB" dirty="0"/>
                <a:t>10</a:t>
              </a:r>
              <a:br>
                <a:rPr lang="en-GB" dirty="0"/>
              </a:br>
              <a:r>
                <a:rPr lang="en-GB" dirty="0"/>
                <a:t>6</a:t>
              </a:r>
            </a:p>
          </p:txBody>
        </p:sp>
        <p:cxnSp>
          <p:nvCxnSpPr>
            <p:cNvPr id="90" name="Straight Connector 89"/>
            <p:cNvCxnSpPr/>
            <p:nvPr/>
          </p:nvCxnSpPr>
          <p:spPr>
            <a:xfrm>
              <a:off x="7651840" y="3576443"/>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1" name="Rectangle 90"/>
            <p:cNvSpPr/>
            <p:nvPr/>
          </p:nvSpPr>
          <p:spPr>
            <a:xfrm>
              <a:off x="5832065" y="2204466"/>
              <a:ext cx="314510" cy="646331"/>
            </a:xfrm>
            <a:prstGeom prst="rect">
              <a:avLst/>
            </a:prstGeom>
          </p:spPr>
          <p:txBody>
            <a:bodyPr wrap="none">
              <a:spAutoFit/>
            </a:bodyPr>
            <a:lstStyle/>
            <a:p>
              <a:pPr algn="ctr"/>
              <a:r>
                <a:rPr lang="en-GB" dirty="0"/>
                <a:t>4</a:t>
              </a:r>
              <a:br>
                <a:rPr lang="en-GB" dirty="0"/>
              </a:br>
              <a:r>
                <a:rPr lang="en-GB" dirty="0"/>
                <a:t>6</a:t>
              </a:r>
            </a:p>
          </p:txBody>
        </p:sp>
        <p:cxnSp>
          <p:nvCxnSpPr>
            <p:cNvPr id="92" name="Straight Connector 91"/>
            <p:cNvCxnSpPr/>
            <p:nvPr/>
          </p:nvCxnSpPr>
          <p:spPr>
            <a:xfrm>
              <a:off x="5928994" y="2527630"/>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3" name="Rectangle 92"/>
            <p:cNvSpPr/>
            <p:nvPr/>
          </p:nvSpPr>
          <p:spPr>
            <a:xfrm>
              <a:off x="5639521" y="2340768"/>
              <a:ext cx="320921" cy="369332"/>
            </a:xfrm>
            <a:prstGeom prst="rect">
              <a:avLst/>
            </a:prstGeom>
          </p:spPr>
          <p:txBody>
            <a:bodyPr wrap="none">
              <a:spAutoFit/>
            </a:bodyPr>
            <a:lstStyle/>
            <a:p>
              <a:pPr algn="ctr"/>
              <a:r>
                <a:rPr lang="en-GB" dirty="0"/>
                <a:t>+</a:t>
              </a:r>
            </a:p>
          </p:txBody>
        </p:sp>
      </p:grpSp>
      <p:sp>
        <p:nvSpPr>
          <p:cNvPr id="94" name="TextBox 93"/>
          <p:cNvSpPr txBox="1"/>
          <p:nvPr/>
        </p:nvSpPr>
        <p:spPr>
          <a:xfrm>
            <a:off x="755650" y="3973408"/>
            <a:ext cx="7632700" cy="495108"/>
          </a:xfrm>
          <a:prstGeom prst="rect">
            <a:avLst/>
          </a:prstGeom>
          <a:solidFill>
            <a:srgbClr val="B9D170"/>
          </a:solidFill>
          <a:ln w="28575">
            <a:noFill/>
          </a:ln>
        </p:spPr>
        <p:txBody>
          <a:bodyPr wrap="square" lIns="108000" tIns="108000" rIns="108000" bIns="108000" rtlCol="0">
            <a:spAutoFit/>
          </a:bodyPr>
          <a:lstStyle/>
          <a:p>
            <a:r>
              <a:rPr lang="en-GB" dirty="0"/>
              <a:t>Use Jude’s number line method to solve these calculations.</a:t>
            </a:r>
          </a:p>
        </p:txBody>
      </p:sp>
      <p:cxnSp>
        <p:nvCxnSpPr>
          <p:cNvPr id="95" name="Straight Connector 94"/>
          <p:cNvCxnSpPr/>
          <p:nvPr/>
        </p:nvCxnSpPr>
        <p:spPr>
          <a:xfrm>
            <a:off x="3031379" y="5503119"/>
            <a:ext cx="301826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8" name="Oval 5"/>
          <p:cNvSpPr/>
          <p:nvPr/>
        </p:nvSpPr>
        <p:spPr>
          <a:xfrm>
            <a:off x="3031379" y="5083562"/>
            <a:ext cx="3018265"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p:cNvSpPr/>
          <p:nvPr/>
        </p:nvSpPr>
        <p:spPr>
          <a:xfrm>
            <a:off x="2907902" y="5503118"/>
            <a:ext cx="309701" cy="646331"/>
          </a:xfrm>
          <a:prstGeom prst="rect">
            <a:avLst/>
          </a:prstGeom>
        </p:spPr>
        <p:txBody>
          <a:bodyPr wrap="none">
            <a:spAutoFit/>
          </a:bodyPr>
          <a:lstStyle/>
          <a:p>
            <a:pPr algn="ctr"/>
            <a:r>
              <a:rPr lang="en-GB" dirty="0"/>
              <a:t>2</a:t>
            </a:r>
            <a:br>
              <a:rPr lang="en-GB" dirty="0"/>
            </a:br>
            <a:r>
              <a:rPr lang="en-GB" dirty="0"/>
              <a:t>9</a:t>
            </a:r>
          </a:p>
        </p:txBody>
      </p:sp>
      <p:cxnSp>
        <p:nvCxnSpPr>
          <p:cNvPr id="100" name="Straight Connector 99"/>
          <p:cNvCxnSpPr/>
          <p:nvPr/>
        </p:nvCxnSpPr>
        <p:spPr>
          <a:xfrm>
            <a:off x="3002427" y="5826282"/>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Rectangle 100"/>
          <p:cNvSpPr/>
          <p:nvPr/>
        </p:nvSpPr>
        <p:spPr>
          <a:xfrm>
            <a:off x="4433180" y="4437233"/>
            <a:ext cx="314510" cy="646331"/>
          </a:xfrm>
          <a:prstGeom prst="rect">
            <a:avLst/>
          </a:prstGeom>
        </p:spPr>
        <p:txBody>
          <a:bodyPr wrap="none">
            <a:spAutoFit/>
          </a:bodyPr>
          <a:lstStyle/>
          <a:p>
            <a:pPr algn="ctr"/>
            <a:r>
              <a:rPr lang="en-GB" dirty="0"/>
              <a:t>4</a:t>
            </a:r>
            <a:br>
              <a:rPr lang="en-GB" dirty="0"/>
            </a:br>
            <a:r>
              <a:rPr lang="en-GB" dirty="0"/>
              <a:t>9</a:t>
            </a:r>
          </a:p>
        </p:txBody>
      </p:sp>
      <p:cxnSp>
        <p:nvCxnSpPr>
          <p:cNvPr id="102" name="Straight Connector 101"/>
          <p:cNvCxnSpPr/>
          <p:nvPr/>
        </p:nvCxnSpPr>
        <p:spPr>
          <a:xfrm>
            <a:off x="4530109" y="4760397"/>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4" name="Rectangle 103"/>
          <p:cNvSpPr/>
          <p:nvPr/>
        </p:nvSpPr>
        <p:spPr>
          <a:xfrm>
            <a:off x="4240636" y="4573535"/>
            <a:ext cx="320921" cy="369332"/>
          </a:xfrm>
          <a:prstGeom prst="rect">
            <a:avLst/>
          </a:prstGeom>
        </p:spPr>
        <p:txBody>
          <a:bodyPr wrap="none">
            <a:spAutoFit/>
          </a:bodyPr>
          <a:lstStyle/>
          <a:p>
            <a:pPr algn="ctr"/>
            <a:r>
              <a:rPr lang="en-GB" dirty="0"/>
              <a:t>+</a:t>
            </a:r>
          </a:p>
        </p:txBody>
      </p:sp>
      <p:sp>
        <p:nvSpPr>
          <p:cNvPr id="105" name="Rectangle 104"/>
          <p:cNvSpPr/>
          <p:nvPr/>
        </p:nvSpPr>
        <p:spPr>
          <a:xfrm>
            <a:off x="5665717" y="5447930"/>
            <a:ext cx="314510" cy="646331"/>
          </a:xfrm>
          <a:prstGeom prst="rect">
            <a:avLst/>
          </a:prstGeom>
        </p:spPr>
        <p:txBody>
          <a:bodyPr wrap="none">
            <a:spAutoFit/>
          </a:bodyPr>
          <a:lstStyle/>
          <a:p>
            <a:pPr algn="ctr"/>
            <a:r>
              <a:rPr lang="en-GB" dirty="0"/>
              <a:t>2</a:t>
            </a:r>
            <a:br>
              <a:rPr lang="en-GB" dirty="0"/>
            </a:br>
            <a:r>
              <a:rPr lang="en-GB" dirty="0"/>
              <a:t>3</a:t>
            </a:r>
          </a:p>
        </p:txBody>
      </p:sp>
      <p:cxnSp>
        <p:nvCxnSpPr>
          <p:cNvPr id="106" name="Straight Connector 105"/>
          <p:cNvCxnSpPr/>
          <p:nvPr/>
        </p:nvCxnSpPr>
        <p:spPr>
          <a:xfrm>
            <a:off x="5762646" y="577109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Rectangle 106"/>
          <p:cNvSpPr/>
          <p:nvPr/>
        </p:nvSpPr>
        <p:spPr>
          <a:xfrm>
            <a:off x="5851941" y="5586428"/>
            <a:ext cx="320921" cy="369332"/>
          </a:xfrm>
          <a:prstGeom prst="rect">
            <a:avLst/>
          </a:prstGeom>
        </p:spPr>
        <p:txBody>
          <a:bodyPr wrap="none">
            <a:spAutoFit/>
          </a:bodyPr>
          <a:lstStyle/>
          <a:p>
            <a:pPr algn="ctr"/>
            <a:r>
              <a:rPr lang="en-GB" dirty="0"/>
              <a:t>=</a:t>
            </a:r>
          </a:p>
        </p:txBody>
      </p:sp>
      <p:sp>
        <p:nvSpPr>
          <p:cNvPr id="108" name="Rectangle 107"/>
          <p:cNvSpPr/>
          <p:nvPr/>
        </p:nvSpPr>
        <p:spPr>
          <a:xfrm>
            <a:off x="6049644" y="5444752"/>
            <a:ext cx="309700" cy="646331"/>
          </a:xfrm>
          <a:prstGeom prst="rect">
            <a:avLst/>
          </a:prstGeom>
        </p:spPr>
        <p:txBody>
          <a:bodyPr wrap="none">
            <a:spAutoFit/>
          </a:bodyPr>
          <a:lstStyle/>
          <a:p>
            <a:pPr algn="ctr"/>
            <a:r>
              <a:rPr lang="en-GB" dirty="0"/>
              <a:t>6</a:t>
            </a:r>
            <a:br>
              <a:rPr lang="en-GB" dirty="0"/>
            </a:br>
            <a:r>
              <a:rPr lang="en-GB" dirty="0"/>
              <a:t>9</a:t>
            </a:r>
          </a:p>
        </p:txBody>
      </p:sp>
      <p:cxnSp>
        <p:nvCxnSpPr>
          <p:cNvPr id="109" name="Straight Connector 108"/>
          <p:cNvCxnSpPr/>
          <p:nvPr/>
        </p:nvCxnSpPr>
        <p:spPr>
          <a:xfrm>
            <a:off x="6144168" y="5767916"/>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Rectangle 109"/>
          <p:cNvSpPr/>
          <p:nvPr/>
        </p:nvSpPr>
        <p:spPr>
          <a:xfrm>
            <a:off x="1039955" y="4879960"/>
            <a:ext cx="306494" cy="646331"/>
          </a:xfrm>
          <a:prstGeom prst="rect">
            <a:avLst/>
          </a:prstGeom>
        </p:spPr>
        <p:txBody>
          <a:bodyPr wrap="none">
            <a:spAutoFit/>
          </a:bodyPr>
          <a:lstStyle/>
          <a:p>
            <a:pPr algn="ctr"/>
            <a:r>
              <a:rPr lang="en-GB" dirty="0"/>
              <a:t>2</a:t>
            </a:r>
            <a:br>
              <a:rPr lang="en-GB" dirty="0"/>
            </a:br>
            <a:r>
              <a:rPr lang="en-GB" dirty="0"/>
              <a:t>3</a:t>
            </a:r>
          </a:p>
        </p:txBody>
      </p:sp>
      <p:cxnSp>
        <p:nvCxnSpPr>
          <p:cNvPr id="111" name="Straight Connector 110"/>
          <p:cNvCxnSpPr/>
          <p:nvPr/>
        </p:nvCxnSpPr>
        <p:spPr>
          <a:xfrm>
            <a:off x="1132877" y="520312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Rectangle 111"/>
          <p:cNvSpPr/>
          <p:nvPr/>
        </p:nvSpPr>
        <p:spPr>
          <a:xfrm>
            <a:off x="1881958" y="4871966"/>
            <a:ext cx="319319" cy="646331"/>
          </a:xfrm>
          <a:prstGeom prst="rect">
            <a:avLst/>
          </a:prstGeom>
        </p:spPr>
        <p:txBody>
          <a:bodyPr wrap="none">
            <a:spAutoFit/>
          </a:bodyPr>
          <a:lstStyle/>
          <a:p>
            <a:pPr algn="ctr"/>
            <a:r>
              <a:rPr lang="en-GB" b="1" dirty="0">
                <a:solidFill>
                  <a:srgbClr val="87BD31"/>
                </a:solidFill>
              </a:rPr>
              <a:t>4</a:t>
            </a:r>
            <a:br>
              <a:rPr lang="en-GB" b="1" dirty="0">
                <a:solidFill>
                  <a:srgbClr val="87BD31"/>
                </a:solidFill>
              </a:rPr>
            </a:br>
            <a:r>
              <a:rPr lang="en-GB" b="1" dirty="0">
                <a:solidFill>
                  <a:srgbClr val="87BD31"/>
                </a:solidFill>
              </a:rPr>
              <a:t>9</a:t>
            </a:r>
          </a:p>
        </p:txBody>
      </p:sp>
      <p:cxnSp>
        <p:nvCxnSpPr>
          <p:cNvPr id="113" name="Straight Connector 112"/>
          <p:cNvCxnSpPr/>
          <p:nvPr/>
        </p:nvCxnSpPr>
        <p:spPr>
          <a:xfrm>
            <a:off x="1981292" y="5195130"/>
            <a:ext cx="12065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7298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fade">
                                      <p:cBhvr>
                                        <p:cTn id="12" dur="500"/>
                                        <p:tgtEl>
                                          <p:spTgt spid="7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7"/>
                                        </p:tgtEl>
                                        <p:attrNameLst>
                                          <p:attrName>style.visibility</p:attrName>
                                        </p:attrNameLst>
                                      </p:cBhvr>
                                      <p:to>
                                        <p:strVal val="visible"/>
                                      </p:to>
                                    </p:set>
                                    <p:animEffect transition="in" filter="fade">
                                      <p:cBhvr>
                                        <p:cTn id="15" dur="500"/>
                                        <p:tgtEl>
                                          <p:spTgt spid="7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4"/>
                                        </p:tgtEl>
                                        <p:attrNameLst>
                                          <p:attrName>style.visibility</p:attrName>
                                        </p:attrNameLst>
                                      </p:cBhvr>
                                      <p:to>
                                        <p:strVal val="visible"/>
                                      </p:to>
                                    </p:set>
                                    <p:animEffect transition="in" filter="fade">
                                      <p:cBhvr>
                                        <p:cTn id="20" dur="500"/>
                                        <p:tgtEl>
                                          <p:spTgt spid="94"/>
                                        </p:tgtEl>
                                      </p:cBhvr>
                                    </p:animEffect>
                                  </p:childTnLst>
                                </p:cTn>
                              </p:par>
                              <p:par>
                                <p:cTn id="21" presetID="10" presetClass="entr" presetSubtype="0" fill="hold"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fade">
                                      <p:cBhvr>
                                        <p:cTn id="26" dur="500"/>
                                        <p:tgtEl>
                                          <p:spTgt spid="6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fade">
                                      <p:cBhvr>
                                        <p:cTn id="32" dur="500"/>
                                        <p:tgtEl>
                                          <p:spTgt spid="7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0"/>
                                        </p:tgtEl>
                                        <p:attrNameLst>
                                          <p:attrName>style.visibility</p:attrName>
                                        </p:attrNameLst>
                                      </p:cBhvr>
                                      <p:to>
                                        <p:strVal val="visible"/>
                                      </p:to>
                                    </p:set>
                                    <p:animEffect transition="in" filter="fade">
                                      <p:cBhvr>
                                        <p:cTn id="35" dur="500"/>
                                        <p:tgtEl>
                                          <p:spTgt spid="110"/>
                                        </p:tgtEl>
                                      </p:cBhvr>
                                    </p:animEffect>
                                  </p:childTnLst>
                                </p:cTn>
                              </p:par>
                              <p:par>
                                <p:cTn id="36" presetID="10" presetClass="entr" presetSubtype="0" fill="hold" nodeType="withEffect">
                                  <p:stCondLst>
                                    <p:cond delay="0"/>
                                  </p:stCondLst>
                                  <p:childTnLst>
                                    <p:set>
                                      <p:cBhvr>
                                        <p:cTn id="37" dur="1" fill="hold">
                                          <p:stCondLst>
                                            <p:cond delay="0"/>
                                          </p:stCondLst>
                                        </p:cTn>
                                        <p:tgtEl>
                                          <p:spTgt spid="111"/>
                                        </p:tgtEl>
                                        <p:attrNameLst>
                                          <p:attrName>style.visibility</p:attrName>
                                        </p:attrNameLst>
                                      </p:cBhvr>
                                      <p:to>
                                        <p:strVal val="visible"/>
                                      </p:to>
                                    </p:set>
                                    <p:animEffect transition="in" filter="fade">
                                      <p:cBhvr>
                                        <p:cTn id="38" dur="500"/>
                                        <p:tgtEl>
                                          <p:spTgt spid="11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500"/>
                                        <p:tgtEl>
                                          <p:spTgt spid="9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8"/>
                                        </p:tgtEl>
                                        <p:attrNameLst>
                                          <p:attrName>style.visibility</p:attrName>
                                        </p:attrNameLst>
                                      </p:cBhvr>
                                      <p:to>
                                        <p:strVal val="visible"/>
                                      </p:to>
                                    </p:set>
                                    <p:animEffect transition="in" filter="fade">
                                      <p:cBhvr>
                                        <p:cTn id="46" dur="500"/>
                                        <p:tgtEl>
                                          <p:spTgt spid="9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99"/>
                                        </p:tgtEl>
                                        <p:attrNameLst>
                                          <p:attrName>style.visibility</p:attrName>
                                        </p:attrNameLst>
                                      </p:cBhvr>
                                      <p:to>
                                        <p:strVal val="visible"/>
                                      </p:to>
                                    </p:set>
                                    <p:animEffect transition="in" filter="fade">
                                      <p:cBhvr>
                                        <p:cTn id="49" dur="500"/>
                                        <p:tgtEl>
                                          <p:spTgt spid="99"/>
                                        </p:tgtEl>
                                      </p:cBhvr>
                                    </p:animEffect>
                                  </p:childTnLst>
                                </p:cTn>
                              </p:par>
                              <p:par>
                                <p:cTn id="50" presetID="10" presetClass="entr" presetSubtype="0" fill="hold" nodeType="with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fade">
                                      <p:cBhvr>
                                        <p:cTn id="52" dur="500"/>
                                        <p:tgtEl>
                                          <p:spTgt spid="10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01"/>
                                        </p:tgtEl>
                                        <p:attrNameLst>
                                          <p:attrName>style.visibility</p:attrName>
                                        </p:attrNameLst>
                                      </p:cBhvr>
                                      <p:to>
                                        <p:strVal val="visible"/>
                                      </p:to>
                                    </p:set>
                                    <p:animEffect transition="in" filter="fade">
                                      <p:cBhvr>
                                        <p:cTn id="55" dur="500"/>
                                        <p:tgtEl>
                                          <p:spTgt spid="101"/>
                                        </p:tgtEl>
                                      </p:cBhvr>
                                    </p:animEffect>
                                  </p:childTnLst>
                                </p:cTn>
                              </p:par>
                              <p:par>
                                <p:cTn id="56" presetID="10" presetClass="entr" presetSubtype="0" fill="hold" nodeType="withEffect">
                                  <p:stCondLst>
                                    <p:cond delay="0"/>
                                  </p:stCondLst>
                                  <p:childTnLst>
                                    <p:set>
                                      <p:cBhvr>
                                        <p:cTn id="57" dur="1" fill="hold">
                                          <p:stCondLst>
                                            <p:cond delay="0"/>
                                          </p:stCondLst>
                                        </p:cTn>
                                        <p:tgtEl>
                                          <p:spTgt spid="102"/>
                                        </p:tgtEl>
                                        <p:attrNameLst>
                                          <p:attrName>style.visibility</p:attrName>
                                        </p:attrNameLst>
                                      </p:cBhvr>
                                      <p:to>
                                        <p:strVal val="visible"/>
                                      </p:to>
                                    </p:set>
                                    <p:animEffect transition="in" filter="fade">
                                      <p:cBhvr>
                                        <p:cTn id="58" dur="500"/>
                                        <p:tgtEl>
                                          <p:spTgt spid="10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04"/>
                                        </p:tgtEl>
                                        <p:attrNameLst>
                                          <p:attrName>style.visibility</p:attrName>
                                        </p:attrNameLst>
                                      </p:cBhvr>
                                      <p:to>
                                        <p:strVal val="visible"/>
                                      </p:to>
                                    </p:set>
                                    <p:animEffect transition="in" filter="fade">
                                      <p:cBhvr>
                                        <p:cTn id="61" dur="500"/>
                                        <p:tgtEl>
                                          <p:spTgt spid="10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05"/>
                                        </p:tgtEl>
                                        <p:attrNameLst>
                                          <p:attrName>style.visibility</p:attrName>
                                        </p:attrNameLst>
                                      </p:cBhvr>
                                      <p:to>
                                        <p:strVal val="visible"/>
                                      </p:to>
                                    </p:set>
                                    <p:animEffect transition="in" filter="fade">
                                      <p:cBhvr>
                                        <p:cTn id="64" dur="500"/>
                                        <p:tgtEl>
                                          <p:spTgt spid="105"/>
                                        </p:tgtEl>
                                      </p:cBhvr>
                                    </p:animEffect>
                                  </p:childTnLst>
                                </p:cTn>
                              </p:par>
                              <p:par>
                                <p:cTn id="65" presetID="10" presetClass="entr" presetSubtype="0" fill="hold" nodeType="withEffect">
                                  <p:stCondLst>
                                    <p:cond delay="0"/>
                                  </p:stCondLst>
                                  <p:childTnLst>
                                    <p:set>
                                      <p:cBhvr>
                                        <p:cTn id="66" dur="1" fill="hold">
                                          <p:stCondLst>
                                            <p:cond delay="0"/>
                                          </p:stCondLst>
                                        </p:cTn>
                                        <p:tgtEl>
                                          <p:spTgt spid="106"/>
                                        </p:tgtEl>
                                        <p:attrNameLst>
                                          <p:attrName>style.visibility</p:attrName>
                                        </p:attrNameLst>
                                      </p:cBhvr>
                                      <p:to>
                                        <p:strVal val="visible"/>
                                      </p:to>
                                    </p:set>
                                    <p:animEffect transition="in" filter="fade">
                                      <p:cBhvr>
                                        <p:cTn id="67" dur="500"/>
                                        <p:tgtEl>
                                          <p:spTgt spid="106"/>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7"/>
                                        </p:tgtEl>
                                        <p:attrNameLst>
                                          <p:attrName>style.visibility</p:attrName>
                                        </p:attrNameLst>
                                      </p:cBhvr>
                                      <p:to>
                                        <p:strVal val="visible"/>
                                      </p:to>
                                    </p:set>
                                    <p:animEffect transition="in" filter="fade">
                                      <p:cBhvr>
                                        <p:cTn id="70" dur="500"/>
                                        <p:tgtEl>
                                          <p:spTgt spid="10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08"/>
                                        </p:tgtEl>
                                        <p:attrNameLst>
                                          <p:attrName>style.visibility</p:attrName>
                                        </p:attrNameLst>
                                      </p:cBhvr>
                                      <p:to>
                                        <p:strVal val="visible"/>
                                      </p:to>
                                    </p:set>
                                    <p:animEffect transition="in" filter="fade">
                                      <p:cBhvr>
                                        <p:cTn id="73" dur="500"/>
                                        <p:tgtEl>
                                          <p:spTgt spid="108"/>
                                        </p:tgtEl>
                                      </p:cBhvr>
                                    </p:animEffect>
                                  </p:childTnLst>
                                </p:cTn>
                              </p:par>
                              <p:par>
                                <p:cTn id="74" presetID="10" presetClass="entr" presetSubtype="0" fill="hold" nodeType="withEffect">
                                  <p:stCondLst>
                                    <p:cond delay="0"/>
                                  </p:stCondLst>
                                  <p:childTnLst>
                                    <p:set>
                                      <p:cBhvr>
                                        <p:cTn id="75" dur="1" fill="hold">
                                          <p:stCondLst>
                                            <p:cond delay="0"/>
                                          </p:stCondLst>
                                        </p:cTn>
                                        <p:tgtEl>
                                          <p:spTgt spid="109"/>
                                        </p:tgtEl>
                                        <p:attrNameLst>
                                          <p:attrName>style.visibility</p:attrName>
                                        </p:attrNameLst>
                                      </p:cBhvr>
                                      <p:to>
                                        <p:strVal val="visible"/>
                                      </p:to>
                                    </p:set>
                                    <p:animEffect transition="in" filter="fade">
                                      <p:cBhvr>
                                        <p:cTn id="76" dur="500"/>
                                        <p:tgtEl>
                                          <p:spTgt spid="109"/>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fade">
                                      <p:cBhvr>
                                        <p:cTn id="81" dur="500"/>
                                        <p:tgtEl>
                                          <p:spTgt spid="112"/>
                                        </p:tgtEl>
                                      </p:cBhvr>
                                    </p:animEffect>
                                  </p:childTnLst>
                                </p:cTn>
                              </p:par>
                              <p:par>
                                <p:cTn id="82" presetID="10" presetClass="entr" presetSubtype="0" fill="hold" nodeType="withEffect">
                                  <p:stCondLst>
                                    <p:cond delay="0"/>
                                  </p:stCondLst>
                                  <p:childTnLst>
                                    <p:set>
                                      <p:cBhvr>
                                        <p:cTn id="83" dur="1" fill="hold">
                                          <p:stCondLst>
                                            <p:cond delay="0"/>
                                          </p:stCondLst>
                                        </p:cTn>
                                        <p:tgtEl>
                                          <p:spTgt spid="113"/>
                                        </p:tgtEl>
                                        <p:attrNameLst>
                                          <p:attrName>style.visibility</p:attrName>
                                        </p:attrNameLst>
                                      </p:cBhvr>
                                      <p:to>
                                        <p:strVal val="visible"/>
                                      </p:to>
                                    </p:set>
                                    <p:animEffect transition="in" filter="fade">
                                      <p:cBhvr>
                                        <p:cTn id="84"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7" grpId="0"/>
      <p:bldP spid="70" grpId="0"/>
      <p:bldP spid="77" grpId="0"/>
      <p:bldP spid="94" grpId="0" animBg="1"/>
      <p:bldP spid="98" grpId="0" animBg="1"/>
      <p:bldP spid="99" grpId="0"/>
      <p:bldP spid="101" grpId="0"/>
      <p:bldP spid="104" grpId="0"/>
      <p:bldP spid="105" grpId="0"/>
      <p:bldP spid="107" grpId="0"/>
      <p:bldP spid="108" grpId="0"/>
      <p:bldP spid="110" grpId="0"/>
      <p:bldP spid="1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55501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cxnSp>
        <p:nvCxnSpPr>
          <p:cNvPr id="103" name="Straight Connector 102"/>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772107"/>
          </a:xfrm>
          <a:prstGeom prst="rect">
            <a:avLst/>
          </a:prstGeom>
          <a:solidFill>
            <a:srgbClr val="B9D170"/>
          </a:solidFill>
          <a:ln w="28575">
            <a:noFill/>
          </a:ln>
        </p:spPr>
        <p:txBody>
          <a:bodyPr wrap="square" lIns="108000" tIns="108000" rIns="108000" bIns="108000" rtlCol="0">
            <a:spAutoFit/>
          </a:bodyPr>
          <a:lstStyle/>
          <a:p>
            <a:r>
              <a:rPr lang="en-GB" dirty="0"/>
              <a:t>Jude is subtracting fractions by finding the difference. He has drawn a number line to help. Use the number line to complete Jude’s calculation.</a:t>
            </a:r>
          </a:p>
        </p:txBody>
      </p:sp>
      <p:sp>
        <p:nvSpPr>
          <p:cNvPr id="67" name="Rectangle 66"/>
          <p:cNvSpPr/>
          <p:nvPr/>
        </p:nvSpPr>
        <p:spPr>
          <a:xfrm>
            <a:off x="1682643" y="4769224"/>
            <a:ext cx="320921" cy="369332"/>
          </a:xfrm>
          <a:prstGeom prst="rect">
            <a:avLst/>
          </a:prstGeom>
        </p:spPr>
        <p:txBody>
          <a:bodyPr wrap="none">
            <a:spAutoFit/>
          </a:bodyPr>
          <a:lstStyle/>
          <a:p>
            <a:pPr algn="ctr"/>
            <a:r>
              <a:rPr lang="en-GB" dirty="0"/>
              <a:t>=</a:t>
            </a:r>
          </a:p>
        </p:txBody>
      </p:sp>
      <p:sp>
        <p:nvSpPr>
          <p:cNvPr id="70" name="Rectangle 69"/>
          <p:cNvSpPr/>
          <p:nvPr/>
        </p:nvSpPr>
        <p:spPr>
          <a:xfrm>
            <a:off x="1240594" y="4766161"/>
            <a:ext cx="320921" cy="369332"/>
          </a:xfrm>
          <a:prstGeom prst="rect">
            <a:avLst/>
          </a:prstGeom>
        </p:spPr>
        <p:txBody>
          <a:bodyPr wrap="none">
            <a:spAutoFit/>
          </a:bodyPr>
          <a:lstStyle/>
          <a:p>
            <a:pPr algn="ctr"/>
            <a:r>
              <a:rPr lang="en-GB" dirty="0"/>
              <a:t>−</a:t>
            </a:r>
          </a:p>
        </p:txBody>
      </p:sp>
      <p:sp>
        <p:nvSpPr>
          <p:cNvPr id="71" name="Rectangle 70"/>
          <p:cNvSpPr/>
          <p:nvPr/>
        </p:nvSpPr>
        <p:spPr>
          <a:xfrm>
            <a:off x="1053953" y="2710100"/>
            <a:ext cx="306494" cy="646331"/>
          </a:xfrm>
          <a:prstGeom prst="rect">
            <a:avLst/>
          </a:prstGeom>
        </p:spPr>
        <p:txBody>
          <a:bodyPr wrap="none">
            <a:spAutoFit/>
          </a:bodyPr>
          <a:lstStyle/>
          <a:p>
            <a:pPr algn="ctr"/>
            <a:r>
              <a:rPr lang="en-GB" dirty="0"/>
              <a:t>5</a:t>
            </a:r>
            <a:br>
              <a:rPr lang="en-GB" dirty="0"/>
            </a:br>
            <a:r>
              <a:rPr lang="en-GB" dirty="0"/>
              <a:t>3</a:t>
            </a:r>
          </a:p>
        </p:txBody>
      </p:sp>
      <p:cxnSp>
        <p:nvCxnSpPr>
          <p:cNvPr id="72" name="Straight Connector 71"/>
          <p:cNvCxnSpPr/>
          <p:nvPr/>
        </p:nvCxnSpPr>
        <p:spPr>
          <a:xfrm>
            <a:off x="1146875" y="303326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1299858" y="2845602"/>
            <a:ext cx="320921" cy="369332"/>
          </a:xfrm>
          <a:prstGeom prst="rect">
            <a:avLst/>
          </a:prstGeom>
        </p:spPr>
        <p:txBody>
          <a:bodyPr wrap="none">
            <a:spAutoFit/>
          </a:bodyPr>
          <a:lstStyle/>
          <a:p>
            <a:pPr algn="ctr"/>
            <a:r>
              <a:rPr lang="en-GB" dirty="0"/>
              <a:t>−</a:t>
            </a:r>
          </a:p>
        </p:txBody>
      </p:sp>
      <p:sp>
        <p:nvSpPr>
          <p:cNvPr id="74" name="Rectangle 73"/>
          <p:cNvSpPr/>
          <p:nvPr/>
        </p:nvSpPr>
        <p:spPr>
          <a:xfrm>
            <a:off x="1540485" y="2710100"/>
            <a:ext cx="309700" cy="646331"/>
          </a:xfrm>
          <a:prstGeom prst="rect">
            <a:avLst/>
          </a:prstGeom>
        </p:spPr>
        <p:txBody>
          <a:bodyPr wrap="none">
            <a:spAutoFit/>
          </a:bodyPr>
          <a:lstStyle/>
          <a:p>
            <a:pPr algn="ctr"/>
            <a:r>
              <a:rPr lang="en-GB" dirty="0"/>
              <a:t>5</a:t>
            </a:r>
            <a:br>
              <a:rPr lang="en-GB" dirty="0"/>
            </a:br>
            <a:r>
              <a:rPr lang="en-GB" dirty="0"/>
              <a:t>6</a:t>
            </a:r>
          </a:p>
        </p:txBody>
      </p:sp>
      <p:cxnSp>
        <p:nvCxnSpPr>
          <p:cNvPr id="75" name="Straight Connector 74"/>
          <p:cNvCxnSpPr/>
          <p:nvPr/>
        </p:nvCxnSpPr>
        <p:spPr>
          <a:xfrm>
            <a:off x="1635010" y="303326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1771494" y="2830754"/>
            <a:ext cx="320921" cy="369332"/>
          </a:xfrm>
          <a:prstGeom prst="rect">
            <a:avLst/>
          </a:prstGeom>
        </p:spPr>
        <p:txBody>
          <a:bodyPr wrap="none">
            <a:spAutoFit/>
          </a:bodyPr>
          <a:lstStyle/>
          <a:p>
            <a:pPr algn="ctr"/>
            <a:r>
              <a:rPr lang="en-GB" dirty="0"/>
              <a:t>=</a:t>
            </a:r>
          </a:p>
        </p:txBody>
      </p:sp>
      <p:sp>
        <p:nvSpPr>
          <p:cNvPr id="77" name="Rectangle 76"/>
          <p:cNvSpPr/>
          <p:nvPr/>
        </p:nvSpPr>
        <p:spPr>
          <a:xfrm>
            <a:off x="1999297" y="2710100"/>
            <a:ext cx="312906" cy="646331"/>
          </a:xfrm>
          <a:prstGeom prst="rect">
            <a:avLst/>
          </a:prstGeom>
        </p:spPr>
        <p:txBody>
          <a:bodyPr wrap="none">
            <a:spAutoFit/>
          </a:bodyPr>
          <a:lstStyle/>
          <a:p>
            <a:pPr algn="ctr"/>
            <a:r>
              <a:rPr lang="en-GB" b="1" dirty="0">
                <a:solidFill>
                  <a:srgbClr val="87BD31"/>
                </a:solidFill>
              </a:rPr>
              <a:t>5</a:t>
            </a:r>
            <a:br>
              <a:rPr lang="en-GB" b="1" dirty="0">
                <a:solidFill>
                  <a:srgbClr val="87BD31"/>
                </a:solidFill>
              </a:rPr>
            </a:br>
            <a:r>
              <a:rPr lang="en-GB" b="1" dirty="0">
                <a:solidFill>
                  <a:srgbClr val="87BD31"/>
                </a:solidFill>
              </a:rPr>
              <a:t>6</a:t>
            </a:r>
          </a:p>
        </p:txBody>
      </p:sp>
      <p:cxnSp>
        <p:nvCxnSpPr>
          <p:cNvPr id="78" name="Straight Connector 77"/>
          <p:cNvCxnSpPr/>
          <p:nvPr/>
        </p:nvCxnSpPr>
        <p:spPr>
          <a:xfrm>
            <a:off x="2095425" y="3033264"/>
            <a:ext cx="12065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2999829" y="2193865"/>
            <a:ext cx="4953559" cy="1714281"/>
            <a:chOff x="2999829" y="2193865"/>
            <a:chExt cx="4953559" cy="1714281"/>
          </a:xfrm>
        </p:grpSpPr>
        <p:cxnSp>
          <p:nvCxnSpPr>
            <p:cNvPr id="4" name="Straight Connector 3"/>
            <p:cNvCxnSpPr/>
            <p:nvPr/>
          </p:nvCxnSpPr>
          <p:spPr>
            <a:xfrm>
              <a:off x="3154680" y="3261816"/>
              <a:ext cx="42748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3154680" y="2842260"/>
              <a:ext cx="1417320"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5"/>
            <p:cNvSpPr/>
            <p:nvPr/>
          </p:nvSpPr>
          <p:spPr>
            <a:xfrm>
              <a:off x="4572000" y="2842259"/>
              <a:ext cx="2857500"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p:cNvSpPr/>
            <p:nvPr/>
          </p:nvSpPr>
          <p:spPr>
            <a:xfrm>
              <a:off x="3649988" y="2193865"/>
              <a:ext cx="309701" cy="646331"/>
            </a:xfrm>
            <a:prstGeom prst="rect">
              <a:avLst/>
            </a:prstGeom>
          </p:spPr>
          <p:txBody>
            <a:bodyPr wrap="none">
              <a:spAutoFit/>
            </a:bodyPr>
            <a:lstStyle/>
            <a:p>
              <a:pPr algn="ctr"/>
              <a:r>
                <a:rPr lang="en-GB" dirty="0"/>
                <a:t>1</a:t>
              </a:r>
              <a:br>
                <a:rPr lang="en-GB" dirty="0"/>
              </a:br>
              <a:r>
                <a:rPr lang="en-GB" dirty="0"/>
                <a:t>6</a:t>
              </a:r>
            </a:p>
          </p:txBody>
        </p:sp>
        <p:cxnSp>
          <p:nvCxnSpPr>
            <p:cNvPr id="81" name="Straight Connector 80"/>
            <p:cNvCxnSpPr/>
            <p:nvPr/>
          </p:nvCxnSpPr>
          <p:spPr>
            <a:xfrm>
              <a:off x="3744513" y="2517029"/>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3455040" y="2330167"/>
              <a:ext cx="320921" cy="369332"/>
            </a:xfrm>
            <a:prstGeom prst="rect">
              <a:avLst/>
            </a:prstGeom>
          </p:spPr>
          <p:txBody>
            <a:bodyPr wrap="none">
              <a:spAutoFit/>
            </a:bodyPr>
            <a:lstStyle/>
            <a:p>
              <a:pPr algn="ctr"/>
              <a:r>
                <a:rPr lang="en-GB" dirty="0"/>
                <a:t>+</a:t>
              </a:r>
            </a:p>
          </p:txBody>
        </p:sp>
        <p:sp>
          <p:nvSpPr>
            <p:cNvPr id="83" name="Rectangle 82"/>
            <p:cNvSpPr/>
            <p:nvPr/>
          </p:nvSpPr>
          <p:spPr>
            <a:xfrm>
              <a:off x="2999829" y="3261815"/>
              <a:ext cx="309701" cy="646331"/>
            </a:xfrm>
            <a:prstGeom prst="rect">
              <a:avLst/>
            </a:prstGeom>
          </p:spPr>
          <p:txBody>
            <a:bodyPr wrap="none">
              <a:spAutoFit/>
            </a:bodyPr>
            <a:lstStyle/>
            <a:p>
              <a:pPr algn="ctr"/>
              <a:r>
                <a:rPr lang="en-GB" dirty="0"/>
                <a:t>5</a:t>
              </a:r>
              <a:br>
                <a:rPr lang="en-GB" dirty="0"/>
              </a:br>
              <a:r>
                <a:rPr lang="en-GB" dirty="0"/>
                <a:t>6</a:t>
              </a:r>
            </a:p>
          </p:txBody>
        </p:sp>
        <p:cxnSp>
          <p:nvCxnSpPr>
            <p:cNvPr id="84" name="Straight Connector 83"/>
            <p:cNvCxnSpPr/>
            <p:nvPr/>
          </p:nvCxnSpPr>
          <p:spPr>
            <a:xfrm>
              <a:off x="3094354" y="3584979"/>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Rectangle 84"/>
            <p:cNvSpPr/>
            <p:nvPr/>
          </p:nvSpPr>
          <p:spPr>
            <a:xfrm>
              <a:off x="4435584" y="3312039"/>
              <a:ext cx="272831" cy="369332"/>
            </a:xfrm>
            <a:prstGeom prst="rect">
              <a:avLst/>
            </a:prstGeom>
          </p:spPr>
          <p:txBody>
            <a:bodyPr wrap="none">
              <a:spAutoFit/>
            </a:bodyPr>
            <a:lstStyle/>
            <a:p>
              <a:pPr algn="ctr"/>
              <a:r>
                <a:rPr lang="en-GB" dirty="0"/>
                <a:t>1</a:t>
              </a:r>
            </a:p>
          </p:txBody>
        </p:sp>
        <p:sp>
          <p:nvSpPr>
            <p:cNvPr id="86" name="Rectangle 85"/>
            <p:cNvSpPr/>
            <p:nvPr/>
          </p:nvSpPr>
          <p:spPr>
            <a:xfrm>
              <a:off x="7119799" y="3253280"/>
              <a:ext cx="309701" cy="646331"/>
            </a:xfrm>
            <a:prstGeom prst="rect">
              <a:avLst/>
            </a:prstGeom>
          </p:spPr>
          <p:txBody>
            <a:bodyPr wrap="none">
              <a:spAutoFit/>
            </a:bodyPr>
            <a:lstStyle/>
            <a:p>
              <a:pPr algn="ctr"/>
              <a:r>
                <a:rPr lang="en-GB" dirty="0"/>
                <a:t>5</a:t>
              </a:r>
              <a:br>
                <a:rPr lang="en-GB" dirty="0"/>
              </a:br>
              <a:r>
                <a:rPr lang="en-GB" dirty="0"/>
                <a:t>3</a:t>
              </a:r>
            </a:p>
          </p:txBody>
        </p:sp>
        <p:cxnSp>
          <p:nvCxnSpPr>
            <p:cNvPr id="87" name="Straight Connector 86"/>
            <p:cNvCxnSpPr/>
            <p:nvPr/>
          </p:nvCxnSpPr>
          <p:spPr>
            <a:xfrm>
              <a:off x="7214324" y="357644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87"/>
            <p:cNvSpPr/>
            <p:nvPr/>
          </p:nvSpPr>
          <p:spPr>
            <a:xfrm>
              <a:off x="7316303" y="3391778"/>
              <a:ext cx="320921" cy="369332"/>
            </a:xfrm>
            <a:prstGeom prst="rect">
              <a:avLst/>
            </a:prstGeom>
          </p:spPr>
          <p:txBody>
            <a:bodyPr wrap="none">
              <a:spAutoFit/>
            </a:bodyPr>
            <a:lstStyle/>
            <a:p>
              <a:pPr algn="ctr"/>
              <a:r>
                <a:rPr lang="en-GB" dirty="0"/>
                <a:t>=</a:t>
              </a:r>
            </a:p>
          </p:txBody>
        </p:sp>
        <p:sp>
          <p:nvSpPr>
            <p:cNvPr id="89" name="Rectangle 88"/>
            <p:cNvSpPr/>
            <p:nvPr/>
          </p:nvSpPr>
          <p:spPr>
            <a:xfrm>
              <a:off x="7536287" y="3253278"/>
              <a:ext cx="417101" cy="646331"/>
            </a:xfrm>
            <a:prstGeom prst="rect">
              <a:avLst/>
            </a:prstGeom>
          </p:spPr>
          <p:txBody>
            <a:bodyPr wrap="none">
              <a:spAutoFit/>
            </a:bodyPr>
            <a:lstStyle/>
            <a:p>
              <a:pPr algn="ctr"/>
              <a:r>
                <a:rPr lang="en-GB" dirty="0"/>
                <a:t>10</a:t>
              </a:r>
              <a:br>
                <a:rPr lang="en-GB" dirty="0"/>
              </a:br>
              <a:r>
                <a:rPr lang="en-GB" dirty="0"/>
                <a:t>6</a:t>
              </a:r>
            </a:p>
          </p:txBody>
        </p:sp>
        <p:cxnSp>
          <p:nvCxnSpPr>
            <p:cNvPr id="90" name="Straight Connector 89"/>
            <p:cNvCxnSpPr/>
            <p:nvPr/>
          </p:nvCxnSpPr>
          <p:spPr>
            <a:xfrm>
              <a:off x="7651840" y="3576443"/>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1" name="Rectangle 90"/>
            <p:cNvSpPr/>
            <p:nvPr/>
          </p:nvSpPr>
          <p:spPr>
            <a:xfrm>
              <a:off x="5832065" y="2204466"/>
              <a:ext cx="314510" cy="646331"/>
            </a:xfrm>
            <a:prstGeom prst="rect">
              <a:avLst/>
            </a:prstGeom>
          </p:spPr>
          <p:txBody>
            <a:bodyPr wrap="none">
              <a:spAutoFit/>
            </a:bodyPr>
            <a:lstStyle/>
            <a:p>
              <a:pPr algn="ctr"/>
              <a:r>
                <a:rPr lang="en-GB" dirty="0"/>
                <a:t>4</a:t>
              </a:r>
              <a:br>
                <a:rPr lang="en-GB" dirty="0"/>
              </a:br>
              <a:r>
                <a:rPr lang="en-GB" dirty="0"/>
                <a:t>6</a:t>
              </a:r>
            </a:p>
          </p:txBody>
        </p:sp>
        <p:cxnSp>
          <p:nvCxnSpPr>
            <p:cNvPr id="92" name="Straight Connector 91"/>
            <p:cNvCxnSpPr/>
            <p:nvPr/>
          </p:nvCxnSpPr>
          <p:spPr>
            <a:xfrm>
              <a:off x="5928994" y="2527630"/>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3" name="Rectangle 92"/>
            <p:cNvSpPr/>
            <p:nvPr/>
          </p:nvSpPr>
          <p:spPr>
            <a:xfrm>
              <a:off x="5639521" y="2340768"/>
              <a:ext cx="320921" cy="369332"/>
            </a:xfrm>
            <a:prstGeom prst="rect">
              <a:avLst/>
            </a:prstGeom>
          </p:spPr>
          <p:txBody>
            <a:bodyPr wrap="none">
              <a:spAutoFit/>
            </a:bodyPr>
            <a:lstStyle/>
            <a:p>
              <a:pPr algn="ctr"/>
              <a:r>
                <a:rPr lang="en-GB" dirty="0"/>
                <a:t>+</a:t>
              </a:r>
            </a:p>
          </p:txBody>
        </p:sp>
      </p:grpSp>
      <p:sp>
        <p:nvSpPr>
          <p:cNvPr id="94" name="TextBox 93"/>
          <p:cNvSpPr txBox="1"/>
          <p:nvPr/>
        </p:nvSpPr>
        <p:spPr>
          <a:xfrm>
            <a:off x="755650" y="3973408"/>
            <a:ext cx="7632700" cy="495108"/>
          </a:xfrm>
          <a:prstGeom prst="rect">
            <a:avLst/>
          </a:prstGeom>
          <a:solidFill>
            <a:srgbClr val="B9D170"/>
          </a:solidFill>
          <a:ln w="28575">
            <a:noFill/>
          </a:ln>
        </p:spPr>
        <p:txBody>
          <a:bodyPr wrap="square" lIns="108000" tIns="108000" rIns="108000" bIns="108000" rtlCol="0">
            <a:spAutoFit/>
          </a:bodyPr>
          <a:lstStyle/>
          <a:p>
            <a:r>
              <a:rPr lang="en-GB" dirty="0"/>
              <a:t>Use Jude’s number line method to solve these calculations.</a:t>
            </a:r>
          </a:p>
        </p:txBody>
      </p:sp>
      <p:sp>
        <p:nvSpPr>
          <p:cNvPr id="110" name="Rectangle 109"/>
          <p:cNvSpPr/>
          <p:nvPr/>
        </p:nvSpPr>
        <p:spPr>
          <a:xfrm>
            <a:off x="1038352" y="4630725"/>
            <a:ext cx="309700" cy="646331"/>
          </a:xfrm>
          <a:prstGeom prst="rect">
            <a:avLst/>
          </a:prstGeom>
        </p:spPr>
        <p:txBody>
          <a:bodyPr wrap="none">
            <a:spAutoFit/>
          </a:bodyPr>
          <a:lstStyle/>
          <a:p>
            <a:pPr algn="ctr"/>
            <a:r>
              <a:rPr lang="en-GB" dirty="0"/>
              <a:t>6</a:t>
            </a:r>
            <a:br>
              <a:rPr lang="en-GB" dirty="0"/>
            </a:br>
            <a:r>
              <a:rPr lang="en-GB" dirty="0"/>
              <a:t>5</a:t>
            </a:r>
          </a:p>
        </p:txBody>
      </p:sp>
      <p:cxnSp>
        <p:nvCxnSpPr>
          <p:cNvPr id="111" name="Straight Connector 110"/>
          <p:cNvCxnSpPr/>
          <p:nvPr/>
        </p:nvCxnSpPr>
        <p:spPr>
          <a:xfrm>
            <a:off x="1132877" y="4953889"/>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Rectangle 111"/>
          <p:cNvSpPr/>
          <p:nvPr/>
        </p:nvSpPr>
        <p:spPr>
          <a:xfrm>
            <a:off x="1888370" y="4622731"/>
            <a:ext cx="306494" cy="646331"/>
          </a:xfrm>
          <a:prstGeom prst="rect">
            <a:avLst/>
          </a:prstGeom>
        </p:spPr>
        <p:txBody>
          <a:bodyPr wrap="none">
            <a:spAutoFit/>
          </a:bodyPr>
          <a:lstStyle/>
          <a:p>
            <a:pPr algn="ctr"/>
            <a:r>
              <a:rPr lang="en-GB" b="1" dirty="0">
                <a:solidFill>
                  <a:srgbClr val="87BD31"/>
                </a:solidFill>
              </a:rPr>
              <a:t>2</a:t>
            </a:r>
            <a:br>
              <a:rPr lang="en-GB" b="1" dirty="0">
                <a:solidFill>
                  <a:srgbClr val="87BD31"/>
                </a:solidFill>
              </a:rPr>
            </a:br>
            <a:r>
              <a:rPr lang="en-GB" b="1" dirty="0">
                <a:solidFill>
                  <a:srgbClr val="87BD31"/>
                </a:solidFill>
              </a:rPr>
              <a:t>5</a:t>
            </a:r>
          </a:p>
        </p:txBody>
      </p:sp>
      <p:cxnSp>
        <p:nvCxnSpPr>
          <p:cNvPr id="113" name="Straight Connector 112"/>
          <p:cNvCxnSpPr/>
          <p:nvPr/>
        </p:nvCxnSpPr>
        <p:spPr>
          <a:xfrm>
            <a:off x="1981292" y="4945895"/>
            <a:ext cx="12065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sp>
        <p:nvSpPr>
          <p:cNvPr id="54" name="Rectangle 53"/>
          <p:cNvSpPr/>
          <p:nvPr/>
        </p:nvSpPr>
        <p:spPr>
          <a:xfrm>
            <a:off x="1419481" y="4627876"/>
            <a:ext cx="417102" cy="646331"/>
          </a:xfrm>
          <a:prstGeom prst="rect">
            <a:avLst/>
          </a:prstGeom>
        </p:spPr>
        <p:txBody>
          <a:bodyPr wrap="none">
            <a:spAutoFit/>
          </a:bodyPr>
          <a:lstStyle/>
          <a:p>
            <a:pPr algn="ctr"/>
            <a:r>
              <a:rPr lang="en-GB" dirty="0"/>
              <a:t>8</a:t>
            </a:r>
          </a:p>
          <a:p>
            <a:pPr algn="ctr"/>
            <a:r>
              <a:rPr lang="en-GB" dirty="0"/>
              <a:t>10</a:t>
            </a:r>
          </a:p>
        </p:txBody>
      </p:sp>
      <p:cxnSp>
        <p:nvCxnSpPr>
          <p:cNvPr id="55" name="Straight Connector 54"/>
          <p:cNvCxnSpPr/>
          <p:nvPr/>
        </p:nvCxnSpPr>
        <p:spPr>
          <a:xfrm>
            <a:off x="1535035" y="4951041"/>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2917674" y="4466919"/>
            <a:ext cx="4986420" cy="1678672"/>
            <a:chOff x="2917674" y="4466919"/>
            <a:chExt cx="4986420" cy="1678672"/>
          </a:xfrm>
        </p:grpSpPr>
        <p:cxnSp>
          <p:nvCxnSpPr>
            <p:cNvPr id="57" name="Straight Connector 56"/>
            <p:cNvCxnSpPr/>
            <p:nvPr/>
          </p:nvCxnSpPr>
          <p:spPr>
            <a:xfrm>
              <a:off x="3105386" y="5507796"/>
              <a:ext cx="42748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8" name="Oval 5"/>
            <p:cNvSpPr/>
            <p:nvPr/>
          </p:nvSpPr>
          <p:spPr>
            <a:xfrm>
              <a:off x="3105385" y="5088240"/>
              <a:ext cx="2085179"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
            <p:cNvSpPr/>
            <p:nvPr/>
          </p:nvSpPr>
          <p:spPr>
            <a:xfrm>
              <a:off x="5190565" y="5088239"/>
              <a:ext cx="2189640"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3405746" y="4576147"/>
              <a:ext cx="320921" cy="369332"/>
            </a:xfrm>
            <a:prstGeom prst="rect">
              <a:avLst/>
            </a:prstGeom>
          </p:spPr>
          <p:txBody>
            <a:bodyPr wrap="none">
              <a:spAutoFit/>
            </a:bodyPr>
            <a:lstStyle/>
            <a:p>
              <a:pPr algn="ctr"/>
              <a:r>
                <a:rPr lang="en-GB" dirty="0"/>
                <a:t>+</a:t>
              </a:r>
            </a:p>
          </p:txBody>
        </p:sp>
        <p:sp>
          <p:nvSpPr>
            <p:cNvPr id="66" name="Rectangle 65"/>
            <p:cNvSpPr/>
            <p:nvPr/>
          </p:nvSpPr>
          <p:spPr>
            <a:xfrm>
              <a:off x="5058605" y="5558019"/>
              <a:ext cx="272831" cy="369332"/>
            </a:xfrm>
            <a:prstGeom prst="rect">
              <a:avLst/>
            </a:prstGeom>
          </p:spPr>
          <p:txBody>
            <a:bodyPr wrap="none">
              <a:spAutoFit/>
            </a:bodyPr>
            <a:lstStyle/>
            <a:p>
              <a:pPr algn="ctr"/>
              <a:r>
                <a:rPr lang="en-GB" dirty="0"/>
                <a:t>1</a:t>
              </a:r>
            </a:p>
          </p:txBody>
        </p:sp>
        <p:sp>
          <p:nvSpPr>
            <p:cNvPr id="69" name="Rectangle 68"/>
            <p:cNvSpPr/>
            <p:nvPr/>
          </p:nvSpPr>
          <p:spPr>
            <a:xfrm>
              <a:off x="7070505" y="5499260"/>
              <a:ext cx="309701" cy="646331"/>
            </a:xfrm>
            <a:prstGeom prst="rect">
              <a:avLst/>
            </a:prstGeom>
          </p:spPr>
          <p:txBody>
            <a:bodyPr wrap="none">
              <a:spAutoFit/>
            </a:bodyPr>
            <a:lstStyle/>
            <a:p>
              <a:pPr algn="ctr"/>
              <a:r>
                <a:rPr lang="en-GB" dirty="0"/>
                <a:t>6</a:t>
              </a:r>
              <a:br>
                <a:rPr lang="en-GB" dirty="0"/>
              </a:br>
              <a:r>
                <a:rPr lang="en-GB" dirty="0"/>
                <a:t>5</a:t>
              </a:r>
            </a:p>
          </p:txBody>
        </p:sp>
        <p:cxnSp>
          <p:nvCxnSpPr>
            <p:cNvPr id="114" name="Straight Connector 113"/>
            <p:cNvCxnSpPr/>
            <p:nvPr/>
          </p:nvCxnSpPr>
          <p:spPr>
            <a:xfrm>
              <a:off x="7165030" y="582242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7267009" y="5637758"/>
              <a:ext cx="320921" cy="369332"/>
            </a:xfrm>
            <a:prstGeom prst="rect">
              <a:avLst/>
            </a:prstGeom>
          </p:spPr>
          <p:txBody>
            <a:bodyPr wrap="none">
              <a:spAutoFit/>
            </a:bodyPr>
            <a:lstStyle/>
            <a:p>
              <a:pPr algn="ctr"/>
              <a:r>
                <a:rPr lang="en-GB" dirty="0"/>
                <a:t>=</a:t>
              </a:r>
            </a:p>
          </p:txBody>
        </p:sp>
        <p:sp>
          <p:nvSpPr>
            <p:cNvPr id="116" name="Rectangle 115"/>
            <p:cNvSpPr/>
            <p:nvPr/>
          </p:nvSpPr>
          <p:spPr>
            <a:xfrm>
              <a:off x="7486992" y="5499258"/>
              <a:ext cx="417102" cy="646331"/>
            </a:xfrm>
            <a:prstGeom prst="rect">
              <a:avLst/>
            </a:prstGeom>
          </p:spPr>
          <p:txBody>
            <a:bodyPr wrap="none">
              <a:spAutoFit/>
            </a:bodyPr>
            <a:lstStyle/>
            <a:p>
              <a:pPr algn="ctr"/>
              <a:r>
                <a:rPr lang="en-GB" dirty="0"/>
                <a:t>12</a:t>
              </a:r>
              <a:br>
                <a:rPr lang="en-GB" dirty="0"/>
              </a:br>
              <a:r>
                <a:rPr lang="en-GB" dirty="0"/>
                <a:t>10</a:t>
              </a:r>
            </a:p>
          </p:txBody>
        </p:sp>
        <p:cxnSp>
          <p:nvCxnSpPr>
            <p:cNvPr id="117" name="Straight Connector 116"/>
            <p:cNvCxnSpPr/>
            <p:nvPr/>
          </p:nvCxnSpPr>
          <p:spPr>
            <a:xfrm>
              <a:off x="7602546" y="5822423"/>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Rectangle 119"/>
            <p:cNvSpPr/>
            <p:nvPr/>
          </p:nvSpPr>
          <p:spPr>
            <a:xfrm>
              <a:off x="5877421" y="4586748"/>
              <a:ext cx="320921" cy="369332"/>
            </a:xfrm>
            <a:prstGeom prst="rect">
              <a:avLst/>
            </a:prstGeom>
          </p:spPr>
          <p:txBody>
            <a:bodyPr wrap="none">
              <a:spAutoFit/>
            </a:bodyPr>
            <a:lstStyle/>
            <a:p>
              <a:pPr algn="ctr"/>
              <a:r>
                <a:rPr lang="en-GB" dirty="0"/>
                <a:t>+</a:t>
              </a:r>
            </a:p>
          </p:txBody>
        </p:sp>
        <p:sp>
          <p:nvSpPr>
            <p:cNvPr id="121" name="Rectangle 120"/>
            <p:cNvSpPr/>
            <p:nvPr/>
          </p:nvSpPr>
          <p:spPr>
            <a:xfrm>
              <a:off x="3597863" y="4466919"/>
              <a:ext cx="417102" cy="646331"/>
            </a:xfrm>
            <a:prstGeom prst="rect">
              <a:avLst/>
            </a:prstGeom>
          </p:spPr>
          <p:txBody>
            <a:bodyPr wrap="none">
              <a:spAutoFit/>
            </a:bodyPr>
            <a:lstStyle/>
            <a:p>
              <a:pPr algn="ctr"/>
              <a:r>
                <a:rPr lang="en-GB" dirty="0"/>
                <a:t>2</a:t>
              </a:r>
              <a:br>
                <a:rPr lang="en-GB" dirty="0"/>
              </a:br>
              <a:r>
                <a:rPr lang="en-GB" dirty="0"/>
                <a:t>10</a:t>
              </a:r>
            </a:p>
          </p:txBody>
        </p:sp>
        <p:cxnSp>
          <p:nvCxnSpPr>
            <p:cNvPr id="122" name="Straight Connector 121"/>
            <p:cNvCxnSpPr/>
            <p:nvPr/>
          </p:nvCxnSpPr>
          <p:spPr>
            <a:xfrm>
              <a:off x="3713417" y="4790084"/>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3" name="Rectangle 122"/>
            <p:cNvSpPr/>
            <p:nvPr/>
          </p:nvSpPr>
          <p:spPr>
            <a:xfrm>
              <a:off x="2917674" y="5464682"/>
              <a:ext cx="417102" cy="646331"/>
            </a:xfrm>
            <a:prstGeom prst="rect">
              <a:avLst/>
            </a:prstGeom>
          </p:spPr>
          <p:txBody>
            <a:bodyPr wrap="none">
              <a:spAutoFit/>
            </a:bodyPr>
            <a:lstStyle/>
            <a:p>
              <a:pPr algn="ctr"/>
              <a:r>
                <a:rPr lang="en-GB" dirty="0"/>
                <a:t>8</a:t>
              </a:r>
              <a:br>
                <a:rPr lang="en-GB" dirty="0"/>
              </a:br>
              <a:r>
                <a:rPr lang="en-GB" dirty="0"/>
                <a:t>10</a:t>
              </a:r>
            </a:p>
          </p:txBody>
        </p:sp>
        <p:cxnSp>
          <p:nvCxnSpPr>
            <p:cNvPr id="124" name="Straight Connector 123"/>
            <p:cNvCxnSpPr/>
            <p:nvPr/>
          </p:nvCxnSpPr>
          <p:spPr>
            <a:xfrm>
              <a:off x="3033228" y="5787847"/>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5" name="Rectangle 124"/>
            <p:cNvSpPr/>
            <p:nvPr/>
          </p:nvSpPr>
          <p:spPr>
            <a:xfrm>
              <a:off x="6042301" y="4466919"/>
              <a:ext cx="417102" cy="646331"/>
            </a:xfrm>
            <a:prstGeom prst="rect">
              <a:avLst/>
            </a:prstGeom>
          </p:spPr>
          <p:txBody>
            <a:bodyPr wrap="none">
              <a:spAutoFit/>
            </a:bodyPr>
            <a:lstStyle/>
            <a:p>
              <a:pPr algn="ctr"/>
              <a:r>
                <a:rPr lang="en-GB" dirty="0"/>
                <a:t>2</a:t>
              </a:r>
              <a:br>
                <a:rPr lang="en-GB" dirty="0"/>
              </a:br>
              <a:r>
                <a:rPr lang="en-GB" dirty="0"/>
                <a:t>10</a:t>
              </a:r>
            </a:p>
          </p:txBody>
        </p:sp>
        <p:cxnSp>
          <p:nvCxnSpPr>
            <p:cNvPr id="126" name="Straight Connector 125"/>
            <p:cNvCxnSpPr/>
            <p:nvPr/>
          </p:nvCxnSpPr>
          <p:spPr>
            <a:xfrm>
              <a:off x="6157855" y="4790084"/>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7" name="Rectangle 126"/>
          <p:cNvSpPr/>
          <p:nvPr/>
        </p:nvSpPr>
        <p:spPr>
          <a:xfrm>
            <a:off x="729145" y="5360759"/>
            <a:ext cx="426720" cy="646331"/>
          </a:xfrm>
          <a:prstGeom prst="rect">
            <a:avLst/>
          </a:prstGeom>
        </p:spPr>
        <p:txBody>
          <a:bodyPr wrap="none">
            <a:spAutoFit/>
          </a:bodyPr>
          <a:lstStyle/>
          <a:p>
            <a:pPr algn="ctr"/>
            <a:r>
              <a:rPr lang="en-GB" b="1" dirty="0">
                <a:solidFill>
                  <a:srgbClr val="87BD31"/>
                </a:solidFill>
              </a:rPr>
              <a:t>2</a:t>
            </a:r>
          </a:p>
          <a:p>
            <a:pPr algn="ctr"/>
            <a:r>
              <a:rPr lang="en-GB" b="1" dirty="0">
                <a:solidFill>
                  <a:srgbClr val="87BD31"/>
                </a:solidFill>
              </a:rPr>
              <a:t>10</a:t>
            </a:r>
          </a:p>
        </p:txBody>
      </p:sp>
      <p:cxnSp>
        <p:nvCxnSpPr>
          <p:cNvPr id="128" name="Straight Connector 127"/>
          <p:cNvCxnSpPr/>
          <p:nvPr/>
        </p:nvCxnSpPr>
        <p:spPr>
          <a:xfrm>
            <a:off x="849508" y="5683924"/>
            <a:ext cx="181166"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sp>
        <p:nvSpPr>
          <p:cNvPr id="129" name="Rectangle 128"/>
          <p:cNvSpPr/>
          <p:nvPr/>
        </p:nvSpPr>
        <p:spPr>
          <a:xfrm>
            <a:off x="1004903" y="5480508"/>
            <a:ext cx="320921" cy="369332"/>
          </a:xfrm>
          <a:prstGeom prst="rect">
            <a:avLst/>
          </a:prstGeom>
        </p:spPr>
        <p:txBody>
          <a:bodyPr wrap="none">
            <a:spAutoFit/>
          </a:bodyPr>
          <a:lstStyle/>
          <a:p>
            <a:pPr algn="ctr"/>
            <a:r>
              <a:rPr lang="en-GB" dirty="0">
                <a:solidFill>
                  <a:srgbClr val="87BD31"/>
                </a:solidFill>
              </a:rPr>
              <a:t>+</a:t>
            </a:r>
          </a:p>
        </p:txBody>
      </p:sp>
      <p:sp>
        <p:nvSpPr>
          <p:cNvPr id="130" name="Rectangle 129"/>
          <p:cNvSpPr/>
          <p:nvPr/>
        </p:nvSpPr>
        <p:spPr>
          <a:xfrm>
            <a:off x="1179034" y="5360759"/>
            <a:ext cx="426720" cy="646331"/>
          </a:xfrm>
          <a:prstGeom prst="rect">
            <a:avLst/>
          </a:prstGeom>
        </p:spPr>
        <p:txBody>
          <a:bodyPr wrap="none">
            <a:spAutoFit/>
          </a:bodyPr>
          <a:lstStyle/>
          <a:p>
            <a:pPr algn="ctr"/>
            <a:r>
              <a:rPr lang="en-GB" b="1" dirty="0">
                <a:solidFill>
                  <a:srgbClr val="87BD31"/>
                </a:solidFill>
              </a:rPr>
              <a:t>2</a:t>
            </a:r>
          </a:p>
          <a:p>
            <a:pPr algn="ctr"/>
            <a:r>
              <a:rPr lang="en-GB" b="1" dirty="0">
                <a:solidFill>
                  <a:srgbClr val="87BD31"/>
                </a:solidFill>
              </a:rPr>
              <a:t>10</a:t>
            </a:r>
          </a:p>
        </p:txBody>
      </p:sp>
      <p:cxnSp>
        <p:nvCxnSpPr>
          <p:cNvPr id="131" name="Straight Connector 130"/>
          <p:cNvCxnSpPr/>
          <p:nvPr/>
        </p:nvCxnSpPr>
        <p:spPr>
          <a:xfrm>
            <a:off x="1299397" y="5683924"/>
            <a:ext cx="181166"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sp>
        <p:nvSpPr>
          <p:cNvPr id="132" name="Rectangle 131"/>
          <p:cNvSpPr/>
          <p:nvPr/>
        </p:nvSpPr>
        <p:spPr>
          <a:xfrm>
            <a:off x="1628923" y="5360759"/>
            <a:ext cx="426720" cy="646331"/>
          </a:xfrm>
          <a:prstGeom prst="rect">
            <a:avLst/>
          </a:prstGeom>
        </p:spPr>
        <p:txBody>
          <a:bodyPr wrap="none">
            <a:spAutoFit/>
          </a:bodyPr>
          <a:lstStyle/>
          <a:p>
            <a:pPr algn="ctr"/>
            <a:r>
              <a:rPr lang="en-GB" b="1" dirty="0">
                <a:solidFill>
                  <a:srgbClr val="87BD31"/>
                </a:solidFill>
              </a:rPr>
              <a:t>4</a:t>
            </a:r>
          </a:p>
          <a:p>
            <a:pPr algn="ctr"/>
            <a:r>
              <a:rPr lang="en-GB" b="1" dirty="0">
                <a:solidFill>
                  <a:srgbClr val="87BD31"/>
                </a:solidFill>
              </a:rPr>
              <a:t>10</a:t>
            </a:r>
          </a:p>
        </p:txBody>
      </p:sp>
      <p:cxnSp>
        <p:nvCxnSpPr>
          <p:cNvPr id="133" name="Straight Connector 132"/>
          <p:cNvCxnSpPr/>
          <p:nvPr/>
        </p:nvCxnSpPr>
        <p:spPr>
          <a:xfrm>
            <a:off x="1749286" y="5683924"/>
            <a:ext cx="181166"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sp>
        <p:nvSpPr>
          <p:cNvPr id="134" name="Rectangle 133"/>
          <p:cNvSpPr/>
          <p:nvPr/>
        </p:nvSpPr>
        <p:spPr>
          <a:xfrm>
            <a:off x="1469071" y="5502705"/>
            <a:ext cx="320921" cy="369332"/>
          </a:xfrm>
          <a:prstGeom prst="rect">
            <a:avLst/>
          </a:prstGeom>
        </p:spPr>
        <p:txBody>
          <a:bodyPr wrap="none">
            <a:spAutoFit/>
          </a:bodyPr>
          <a:lstStyle/>
          <a:p>
            <a:pPr algn="ctr"/>
            <a:r>
              <a:rPr lang="en-GB" dirty="0">
                <a:solidFill>
                  <a:srgbClr val="87BD31"/>
                </a:solidFill>
              </a:rPr>
              <a:t>=</a:t>
            </a:r>
          </a:p>
        </p:txBody>
      </p:sp>
      <p:sp>
        <p:nvSpPr>
          <p:cNvPr id="135" name="Rectangle 134"/>
          <p:cNvSpPr/>
          <p:nvPr/>
        </p:nvSpPr>
        <p:spPr>
          <a:xfrm>
            <a:off x="1933239" y="5524902"/>
            <a:ext cx="320921" cy="369332"/>
          </a:xfrm>
          <a:prstGeom prst="rect">
            <a:avLst/>
          </a:prstGeom>
        </p:spPr>
        <p:txBody>
          <a:bodyPr wrap="none">
            <a:spAutoFit/>
          </a:bodyPr>
          <a:lstStyle/>
          <a:p>
            <a:pPr algn="ctr"/>
            <a:r>
              <a:rPr lang="en-GB" dirty="0">
                <a:solidFill>
                  <a:srgbClr val="87BD31"/>
                </a:solidFill>
              </a:rPr>
              <a:t>=</a:t>
            </a:r>
          </a:p>
        </p:txBody>
      </p:sp>
      <p:sp>
        <p:nvSpPr>
          <p:cNvPr id="136" name="Rectangle 135"/>
          <p:cNvSpPr/>
          <p:nvPr/>
        </p:nvSpPr>
        <p:spPr>
          <a:xfrm>
            <a:off x="2108221" y="5360759"/>
            <a:ext cx="306494" cy="646331"/>
          </a:xfrm>
          <a:prstGeom prst="rect">
            <a:avLst/>
          </a:prstGeom>
        </p:spPr>
        <p:txBody>
          <a:bodyPr wrap="none">
            <a:spAutoFit/>
          </a:bodyPr>
          <a:lstStyle/>
          <a:p>
            <a:pPr algn="ctr"/>
            <a:r>
              <a:rPr lang="en-GB" b="1" dirty="0">
                <a:solidFill>
                  <a:srgbClr val="87BD31"/>
                </a:solidFill>
              </a:rPr>
              <a:t>2</a:t>
            </a:r>
            <a:br>
              <a:rPr lang="en-GB" b="1" dirty="0">
                <a:solidFill>
                  <a:srgbClr val="87BD31"/>
                </a:solidFill>
              </a:rPr>
            </a:br>
            <a:r>
              <a:rPr lang="en-GB" b="1" dirty="0">
                <a:solidFill>
                  <a:srgbClr val="87BD31"/>
                </a:solidFill>
              </a:rPr>
              <a:t>5</a:t>
            </a:r>
          </a:p>
        </p:txBody>
      </p:sp>
      <p:cxnSp>
        <p:nvCxnSpPr>
          <p:cNvPr id="137" name="Straight Connector 136"/>
          <p:cNvCxnSpPr/>
          <p:nvPr/>
        </p:nvCxnSpPr>
        <p:spPr>
          <a:xfrm>
            <a:off x="2201143" y="5683923"/>
            <a:ext cx="12065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3887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7"/>
                                        </p:tgtEl>
                                        <p:attrNameLst>
                                          <p:attrName>style.visibility</p:attrName>
                                        </p:attrNameLst>
                                      </p:cBhvr>
                                      <p:to>
                                        <p:strVal val="visible"/>
                                      </p:to>
                                    </p:set>
                                    <p:animEffect transition="in" filter="fade">
                                      <p:cBhvr>
                                        <p:cTn id="12" dur="500"/>
                                        <p:tgtEl>
                                          <p:spTgt spid="127"/>
                                        </p:tgtEl>
                                      </p:cBhvr>
                                    </p:animEffect>
                                  </p:childTnLst>
                                </p:cTn>
                              </p:par>
                              <p:par>
                                <p:cTn id="13" presetID="10" presetClass="entr" presetSubtype="0" fill="hold" nodeType="withEffect">
                                  <p:stCondLst>
                                    <p:cond delay="0"/>
                                  </p:stCondLst>
                                  <p:childTnLst>
                                    <p:set>
                                      <p:cBhvr>
                                        <p:cTn id="14" dur="1" fill="hold">
                                          <p:stCondLst>
                                            <p:cond delay="0"/>
                                          </p:stCondLst>
                                        </p:cTn>
                                        <p:tgtEl>
                                          <p:spTgt spid="128"/>
                                        </p:tgtEl>
                                        <p:attrNameLst>
                                          <p:attrName>style.visibility</p:attrName>
                                        </p:attrNameLst>
                                      </p:cBhvr>
                                      <p:to>
                                        <p:strVal val="visible"/>
                                      </p:to>
                                    </p:set>
                                    <p:animEffect transition="in" filter="fade">
                                      <p:cBhvr>
                                        <p:cTn id="15" dur="500"/>
                                        <p:tgtEl>
                                          <p:spTgt spid="12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9"/>
                                        </p:tgtEl>
                                        <p:attrNameLst>
                                          <p:attrName>style.visibility</p:attrName>
                                        </p:attrNameLst>
                                      </p:cBhvr>
                                      <p:to>
                                        <p:strVal val="visible"/>
                                      </p:to>
                                    </p:set>
                                    <p:animEffect transition="in" filter="fade">
                                      <p:cBhvr>
                                        <p:cTn id="18" dur="500"/>
                                        <p:tgtEl>
                                          <p:spTgt spid="12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500"/>
                                        <p:tgtEl>
                                          <p:spTgt spid="130"/>
                                        </p:tgtEl>
                                      </p:cBhvr>
                                    </p:animEffect>
                                  </p:childTnLst>
                                </p:cTn>
                              </p:par>
                              <p:par>
                                <p:cTn id="22" presetID="10" presetClass="entr" presetSubtype="0" fill="hold" nodeType="withEffect">
                                  <p:stCondLst>
                                    <p:cond delay="0"/>
                                  </p:stCondLst>
                                  <p:childTnLst>
                                    <p:set>
                                      <p:cBhvr>
                                        <p:cTn id="23" dur="1" fill="hold">
                                          <p:stCondLst>
                                            <p:cond delay="0"/>
                                          </p:stCondLst>
                                        </p:cTn>
                                        <p:tgtEl>
                                          <p:spTgt spid="131"/>
                                        </p:tgtEl>
                                        <p:attrNameLst>
                                          <p:attrName>style.visibility</p:attrName>
                                        </p:attrNameLst>
                                      </p:cBhvr>
                                      <p:to>
                                        <p:strVal val="visible"/>
                                      </p:to>
                                    </p:set>
                                    <p:animEffect transition="in" filter="fade">
                                      <p:cBhvr>
                                        <p:cTn id="24" dur="500"/>
                                        <p:tgtEl>
                                          <p:spTgt spid="13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2"/>
                                        </p:tgtEl>
                                        <p:attrNameLst>
                                          <p:attrName>style.visibility</p:attrName>
                                        </p:attrNameLst>
                                      </p:cBhvr>
                                      <p:to>
                                        <p:strVal val="visible"/>
                                      </p:to>
                                    </p:set>
                                    <p:animEffect transition="in" filter="fade">
                                      <p:cBhvr>
                                        <p:cTn id="27" dur="500"/>
                                        <p:tgtEl>
                                          <p:spTgt spid="132"/>
                                        </p:tgtEl>
                                      </p:cBhvr>
                                    </p:animEffect>
                                  </p:childTnLst>
                                </p:cTn>
                              </p:par>
                              <p:par>
                                <p:cTn id="28" presetID="10" presetClass="entr" presetSubtype="0" fill="hold" nodeType="withEffect">
                                  <p:stCondLst>
                                    <p:cond delay="0"/>
                                  </p:stCondLst>
                                  <p:childTnLst>
                                    <p:set>
                                      <p:cBhvr>
                                        <p:cTn id="29" dur="1" fill="hold">
                                          <p:stCondLst>
                                            <p:cond delay="0"/>
                                          </p:stCondLst>
                                        </p:cTn>
                                        <p:tgtEl>
                                          <p:spTgt spid="133"/>
                                        </p:tgtEl>
                                        <p:attrNameLst>
                                          <p:attrName>style.visibility</p:attrName>
                                        </p:attrNameLst>
                                      </p:cBhvr>
                                      <p:to>
                                        <p:strVal val="visible"/>
                                      </p:to>
                                    </p:set>
                                    <p:animEffect transition="in" filter="fade">
                                      <p:cBhvr>
                                        <p:cTn id="30" dur="500"/>
                                        <p:tgtEl>
                                          <p:spTgt spid="13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4"/>
                                        </p:tgtEl>
                                        <p:attrNameLst>
                                          <p:attrName>style.visibility</p:attrName>
                                        </p:attrNameLst>
                                      </p:cBhvr>
                                      <p:to>
                                        <p:strVal val="visible"/>
                                      </p:to>
                                    </p:set>
                                    <p:animEffect transition="in" filter="fade">
                                      <p:cBhvr>
                                        <p:cTn id="33" dur="500"/>
                                        <p:tgtEl>
                                          <p:spTgt spid="13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5"/>
                                        </p:tgtEl>
                                        <p:attrNameLst>
                                          <p:attrName>style.visibility</p:attrName>
                                        </p:attrNameLst>
                                      </p:cBhvr>
                                      <p:to>
                                        <p:strVal val="visible"/>
                                      </p:to>
                                    </p:set>
                                    <p:animEffect transition="in" filter="fade">
                                      <p:cBhvr>
                                        <p:cTn id="36" dur="500"/>
                                        <p:tgtEl>
                                          <p:spTgt spid="13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36"/>
                                        </p:tgtEl>
                                        <p:attrNameLst>
                                          <p:attrName>style.visibility</p:attrName>
                                        </p:attrNameLst>
                                      </p:cBhvr>
                                      <p:to>
                                        <p:strVal val="visible"/>
                                      </p:to>
                                    </p:set>
                                    <p:animEffect transition="in" filter="fade">
                                      <p:cBhvr>
                                        <p:cTn id="39" dur="500"/>
                                        <p:tgtEl>
                                          <p:spTgt spid="136"/>
                                        </p:tgtEl>
                                      </p:cBhvr>
                                    </p:animEffect>
                                  </p:childTnLst>
                                </p:cTn>
                              </p:par>
                              <p:par>
                                <p:cTn id="40" presetID="10" presetClass="entr" presetSubtype="0" fill="hold" nodeType="withEffect">
                                  <p:stCondLst>
                                    <p:cond delay="0"/>
                                  </p:stCondLst>
                                  <p:childTnLst>
                                    <p:set>
                                      <p:cBhvr>
                                        <p:cTn id="41" dur="1" fill="hold">
                                          <p:stCondLst>
                                            <p:cond delay="0"/>
                                          </p:stCondLst>
                                        </p:cTn>
                                        <p:tgtEl>
                                          <p:spTgt spid="137"/>
                                        </p:tgtEl>
                                        <p:attrNameLst>
                                          <p:attrName>style.visibility</p:attrName>
                                        </p:attrNameLst>
                                      </p:cBhvr>
                                      <p:to>
                                        <p:strVal val="visible"/>
                                      </p:to>
                                    </p:set>
                                    <p:animEffect transition="in" filter="fade">
                                      <p:cBhvr>
                                        <p:cTn id="42" dur="500"/>
                                        <p:tgtEl>
                                          <p:spTgt spid="13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2"/>
                                        </p:tgtEl>
                                        <p:attrNameLst>
                                          <p:attrName>style.visibility</p:attrName>
                                        </p:attrNameLst>
                                      </p:cBhvr>
                                      <p:to>
                                        <p:strVal val="visible"/>
                                      </p:to>
                                    </p:set>
                                    <p:animEffect transition="in" filter="fade">
                                      <p:cBhvr>
                                        <p:cTn id="47" dur="500"/>
                                        <p:tgtEl>
                                          <p:spTgt spid="112"/>
                                        </p:tgtEl>
                                      </p:cBhvr>
                                    </p:animEffect>
                                  </p:childTnLst>
                                </p:cTn>
                              </p:par>
                              <p:par>
                                <p:cTn id="48" presetID="10" presetClass="entr" presetSubtype="0" fill="hold" nodeType="withEffect">
                                  <p:stCondLst>
                                    <p:cond delay="0"/>
                                  </p:stCondLst>
                                  <p:childTnLst>
                                    <p:set>
                                      <p:cBhvr>
                                        <p:cTn id="49" dur="1" fill="hold">
                                          <p:stCondLst>
                                            <p:cond delay="0"/>
                                          </p:stCondLst>
                                        </p:cTn>
                                        <p:tgtEl>
                                          <p:spTgt spid="113"/>
                                        </p:tgtEl>
                                        <p:attrNameLst>
                                          <p:attrName>style.visibility</p:attrName>
                                        </p:attrNameLst>
                                      </p:cBhvr>
                                      <p:to>
                                        <p:strVal val="visible"/>
                                      </p:to>
                                    </p:set>
                                    <p:animEffect transition="in" filter="fade">
                                      <p:cBhvr>
                                        <p:cTn id="50"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127" grpId="0"/>
      <p:bldP spid="129" grpId="0"/>
      <p:bldP spid="130" grpId="0"/>
      <p:bldP spid="132" grpId="0"/>
      <p:bldP spid="134" grpId="0"/>
      <p:bldP spid="135" grpId="0"/>
      <p:bldP spid="1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sp>
        <p:nvSpPr>
          <p:cNvPr id="10" name="Rectangle 9"/>
          <p:cNvSpPr/>
          <p:nvPr/>
        </p:nvSpPr>
        <p:spPr>
          <a:xfrm>
            <a:off x="2555012"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65075"/>
            <a:ext cx="7632700" cy="772107"/>
          </a:xfrm>
          <a:prstGeom prst="rect">
            <a:avLst/>
          </a:prstGeom>
          <a:solidFill>
            <a:srgbClr val="B9D170"/>
          </a:solidFill>
          <a:ln w="28575">
            <a:noFill/>
          </a:ln>
        </p:spPr>
        <p:txBody>
          <a:bodyPr wrap="square" lIns="108000" tIns="108000" rIns="108000" bIns="108000" rtlCol="0">
            <a:spAutoFit/>
          </a:bodyPr>
          <a:lstStyle/>
          <a:p>
            <a:pPr algn="ctr"/>
            <a:r>
              <a:rPr lang="en-GB" dirty="0"/>
              <a:t>Is Sophia’s statement always, sometimes or never true?</a:t>
            </a:r>
          </a:p>
          <a:p>
            <a:pPr algn="ctr"/>
            <a:r>
              <a:rPr lang="en-GB" dirty="0"/>
              <a:t>Explain how you know.</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49" y="2291866"/>
            <a:ext cx="2862663" cy="3800959"/>
          </a:xfrm>
          <a:prstGeom prst="rect">
            <a:avLst/>
          </a:prstGeom>
        </p:spPr>
      </p:pic>
      <p:sp>
        <p:nvSpPr>
          <p:cNvPr id="6" name="TextBox 5"/>
          <p:cNvSpPr txBox="1"/>
          <p:nvPr/>
        </p:nvSpPr>
        <p:spPr>
          <a:xfrm>
            <a:off x="755650" y="5320718"/>
            <a:ext cx="7632700"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This is always true. You cannot subtract any positive number from another and end up with a larger answer.</a:t>
            </a:r>
          </a:p>
        </p:txBody>
      </p:sp>
      <p:sp>
        <p:nvSpPr>
          <p:cNvPr id="3" name="Rectangular Callout 2"/>
          <p:cNvSpPr/>
          <p:nvPr/>
        </p:nvSpPr>
        <p:spPr>
          <a:xfrm>
            <a:off x="3733800" y="2493932"/>
            <a:ext cx="3048000" cy="2110740"/>
          </a:xfrm>
          <a:prstGeom prst="wedgeRectCallout">
            <a:avLst>
              <a:gd name="adj1" fmla="val -73348"/>
              <a:gd name="adj2" fmla="val 16291"/>
            </a:avLst>
          </a:prstGeom>
          <a:solidFill>
            <a:schemeClr val="bg1"/>
          </a:solidFill>
          <a:ln w="28575">
            <a:solidFill>
              <a:srgbClr val="0178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When you subtract one fraction from another, the answer will be smaller.</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762802" y="3931770"/>
            <a:ext cx="2116852" cy="751596"/>
          </a:xfrm>
          <a:prstGeom prst="rect">
            <a:avLst/>
          </a:prstGeom>
          <a:solidFill>
            <a:schemeClr val="bg1"/>
          </a:solidFill>
          <a:ln>
            <a:solidFill>
              <a:srgbClr val="0178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sp>
        <p:nvSpPr>
          <p:cNvPr id="10" name="Rectangle 9"/>
          <p:cNvSpPr/>
          <p:nvPr/>
        </p:nvSpPr>
        <p:spPr>
          <a:xfrm>
            <a:off x="2555012"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65075"/>
            <a:ext cx="7632700" cy="772107"/>
          </a:xfrm>
          <a:prstGeom prst="rect">
            <a:avLst/>
          </a:prstGeom>
          <a:solidFill>
            <a:srgbClr val="B9D170"/>
          </a:solidFill>
          <a:ln w="28575">
            <a:noFill/>
          </a:ln>
        </p:spPr>
        <p:txBody>
          <a:bodyPr wrap="square" lIns="108000" tIns="108000" rIns="108000" bIns="108000" rtlCol="0">
            <a:spAutoFit/>
          </a:bodyPr>
          <a:lstStyle/>
          <a:p>
            <a:r>
              <a:rPr lang="en-GB" dirty="0"/>
              <a:t>Afzol used a number line to find the difference between    and    . </a:t>
            </a:r>
          </a:p>
          <a:p>
            <a:r>
              <a:rPr lang="en-GB" dirty="0"/>
              <a:t>Here is his working out:</a:t>
            </a:r>
          </a:p>
        </p:txBody>
      </p:sp>
      <p:sp>
        <p:nvSpPr>
          <p:cNvPr id="6" name="TextBox 5"/>
          <p:cNvSpPr txBox="1"/>
          <p:nvPr/>
        </p:nvSpPr>
        <p:spPr>
          <a:xfrm>
            <a:off x="755650" y="5320718"/>
            <a:ext cx="7632700"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Afzol has added the fractions incorrectly. The denominators should stay the same, so the difference between   and    is    . </a:t>
            </a:r>
          </a:p>
        </p:txBody>
      </p:sp>
      <p:grpSp>
        <p:nvGrpSpPr>
          <p:cNvPr id="13" name="Group 12"/>
          <p:cNvGrpSpPr/>
          <p:nvPr/>
        </p:nvGrpSpPr>
        <p:grpSpPr>
          <a:xfrm>
            <a:off x="2131298" y="2272052"/>
            <a:ext cx="5037912" cy="1678672"/>
            <a:chOff x="2555434" y="4466919"/>
            <a:chExt cx="5037912" cy="1678672"/>
          </a:xfrm>
        </p:grpSpPr>
        <p:cxnSp>
          <p:nvCxnSpPr>
            <p:cNvPr id="14" name="Straight Connector 13"/>
            <p:cNvCxnSpPr/>
            <p:nvPr/>
          </p:nvCxnSpPr>
          <p:spPr>
            <a:xfrm>
              <a:off x="3105386" y="5507796"/>
              <a:ext cx="42748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Oval 5"/>
            <p:cNvSpPr/>
            <p:nvPr/>
          </p:nvSpPr>
          <p:spPr>
            <a:xfrm>
              <a:off x="3105385" y="5088240"/>
              <a:ext cx="2525816"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5"/>
            <p:cNvSpPr/>
            <p:nvPr/>
          </p:nvSpPr>
          <p:spPr>
            <a:xfrm>
              <a:off x="5631203" y="5088239"/>
              <a:ext cx="1749001" cy="419556"/>
            </a:xfrm>
            <a:custGeom>
              <a:avLst/>
              <a:gdLst>
                <a:gd name="connsiteX0" fmla="*/ 0 w 3101340"/>
                <a:gd name="connsiteY0" fmla="*/ 891540 h 1783080"/>
                <a:gd name="connsiteX1" fmla="*/ 1550670 w 3101340"/>
                <a:gd name="connsiteY1" fmla="*/ 0 h 1783080"/>
                <a:gd name="connsiteX2" fmla="*/ 3101340 w 3101340"/>
                <a:gd name="connsiteY2" fmla="*/ 891540 h 1783080"/>
                <a:gd name="connsiteX3" fmla="*/ 1550670 w 3101340"/>
                <a:gd name="connsiteY3" fmla="*/ 1783080 h 1783080"/>
                <a:gd name="connsiteX4" fmla="*/ 0 w 3101340"/>
                <a:gd name="connsiteY4" fmla="*/ 891540 h 1783080"/>
                <a:gd name="connsiteX0" fmla="*/ 0 w 3101340"/>
                <a:gd name="connsiteY0" fmla="*/ 891540 h 1002982"/>
                <a:gd name="connsiteX1" fmla="*/ 1550670 w 3101340"/>
                <a:gd name="connsiteY1" fmla="*/ 0 h 1002982"/>
                <a:gd name="connsiteX2" fmla="*/ 3101340 w 3101340"/>
                <a:gd name="connsiteY2" fmla="*/ 891540 h 1002982"/>
                <a:gd name="connsiteX3" fmla="*/ 0 w 3101340"/>
                <a:gd name="connsiteY3" fmla="*/ 891540 h 1002982"/>
                <a:gd name="connsiteX0" fmla="*/ 3101340 w 3192780"/>
                <a:gd name="connsiteY0" fmla="*/ 891540 h 1002982"/>
                <a:gd name="connsiteX1" fmla="*/ 0 w 3192780"/>
                <a:gd name="connsiteY1" fmla="*/ 891540 h 1002982"/>
                <a:gd name="connsiteX2" fmla="*/ 1550670 w 3192780"/>
                <a:gd name="connsiteY2" fmla="*/ 0 h 1002982"/>
                <a:gd name="connsiteX3" fmla="*/ 3192780 w 3192780"/>
                <a:gd name="connsiteY3" fmla="*/ 982980 h 1002982"/>
                <a:gd name="connsiteX0" fmla="*/ 0 w 3192780"/>
                <a:gd name="connsiteY0" fmla="*/ 891540 h 982980"/>
                <a:gd name="connsiteX1" fmla="*/ 1550670 w 3192780"/>
                <a:gd name="connsiteY1" fmla="*/ 0 h 982980"/>
                <a:gd name="connsiteX2" fmla="*/ 3192780 w 3192780"/>
                <a:gd name="connsiteY2" fmla="*/ 982980 h 982980"/>
                <a:gd name="connsiteX0" fmla="*/ 0 w 3177540"/>
                <a:gd name="connsiteY0" fmla="*/ 891543 h 899163"/>
                <a:gd name="connsiteX1" fmla="*/ 1550670 w 3177540"/>
                <a:gd name="connsiteY1" fmla="*/ 3 h 899163"/>
                <a:gd name="connsiteX2" fmla="*/ 3177540 w 3177540"/>
                <a:gd name="connsiteY2" fmla="*/ 899163 h 899163"/>
              </a:gdLst>
              <a:ahLst/>
              <a:cxnLst>
                <a:cxn ang="0">
                  <a:pos x="connsiteX0" y="connsiteY0"/>
                </a:cxn>
                <a:cxn ang="0">
                  <a:pos x="connsiteX1" y="connsiteY1"/>
                </a:cxn>
                <a:cxn ang="0">
                  <a:pos x="connsiteX2" y="connsiteY2"/>
                </a:cxn>
              </a:cxnLst>
              <a:rect l="l" t="t" r="r" b="b"/>
              <a:pathLst>
                <a:path w="3177540" h="899163">
                  <a:moveTo>
                    <a:pt x="0" y="891543"/>
                  </a:moveTo>
                  <a:cubicBezTo>
                    <a:pt x="0" y="399159"/>
                    <a:pt x="1021080" y="-1267"/>
                    <a:pt x="1550670" y="3"/>
                  </a:cubicBezTo>
                  <a:cubicBezTo>
                    <a:pt x="2080260" y="1273"/>
                    <a:pt x="3086100" y="315339"/>
                    <a:pt x="3177540" y="89916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405746" y="4576147"/>
              <a:ext cx="320921" cy="369332"/>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a:t>
              </a:r>
            </a:p>
          </p:txBody>
        </p:sp>
        <p:sp>
          <p:nvSpPr>
            <p:cNvPr id="18" name="Rectangle 17"/>
            <p:cNvSpPr/>
            <p:nvPr/>
          </p:nvSpPr>
          <p:spPr>
            <a:xfrm>
              <a:off x="5504402" y="5558019"/>
              <a:ext cx="253596" cy="369332"/>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1</a:t>
              </a:r>
            </a:p>
          </p:txBody>
        </p:sp>
        <p:sp>
          <p:nvSpPr>
            <p:cNvPr id="19" name="Rectangle 18"/>
            <p:cNvSpPr/>
            <p:nvPr/>
          </p:nvSpPr>
          <p:spPr>
            <a:xfrm>
              <a:off x="2555434" y="5499260"/>
              <a:ext cx="316113"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1</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5</a:t>
              </a:r>
            </a:p>
          </p:txBody>
        </p:sp>
        <p:cxnSp>
          <p:nvCxnSpPr>
            <p:cNvPr id="20" name="Straight Connector 19"/>
            <p:cNvCxnSpPr/>
            <p:nvPr/>
          </p:nvCxnSpPr>
          <p:spPr>
            <a:xfrm>
              <a:off x="2653165" y="5822424"/>
              <a:ext cx="1206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2751137" y="5637758"/>
              <a:ext cx="328936" cy="369332"/>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a:t>
              </a:r>
            </a:p>
          </p:txBody>
        </p:sp>
        <p:sp>
          <p:nvSpPr>
            <p:cNvPr id="22" name="Rectangle 21"/>
            <p:cNvSpPr/>
            <p:nvPr/>
          </p:nvSpPr>
          <p:spPr>
            <a:xfrm>
              <a:off x="7221129" y="5499258"/>
              <a:ext cx="372217"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13</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10</a:t>
              </a:r>
            </a:p>
          </p:txBody>
        </p:sp>
        <p:cxnSp>
          <p:nvCxnSpPr>
            <p:cNvPr id="23" name="Straight Connector 22"/>
            <p:cNvCxnSpPr/>
            <p:nvPr/>
          </p:nvCxnSpPr>
          <p:spPr>
            <a:xfrm>
              <a:off x="7314241" y="5822423"/>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5877421" y="4586748"/>
              <a:ext cx="320921" cy="369332"/>
            </a:xfrm>
            <a:prstGeom prst="rect">
              <a:avLst/>
            </a:prstGeom>
          </p:spPr>
          <p:txBody>
            <a:bodyPr wrap="none">
              <a:spAutoFit/>
            </a:bodyPr>
            <a:lstStyle/>
            <a:p>
              <a:pPr algn="ctr"/>
              <a:r>
                <a:rPr lang="en-GB" dirty="0"/>
                <a:t>+</a:t>
              </a:r>
            </a:p>
          </p:txBody>
        </p:sp>
        <p:sp>
          <p:nvSpPr>
            <p:cNvPr id="25" name="Rectangle 24"/>
            <p:cNvSpPr/>
            <p:nvPr/>
          </p:nvSpPr>
          <p:spPr>
            <a:xfrm>
              <a:off x="3627519" y="4466919"/>
              <a:ext cx="357790"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8</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10</a:t>
              </a:r>
            </a:p>
          </p:txBody>
        </p:sp>
        <p:cxnSp>
          <p:nvCxnSpPr>
            <p:cNvPr id="26" name="Straight Connector 25"/>
            <p:cNvCxnSpPr/>
            <p:nvPr/>
          </p:nvCxnSpPr>
          <p:spPr>
            <a:xfrm>
              <a:off x="3713417" y="4790084"/>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2947330" y="5464682"/>
              <a:ext cx="357790"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2</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10</a:t>
              </a:r>
            </a:p>
          </p:txBody>
        </p:sp>
        <p:cxnSp>
          <p:nvCxnSpPr>
            <p:cNvPr id="28" name="Straight Connector 27"/>
            <p:cNvCxnSpPr/>
            <p:nvPr/>
          </p:nvCxnSpPr>
          <p:spPr>
            <a:xfrm>
              <a:off x="3033228" y="5787847"/>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071957" y="4466919"/>
              <a:ext cx="357790"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3</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10</a:t>
              </a:r>
            </a:p>
          </p:txBody>
        </p:sp>
        <p:cxnSp>
          <p:nvCxnSpPr>
            <p:cNvPr id="30" name="Straight Connector 29"/>
            <p:cNvCxnSpPr/>
            <p:nvPr/>
          </p:nvCxnSpPr>
          <p:spPr>
            <a:xfrm>
              <a:off x="6157855" y="4790084"/>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 name="Group 3"/>
          <p:cNvGrpSpPr/>
          <p:nvPr/>
        </p:nvGrpSpPr>
        <p:grpSpPr>
          <a:xfrm>
            <a:off x="7112982" y="1365074"/>
            <a:ext cx="365805" cy="523220"/>
            <a:chOff x="7640998" y="2262157"/>
            <a:chExt cx="365805" cy="523220"/>
          </a:xfrm>
        </p:grpSpPr>
        <p:sp>
          <p:nvSpPr>
            <p:cNvPr id="31" name="Rectangle 30"/>
            <p:cNvSpPr/>
            <p:nvPr/>
          </p:nvSpPr>
          <p:spPr>
            <a:xfrm>
              <a:off x="7640998" y="2262157"/>
              <a:ext cx="365805" cy="523220"/>
            </a:xfrm>
            <a:prstGeom prst="rect">
              <a:avLst/>
            </a:prstGeom>
          </p:spPr>
          <p:txBody>
            <a:bodyPr wrap="none">
              <a:spAutoFit/>
            </a:bodyPr>
            <a:lstStyle/>
            <a:p>
              <a:pPr algn="ctr"/>
              <a:r>
                <a:rPr lang="en-GB" sz="1400" dirty="0"/>
                <a:t>13</a:t>
              </a:r>
              <a:br>
                <a:rPr lang="en-GB" sz="1400" dirty="0"/>
              </a:br>
              <a:r>
                <a:rPr lang="en-GB" sz="1400" dirty="0"/>
                <a:t>10</a:t>
              </a:r>
            </a:p>
          </p:txBody>
        </p:sp>
        <p:cxnSp>
          <p:nvCxnSpPr>
            <p:cNvPr id="32" name="Straight Connector 31"/>
            <p:cNvCxnSpPr/>
            <p:nvPr/>
          </p:nvCxnSpPr>
          <p:spPr>
            <a:xfrm>
              <a:off x="7730904" y="2524362"/>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6450466" y="1380108"/>
            <a:ext cx="279244" cy="523220"/>
            <a:chOff x="7661418" y="2262157"/>
            <a:chExt cx="279244" cy="523220"/>
          </a:xfrm>
        </p:grpSpPr>
        <p:sp>
          <p:nvSpPr>
            <p:cNvPr id="34" name="Rectangle 33"/>
            <p:cNvSpPr/>
            <p:nvPr/>
          </p:nvSpPr>
          <p:spPr>
            <a:xfrm>
              <a:off x="7661418" y="2262157"/>
              <a:ext cx="279244" cy="523220"/>
            </a:xfrm>
            <a:prstGeom prst="rect">
              <a:avLst/>
            </a:prstGeom>
          </p:spPr>
          <p:txBody>
            <a:bodyPr wrap="none">
              <a:spAutoFit/>
            </a:bodyPr>
            <a:lstStyle/>
            <a:p>
              <a:pPr algn="ctr"/>
              <a:r>
                <a:rPr lang="en-GB" sz="1400" dirty="0"/>
                <a:t>1</a:t>
              </a:r>
              <a:br>
                <a:rPr lang="en-GB" sz="1400" dirty="0"/>
              </a:br>
              <a:r>
                <a:rPr lang="en-GB" sz="1400" dirty="0"/>
                <a:t>5</a:t>
              </a:r>
            </a:p>
          </p:txBody>
        </p:sp>
        <p:cxnSp>
          <p:nvCxnSpPr>
            <p:cNvPr id="35" name="Straight Connector 34"/>
            <p:cNvCxnSpPr/>
            <p:nvPr/>
          </p:nvCxnSpPr>
          <p:spPr>
            <a:xfrm>
              <a:off x="7730904" y="2524362"/>
              <a:ext cx="12349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 name="Rectangle 7"/>
          <p:cNvSpPr/>
          <p:nvPr/>
        </p:nvSpPr>
        <p:spPr>
          <a:xfrm>
            <a:off x="2938165" y="4096365"/>
            <a:ext cx="3882794" cy="369332"/>
          </a:xfrm>
          <a:prstGeom prst="rect">
            <a:avLst/>
          </a:prstGeom>
        </p:spPr>
        <p:txBody>
          <a:bodyPr wrap="none">
            <a:spAutoFit/>
          </a:bodyPr>
          <a:lstStyle/>
          <a:p>
            <a:r>
              <a:rPr lang="en-GB" dirty="0">
                <a:latin typeface="Kalam" panose="02000000000000000000" pitchFamily="2" charset="0"/>
                <a:cs typeface="Kalam" panose="02000000000000000000" pitchFamily="2" charset="0"/>
              </a:rPr>
              <a:t>The difference between    and     is    .</a:t>
            </a:r>
          </a:p>
        </p:txBody>
      </p:sp>
      <p:sp>
        <p:nvSpPr>
          <p:cNvPr id="37" name="Rectangle 36"/>
          <p:cNvSpPr/>
          <p:nvPr/>
        </p:nvSpPr>
        <p:spPr>
          <a:xfrm>
            <a:off x="1057556" y="4000992"/>
            <a:ext cx="357790"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8</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10</a:t>
            </a:r>
          </a:p>
        </p:txBody>
      </p:sp>
      <p:sp>
        <p:nvSpPr>
          <p:cNvPr id="39" name="Rectangle 38"/>
          <p:cNvSpPr/>
          <p:nvPr/>
        </p:nvSpPr>
        <p:spPr>
          <a:xfrm>
            <a:off x="1529623" y="4000992"/>
            <a:ext cx="357790"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3</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10</a:t>
            </a:r>
          </a:p>
        </p:txBody>
      </p:sp>
      <p:sp>
        <p:nvSpPr>
          <p:cNvPr id="41" name="Rectangle 40"/>
          <p:cNvSpPr/>
          <p:nvPr/>
        </p:nvSpPr>
        <p:spPr>
          <a:xfrm>
            <a:off x="1990962" y="4000992"/>
            <a:ext cx="423513" cy="646331"/>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11</a:t>
            </a:r>
            <a:br>
              <a:rPr lang="en-GB" dirty="0">
                <a:latin typeface="Kalam" panose="02000000000000000000" pitchFamily="2" charset="0"/>
                <a:cs typeface="Kalam" panose="02000000000000000000" pitchFamily="2" charset="0"/>
              </a:rPr>
            </a:br>
            <a:r>
              <a:rPr lang="en-GB" dirty="0">
                <a:latin typeface="Kalam" panose="02000000000000000000" pitchFamily="2" charset="0"/>
                <a:cs typeface="Kalam" panose="02000000000000000000" pitchFamily="2" charset="0"/>
              </a:rPr>
              <a:t>20</a:t>
            </a:r>
          </a:p>
        </p:txBody>
      </p:sp>
      <p:grpSp>
        <p:nvGrpSpPr>
          <p:cNvPr id="9" name="Group 8"/>
          <p:cNvGrpSpPr/>
          <p:nvPr/>
        </p:nvGrpSpPr>
        <p:grpSpPr>
          <a:xfrm>
            <a:off x="1143454" y="4110220"/>
            <a:ext cx="1147433" cy="394464"/>
            <a:chOff x="1154040" y="2393275"/>
            <a:chExt cx="1147433" cy="394464"/>
          </a:xfrm>
        </p:grpSpPr>
        <p:sp>
          <p:nvSpPr>
            <p:cNvPr id="36" name="Rectangle 35"/>
            <p:cNvSpPr/>
            <p:nvPr/>
          </p:nvSpPr>
          <p:spPr>
            <a:xfrm>
              <a:off x="1314225" y="2393275"/>
              <a:ext cx="320921" cy="369332"/>
            </a:xfrm>
            <a:prstGeom prst="rect">
              <a:avLst/>
            </a:prstGeom>
          </p:spPr>
          <p:txBody>
            <a:bodyPr wrap="none">
              <a:spAutoFit/>
            </a:bodyPr>
            <a:lstStyle/>
            <a:p>
              <a:pPr algn="ctr"/>
              <a:r>
                <a:rPr lang="en-GB" dirty="0">
                  <a:latin typeface="Kalam" panose="02000000000000000000" pitchFamily="2" charset="0"/>
                  <a:cs typeface="Kalam" panose="02000000000000000000" pitchFamily="2" charset="0"/>
                </a:rPr>
                <a:t>+</a:t>
              </a:r>
            </a:p>
          </p:txBody>
        </p:sp>
        <p:cxnSp>
          <p:nvCxnSpPr>
            <p:cNvPr id="38" name="Straight Connector 37"/>
            <p:cNvCxnSpPr/>
            <p:nvPr/>
          </p:nvCxnSpPr>
          <p:spPr>
            <a:xfrm>
              <a:off x="1154040" y="2607212"/>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1626107" y="2607212"/>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2120307" y="2607212"/>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1787605" y="2418407"/>
              <a:ext cx="320921" cy="369332"/>
            </a:xfrm>
            <a:prstGeom prst="rect">
              <a:avLst/>
            </a:prstGeom>
          </p:spPr>
          <p:txBody>
            <a:bodyPr wrap="none">
              <a:spAutoFit/>
            </a:bodyPr>
            <a:lstStyle/>
            <a:p>
              <a:pPr algn="ctr"/>
              <a:r>
                <a:rPr lang="en-GB" dirty="0"/>
                <a:t>=</a:t>
              </a:r>
            </a:p>
          </p:txBody>
        </p:sp>
      </p:grpSp>
      <p:sp>
        <p:nvSpPr>
          <p:cNvPr id="46" name="TextBox 45"/>
          <p:cNvSpPr txBox="1"/>
          <p:nvPr/>
        </p:nvSpPr>
        <p:spPr>
          <a:xfrm>
            <a:off x="762802" y="4745871"/>
            <a:ext cx="7632700" cy="495108"/>
          </a:xfrm>
          <a:prstGeom prst="rect">
            <a:avLst/>
          </a:prstGeom>
          <a:solidFill>
            <a:srgbClr val="B9D170"/>
          </a:solidFill>
          <a:ln w="28575">
            <a:noFill/>
          </a:ln>
        </p:spPr>
        <p:txBody>
          <a:bodyPr wrap="square" lIns="108000" tIns="108000" rIns="108000" bIns="108000" rtlCol="0">
            <a:spAutoFit/>
          </a:bodyPr>
          <a:lstStyle/>
          <a:p>
            <a:r>
              <a:rPr lang="en-GB" dirty="0"/>
              <a:t>What mistake did he make?</a:t>
            </a:r>
          </a:p>
        </p:txBody>
      </p:sp>
      <p:sp>
        <p:nvSpPr>
          <p:cNvPr id="47" name="Rectangle 46"/>
          <p:cNvSpPr/>
          <p:nvPr/>
        </p:nvSpPr>
        <p:spPr>
          <a:xfrm>
            <a:off x="5241311" y="3999075"/>
            <a:ext cx="285656"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1</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5</a:t>
            </a:r>
          </a:p>
        </p:txBody>
      </p:sp>
      <p:cxnSp>
        <p:nvCxnSpPr>
          <p:cNvPr id="48" name="Straight Connector 47"/>
          <p:cNvCxnSpPr/>
          <p:nvPr/>
        </p:nvCxnSpPr>
        <p:spPr>
          <a:xfrm>
            <a:off x="5314003" y="4261280"/>
            <a:ext cx="12349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Rectangle 48"/>
          <p:cNvSpPr/>
          <p:nvPr/>
        </p:nvSpPr>
        <p:spPr>
          <a:xfrm>
            <a:off x="5868328" y="4002115"/>
            <a:ext cx="332142"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13</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10</a:t>
            </a:r>
          </a:p>
        </p:txBody>
      </p:sp>
      <p:cxnSp>
        <p:nvCxnSpPr>
          <p:cNvPr id="50" name="Straight Connector 49"/>
          <p:cNvCxnSpPr/>
          <p:nvPr/>
        </p:nvCxnSpPr>
        <p:spPr>
          <a:xfrm>
            <a:off x="5941403" y="4264320"/>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6325646" y="4020862"/>
            <a:ext cx="369012"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11</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20</a:t>
            </a:r>
          </a:p>
        </p:txBody>
      </p:sp>
      <p:cxnSp>
        <p:nvCxnSpPr>
          <p:cNvPr id="52" name="Straight Connector 51"/>
          <p:cNvCxnSpPr/>
          <p:nvPr/>
        </p:nvCxnSpPr>
        <p:spPr>
          <a:xfrm>
            <a:off x="6417156" y="4283067"/>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3" name="Group 52"/>
          <p:cNvGrpSpPr/>
          <p:nvPr/>
        </p:nvGrpSpPr>
        <p:grpSpPr>
          <a:xfrm>
            <a:off x="4997362" y="5585764"/>
            <a:ext cx="365805" cy="523220"/>
            <a:chOff x="7640998" y="2262157"/>
            <a:chExt cx="365805" cy="523220"/>
          </a:xfrm>
        </p:grpSpPr>
        <p:sp>
          <p:nvSpPr>
            <p:cNvPr id="54" name="Rectangle 53"/>
            <p:cNvSpPr/>
            <p:nvPr/>
          </p:nvSpPr>
          <p:spPr>
            <a:xfrm>
              <a:off x="7640998" y="2262157"/>
              <a:ext cx="365805" cy="523220"/>
            </a:xfrm>
            <a:prstGeom prst="rect">
              <a:avLst/>
            </a:prstGeom>
          </p:spPr>
          <p:txBody>
            <a:bodyPr wrap="none">
              <a:spAutoFit/>
            </a:bodyPr>
            <a:lstStyle/>
            <a:p>
              <a:pPr algn="ctr"/>
              <a:r>
                <a:rPr lang="en-GB" sz="1400" dirty="0"/>
                <a:t>13</a:t>
              </a:r>
              <a:br>
                <a:rPr lang="en-GB" sz="1400" dirty="0"/>
              </a:br>
              <a:r>
                <a:rPr lang="en-GB" sz="1400" dirty="0"/>
                <a:t>10</a:t>
              </a:r>
            </a:p>
          </p:txBody>
        </p:sp>
        <p:cxnSp>
          <p:nvCxnSpPr>
            <p:cNvPr id="55" name="Straight Connector 54"/>
            <p:cNvCxnSpPr/>
            <p:nvPr/>
          </p:nvCxnSpPr>
          <p:spPr>
            <a:xfrm>
              <a:off x="7730904" y="2524362"/>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6" name="Group 55"/>
          <p:cNvGrpSpPr/>
          <p:nvPr/>
        </p:nvGrpSpPr>
        <p:grpSpPr>
          <a:xfrm>
            <a:off x="4398126" y="5600798"/>
            <a:ext cx="279244" cy="523220"/>
            <a:chOff x="7661418" y="2262157"/>
            <a:chExt cx="279244" cy="523220"/>
          </a:xfrm>
        </p:grpSpPr>
        <p:sp>
          <p:nvSpPr>
            <p:cNvPr id="57" name="Rectangle 56"/>
            <p:cNvSpPr/>
            <p:nvPr/>
          </p:nvSpPr>
          <p:spPr>
            <a:xfrm>
              <a:off x="7661418" y="2262157"/>
              <a:ext cx="279244" cy="523220"/>
            </a:xfrm>
            <a:prstGeom prst="rect">
              <a:avLst/>
            </a:prstGeom>
          </p:spPr>
          <p:txBody>
            <a:bodyPr wrap="none">
              <a:spAutoFit/>
            </a:bodyPr>
            <a:lstStyle/>
            <a:p>
              <a:pPr algn="ctr"/>
              <a:r>
                <a:rPr lang="en-GB" sz="1400" dirty="0"/>
                <a:t>1</a:t>
              </a:r>
              <a:br>
                <a:rPr lang="en-GB" sz="1400" dirty="0"/>
              </a:br>
              <a:r>
                <a:rPr lang="en-GB" sz="1400" dirty="0"/>
                <a:t>5</a:t>
              </a:r>
            </a:p>
          </p:txBody>
        </p:sp>
        <p:cxnSp>
          <p:nvCxnSpPr>
            <p:cNvPr id="58" name="Straight Connector 57"/>
            <p:cNvCxnSpPr/>
            <p:nvPr/>
          </p:nvCxnSpPr>
          <p:spPr>
            <a:xfrm>
              <a:off x="7730904" y="2524362"/>
              <a:ext cx="12349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oup 58"/>
          <p:cNvGrpSpPr/>
          <p:nvPr/>
        </p:nvGrpSpPr>
        <p:grpSpPr>
          <a:xfrm>
            <a:off x="5453072" y="5593748"/>
            <a:ext cx="365806" cy="523220"/>
            <a:chOff x="7640997" y="2262157"/>
            <a:chExt cx="365806" cy="523220"/>
          </a:xfrm>
        </p:grpSpPr>
        <p:sp>
          <p:nvSpPr>
            <p:cNvPr id="60" name="Rectangle 59"/>
            <p:cNvSpPr/>
            <p:nvPr/>
          </p:nvSpPr>
          <p:spPr>
            <a:xfrm>
              <a:off x="7640997" y="2262157"/>
              <a:ext cx="365806" cy="523220"/>
            </a:xfrm>
            <a:prstGeom prst="rect">
              <a:avLst/>
            </a:prstGeom>
          </p:spPr>
          <p:txBody>
            <a:bodyPr wrap="none">
              <a:spAutoFit/>
            </a:bodyPr>
            <a:lstStyle/>
            <a:p>
              <a:pPr algn="ctr"/>
              <a:r>
                <a:rPr lang="en-GB" sz="1400" dirty="0"/>
                <a:t>11</a:t>
              </a:r>
              <a:br>
                <a:rPr lang="en-GB" sz="1400" dirty="0"/>
              </a:br>
              <a:r>
                <a:rPr lang="en-GB" sz="1400" dirty="0"/>
                <a:t>10</a:t>
              </a:r>
            </a:p>
          </p:txBody>
        </p:sp>
        <p:cxnSp>
          <p:nvCxnSpPr>
            <p:cNvPr id="61" name="Straight Connector 60"/>
            <p:cNvCxnSpPr/>
            <p:nvPr/>
          </p:nvCxnSpPr>
          <p:spPr>
            <a:xfrm>
              <a:off x="7730904" y="2524362"/>
              <a:ext cx="1811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3859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childTnLst>
                                </p:cTn>
                              </p:par>
                              <p:par>
                                <p:cTn id="11" presetID="10" presetClass="entr" presetSubtype="0" fill="hold"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par>
                                <p:cTn id="14" presetID="10" presetClass="entr" presetSubtype="0" fill="hold"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sp>
        <p:nvSpPr>
          <p:cNvPr id="75" name="Rectangle 74"/>
          <p:cNvSpPr/>
          <p:nvPr/>
        </p:nvSpPr>
        <p:spPr>
          <a:xfrm>
            <a:off x="255501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5501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365075"/>
            <a:ext cx="7632700" cy="495108"/>
          </a:xfrm>
          <a:prstGeom prst="rect">
            <a:avLst/>
          </a:prstGeom>
          <a:solidFill>
            <a:srgbClr val="B9D170"/>
          </a:solidFill>
          <a:ln w="28575">
            <a:noFill/>
          </a:ln>
        </p:spPr>
        <p:txBody>
          <a:bodyPr wrap="square" lIns="108000" tIns="108000" rIns="108000" bIns="108000" rtlCol="0">
            <a:spAutoFit/>
          </a:bodyPr>
          <a:lstStyle/>
          <a:p>
            <a:pPr algn="ctr"/>
            <a:r>
              <a:rPr lang="en-GB" dirty="0"/>
              <a:t>Fill in the missing numbers.</a:t>
            </a:r>
          </a:p>
        </p:txBody>
      </p:sp>
      <p:sp>
        <p:nvSpPr>
          <p:cNvPr id="2" name="Rectangle 1"/>
          <p:cNvSpPr/>
          <p:nvPr/>
        </p:nvSpPr>
        <p:spPr>
          <a:xfrm>
            <a:off x="2447518" y="2385060"/>
            <a:ext cx="982980" cy="9829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447518" y="3642360"/>
            <a:ext cx="982980" cy="9829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080510" y="2385060"/>
            <a:ext cx="982980" cy="9829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080510" y="3642360"/>
            <a:ext cx="982980" cy="9829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5713502" y="2385060"/>
            <a:ext cx="982980" cy="9829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5713502" y="3642360"/>
            <a:ext cx="982980" cy="9829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3511687" y="3151257"/>
            <a:ext cx="487634" cy="707886"/>
          </a:xfrm>
          <a:prstGeom prst="rect">
            <a:avLst/>
          </a:prstGeom>
        </p:spPr>
        <p:txBody>
          <a:bodyPr wrap="none">
            <a:spAutoFit/>
          </a:bodyPr>
          <a:lstStyle/>
          <a:p>
            <a:r>
              <a:rPr lang="en-GB" sz="4000" dirty="0"/>
              <a:t>−</a:t>
            </a:r>
          </a:p>
        </p:txBody>
      </p:sp>
      <p:cxnSp>
        <p:nvCxnSpPr>
          <p:cNvPr id="5" name="Straight Connector 4"/>
          <p:cNvCxnSpPr/>
          <p:nvPr/>
        </p:nvCxnSpPr>
        <p:spPr>
          <a:xfrm>
            <a:off x="2523718" y="3512820"/>
            <a:ext cx="7924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93227" y="3512820"/>
            <a:ext cx="7924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817016" y="3512820"/>
            <a:ext cx="7924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2691370" y="2515762"/>
            <a:ext cx="457176" cy="707886"/>
          </a:xfrm>
          <a:prstGeom prst="rect">
            <a:avLst/>
          </a:prstGeom>
        </p:spPr>
        <p:txBody>
          <a:bodyPr wrap="none">
            <a:spAutoFit/>
          </a:bodyPr>
          <a:lstStyle/>
          <a:p>
            <a:r>
              <a:rPr lang="en-GB" sz="4000" b="1" dirty="0">
                <a:solidFill>
                  <a:srgbClr val="87BD31"/>
                </a:solidFill>
              </a:rPr>
              <a:t>5</a:t>
            </a:r>
          </a:p>
        </p:txBody>
      </p:sp>
      <p:sp>
        <p:nvSpPr>
          <p:cNvPr id="19" name="Rectangle 18"/>
          <p:cNvSpPr/>
          <p:nvPr/>
        </p:nvSpPr>
        <p:spPr>
          <a:xfrm>
            <a:off x="2710420" y="3779907"/>
            <a:ext cx="457176" cy="707886"/>
          </a:xfrm>
          <a:prstGeom prst="rect">
            <a:avLst/>
          </a:prstGeom>
        </p:spPr>
        <p:txBody>
          <a:bodyPr wrap="none">
            <a:spAutoFit/>
          </a:bodyPr>
          <a:lstStyle/>
          <a:p>
            <a:r>
              <a:rPr lang="en-GB" sz="4000" dirty="0"/>
              <a:t>6</a:t>
            </a:r>
          </a:p>
        </p:txBody>
      </p:sp>
      <p:sp>
        <p:nvSpPr>
          <p:cNvPr id="20" name="Rectangle 19"/>
          <p:cNvSpPr/>
          <p:nvPr/>
        </p:nvSpPr>
        <p:spPr>
          <a:xfrm>
            <a:off x="4374504" y="2522607"/>
            <a:ext cx="429926" cy="707886"/>
          </a:xfrm>
          <a:prstGeom prst="rect">
            <a:avLst/>
          </a:prstGeom>
        </p:spPr>
        <p:txBody>
          <a:bodyPr wrap="none">
            <a:spAutoFit/>
          </a:bodyPr>
          <a:lstStyle/>
          <a:p>
            <a:r>
              <a:rPr lang="en-GB" sz="4000" dirty="0"/>
              <a:t>7</a:t>
            </a:r>
          </a:p>
        </p:txBody>
      </p:sp>
      <p:sp>
        <p:nvSpPr>
          <p:cNvPr id="21" name="Rectangle 20"/>
          <p:cNvSpPr/>
          <p:nvPr/>
        </p:nvSpPr>
        <p:spPr>
          <a:xfrm>
            <a:off x="4263897" y="3772740"/>
            <a:ext cx="651140" cy="707886"/>
          </a:xfrm>
          <a:prstGeom prst="rect">
            <a:avLst/>
          </a:prstGeom>
        </p:spPr>
        <p:txBody>
          <a:bodyPr wrap="none">
            <a:spAutoFit/>
          </a:bodyPr>
          <a:lstStyle/>
          <a:p>
            <a:r>
              <a:rPr lang="en-GB" sz="4000" dirty="0"/>
              <a:t>12</a:t>
            </a:r>
          </a:p>
        </p:txBody>
      </p:sp>
      <p:sp>
        <p:nvSpPr>
          <p:cNvPr id="22" name="Rectangle 21"/>
          <p:cNvSpPr/>
          <p:nvPr/>
        </p:nvSpPr>
        <p:spPr>
          <a:xfrm>
            <a:off x="6005406" y="2529774"/>
            <a:ext cx="442750" cy="707886"/>
          </a:xfrm>
          <a:prstGeom prst="rect">
            <a:avLst/>
          </a:prstGeom>
        </p:spPr>
        <p:txBody>
          <a:bodyPr wrap="none">
            <a:spAutoFit/>
          </a:bodyPr>
          <a:lstStyle/>
          <a:p>
            <a:r>
              <a:rPr lang="en-GB" sz="4000" dirty="0"/>
              <a:t>3</a:t>
            </a:r>
          </a:p>
        </p:txBody>
      </p:sp>
      <p:sp>
        <p:nvSpPr>
          <p:cNvPr id="23" name="Rectangle 22"/>
          <p:cNvSpPr/>
          <p:nvPr/>
        </p:nvSpPr>
        <p:spPr>
          <a:xfrm>
            <a:off x="5894799" y="3779907"/>
            <a:ext cx="668773" cy="707886"/>
          </a:xfrm>
          <a:prstGeom prst="rect">
            <a:avLst/>
          </a:prstGeom>
        </p:spPr>
        <p:txBody>
          <a:bodyPr wrap="none">
            <a:spAutoFit/>
          </a:bodyPr>
          <a:lstStyle/>
          <a:p>
            <a:r>
              <a:rPr lang="en-GB" sz="4000" b="1" dirty="0">
                <a:solidFill>
                  <a:srgbClr val="87BD31"/>
                </a:solidFill>
              </a:rPr>
              <a:t>12</a:t>
            </a:r>
          </a:p>
        </p:txBody>
      </p:sp>
      <p:sp>
        <p:nvSpPr>
          <p:cNvPr id="24" name="Rectangle 23"/>
          <p:cNvSpPr/>
          <p:nvPr/>
        </p:nvSpPr>
        <p:spPr>
          <a:xfrm>
            <a:off x="5148085" y="3151257"/>
            <a:ext cx="487634" cy="707886"/>
          </a:xfrm>
          <a:prstGeom prst="rect">
            <a:avLst/>
          </a:prstGeom>
        </p:spPr>
        <p:txBody>
          <a:bodyPr wrap="none">
            <a:spAutoFit/>
          </a:bodyPr>
          <a:lstStyle/>
          <a:p>
            <a:r>
              <a:rPr lang="en-GB" sz="4000" dirty="0"/>
              <a:t>=</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sp>
        <p:nvSpPr>
          <p:cNvPr id="75" name="Rectangle 74"/>
          <p:cNvSpPr/>
          <p:nvPr/>
        </p:nvSpPr>
        <p:spPr>
          <a:xfrm>
            <a:off x="255501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5501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365075"/>
            <a:ext cx="7632700" cy="495108"/>
          </a:xfrm>
          <a:prstGeom prst="rect">
            <a:avLst/>
          </a:prstGeom>
          <a:solidFill>
            <a:srgbClr val="B9D170"/>
          </a:solidFill>
          <a:ln w="28575">
            <a:noFill/>
          </a:ln>
        </p:spPr>
        <p:txBody>
          <a:bodyPr wrap="square" lIns="108000" tIns="108000" rIns="108000" bIns="108000" rtlCol="0">
            <a:spAutoFit/>
          </a:bodyPr>
          <a:lstStyle/>
          <a:p>
            <a:pPr algn="ctr"/>
            <a:r>
              <a:rPr lang="en-GB" dirty="0"/>
              <a:t>Clara is thinking of two fractions.</a:t>
            </a:r>
          </a:p>
        </p:txBody>
      </p:sp>
      <p:sp>
        <p:nvSpPr>
          <p:cNvPr id="2" name="Rectangle 1"/>
          <p:cNvSpPr/>
          <p:nvPr/>
        </p:nvSpPr>
        <p:spPr>
          <a:xfrm>
            <a:off x="4076700" y="1990459"/>
            <a:ext cx="4311650" cy="2011680"/>
          </a:xfrm>
          <a:prstGeom prst="rect">
            <a:avLst/>
          </a:prstGeom>
          <a:solidFill>
            <a:schemeClr val="bg1"/>
          </a:solidFill>
          <a:ln w="28575">
            <a:solidFill>
              <a:srgbClr val="0178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180000">
              <a:buFont typeface="Arial" panose="020B0604020202020204" pitchFamily="34" charset="0"/>
              <a:buChar char="•"/>
            </a:pPr>
            <a:r>
              <a:rPr lang="en-GB" dirty="0">
                <a:solidFill>
                  <a:schemeClr val="tx1"/>
                </a:solidFill>
              </a:rPr>
              <a:t>They have a difference of   .</a:t>
            </a:r>
          </a:p>
          <a:p>
            <a:pPr marL="285750" indent="-180000">
              <a:buFont typeface="Arial" panose="020B0604020202020204" pitchFamily="34" charset="0"/>
              <a:buChar char="•"/>
            </a:pPr>
            <a:r>
              <a:rPr lang="en-GB" dirty="0">
                <a:solidFill>
                  <a:schemeClr val="tx1"/>
                </a:solidFill>
              </a:rPr>
              <a:t>Each fraction is less than one whole.</a:t>
            </a:r>
          </a:p>
          <a:p>
            <a:pPr marL="285750" indent="-180000">
              <a:buFont typeface="Arial" panose="020B0604020202020204" pitchFamily="34" charset="0"/>
              <a:buChar char="•"/>
            </a:pPr>
            <a:r>
              <a:rPr lang="en-GB" dirty="0">
                <a:solidFill>
                  <a:schemeClr val="tx1"/>
                </a:solidFill>
              </a:rPr>
              <a:t>One of the fractions has a numerator of 1.</a:t>
            </a:r>
          </a:p>
          <a:p>
            <a:pPr marL="285750" indent="-180000">
              <a:buFont typeface="Arial" panose="020B0604020202020204" pitchFamily="34" charset="0"/>
              <a:buChar char="•"/>
            </a:pPr>
            <a:r>
              <a:rPr lang="en-GB" dirty="0">
                <a:solidFill>
                  <a:schemeClr val="tx1"/>
                </a:solidFill>
              </a:rPr>
              <a:t>The fractions are in their simplest form.</a:t>
            </a:r>
          </a:p>
        </p:txBody>
      </p:sp>
      <p:sp>
        <p:nvSpPr>
          <p:cNvPr id="10" name="TextBox 9"/>
          <p:cNvSpPr txBox="1"/>
          <p:nvPr/>
        </p:nvSpPr>
        <p:spPr>
          <a:xfrm>
            <a:off x="755650" y="4132415"/>
            <a:ext cx="7632700" cy="495108"/>
          </a:xfrm>
          <a:prstGeom prst="rect">
            <a:avLst/>
          </a:prstGeom>
          <a:solidFill>
            <a:srgbClr val="B9D170"/>
          </a:solidFill>
          <a:ln w="28575">
            <a:noFill/>
          </a:ln>
        </p:spPr>
        <p:txBody>
          <a:bodyPr wrap="square" lIns="108000" tIns="108000" rIns="108000" bIns="108000" rtlCol="0">
            <a:spAutoFit/>
          </a:bodyPr>
          <a:lstStyle/>
          <a:p>
            <a:pPr algn="ctr"/>
            <a:r>
              <a:rPr lang="en-GB" dirty="0"/>
              <a:t>Which two fractions could she be thinking of? </a:t>
            </a:r>
          </a:p>
        </p:txBody>
      </p:sp>
      <p:sp>
        <p:nvSpPr>
          <p:cNvPr id="12" name="TextBox 11"/>
          <p:cNvSpPr txBox="1"/>
          <p:nvPr/>
        </p:nvSpPr>
        <p:spPr>
          <a:xfrm>
            <a:off x="5442138" y="5016526"/>
            <a:ext cx="2383602"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Did you find a different answer?</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b="39980"/>
          <a:stretch/>
        </p:blipFill>
        <p:spPr>
          <a:xfrm>
            <a:off x="1359195" y="1470632"/>
            <a:ext cx="2150180" cy="2661783"/>
          </a:xfrm>
          <a:prstGeom prst="rect">
            <a:avLst/>
          </a:prstGeom>
        </p:spPr>
      </p:pic>
      <p:grpSp>
        <p:nvGrpSpPr>
          <p:cNvPr id="17" name="Group 16"/>
          <p:cNvGrpSpPr/>
          <p:nvPr/>
        </p:nvGrpSpPr>
        <p:grpSpPr>
          <a:xfrm>
            <a:off x="2049780" y="4716780"/>
            <a:ext cx="1371600" cy="1371600"/>
            <a:chOff x="2049780" y="4716780"/>
            <a:chExt cx="1371600" cy="1371600"/>
          </a:xfrm>
        </p:grpSpPr>
        <p:sp>
          <p:nvSpPr>
            <p:cNvPr id="3" name="Oval 2"/>
            <p:cNvSpPr/>
            <p:nvPr/>
          </p:nvSpPr>
          <p:spPr>
            <a:xfrm>
              <a:off x="2049780" y="4716780"/>
              <a:ext cx="1371600" cy="1371600"/>
            </a:xfrm>
            <a:prstGeom prst="ellipse">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and</a:t>
              </a:r>
            </a:p>
          </p:txBody>
        </p:sp>
        <p:grpSp>
          <p:nvGrpSpPr>
            <p:cNvPr id="7" name="Group 6"/>
            <p:cNvGrpSpPr/>
            <p:nvPr/>
          </p:nvGrpSpPr>
          <p:grpSpPr>
            <a:xfrm>
              <a:off x="2937440" y="5062246"/>
              <a:ext cx="314510" cy="646331"/>
              <a:chOff x="2975540" y="5016526"/>
              <a:chExt cx="314510" cy="646331"/>
            </a:xfrm>
          </p:grpSpPr>
          <p:sp>
            <p:nvSpPr>
              <p:cNvPr id="15" name="Rectangle 14"/>
              <p:cNvSpPr/>
              <p:nvPr/>
            </p:nvSpPr>
            <p:spPr>
              <a:xfrm>
                <a:off x="2975540" y="5016526"/>
                <a:ext cx="314510" cy="646331"/>
              </a:xfrm>
              <a:prstGeom prst="rect">
                <a:avLst/>
              </a:prstGeom>
            </p:spPr>
            <p:txBody>
              <a:bodyPr wrap="none">
                <a:spAutoFit/>
              </a:bodyPr>
              <a:lstStyle/>
              <a:p>
                <a:pPr algn="ctr"/>
                <a:r>
                  <a:rPr lang="en-GB" dirty="0"/>
                  <a:t>3</a:t>
                </a:r>
                <a:br>
                  <a:rPr lang="en-GB" dirty="0"/>
                </a:br>
                <a:r>
                  <a:rPr lang="en-GB" dirty="0"/>
                  <a:t>4</a:t>
                </a:r>
              </a:p>
            </p:txBody>
          </p:sp>
          <p:cxnSp>
            <p:nvCxnSpPr>
              <p:cNvPr id="16" name="Straight Connector 15"/>
              <p:cNvCxnSpPr/>
              <p:nvPr/>
            </p:nvCxnSpPr>
            <p:spPr>
              <a:xfrm>
                <a:off x="3070278" y="5339691"/>
                <a:ext cx="11488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2240502" y="5079413"/>
              <a:ext cx="314510" cy="646331"/>
              <a:chOff x="2975540" y="5016526"/>
              <a:chExt cx="314510" cy="646331"/>
            </a:xfrm>
          </p:grpSpPr>
          <p:sp>
            <p:nvSpPr>
              <p:cNvPr id="20" name="Rectangle 19"/>
              <p:cNvSpPr/>
              <p:nvPr/>
            </p:nvSpPr>
            <p:spPr>
              <a:xfrm>
                <a:off x="2975540" y="5016526"/>
                <a:ext cx="314510" cy="646331"/>
              </a:xfrm>
              <a:prstGeom prst="rect">
                <a:avLst/>
              </a:prstGeom>
            </p:spPr>
            <p:txBody>
              <a:bodyPr wrap="none">
                <a:spAutoFit/>
              </a:bodyPr>
              <a:lstStyle/>
              <a:p>
                <a:pPr algn="ctr"/>
                <a:r>
                  <a:rPr lang="en-GB" dirty="0"/>
                  <a:t>1</a:t>
                </a:r>
                <a:br>
                  <a:rPr lang="en-GB" dirty="0"/>
                </a:br>
                <a:r>
                  <a:rPr lang="en-GB" dirty="0"/>
                  <a:t>4</a:t>
                </a:r>
              </a:p>
            </p:txBody>
          </p:sp>
          <p:cxnSp>
            <p:nvCxnSpPr>
              <p:cNvPr id="21" name="Straight Connector 20"/>
              <p:cNvCxnSpPr/>
              <p:nvPr/>
            </p:nvCxnSpPr>
            <p:spPr>
              <a:xfrm>
                <a:off x="3070278" y="5339691"/>
                <a:ext cx="11488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8" name="Group 17"/>
          <p:cNvGrpSpPr/>
          <p:nvPr/>
        </p:nvGrpSpPr>
        <p:grpSpPr>
          <a:xfrm>
            <a:off x="3696429" y="4716780"/>
            <a:ext cx="1371600" cy="1371600"/>
            <a:chOff x="3696429" y="4716780"/>
            <a:chExt cx="1371600" cy="1371600"/>
          </a:xfrm>
        </p:grpSpPr>
        <p:sp>
          <p:nvSpPr>
            <p:cNvPr id="11" name="Oval 10"/>
            <p:cNvSpPr/>
            <p:nvPr/>
          </p:nvSpPr>
          <p:spPr>
            <a:xfrm>
              <a:off x="3696429" y="4716780"/>
              <a:ext cx="1371600" cy="1371600"/>
            </a:xfrm>
            <a:prstGeom prst="ellipse">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and</a:t>
              </a:r>
              <a:endParaRPr lang="en-GB" dirty="0">
                <a:solidFill>
                  <a:schemeClr val="tx1"/>
                </a:solidFill>
              </a:endParaRPr>
            </a:p>
          </p:txBody>
        </p:sp>
        <p:grpSp>
          <p:nvGrpSpPr>
            <p:cNvPr id="22" name="Group 21"/>
            <p:cNvGrpSpPr/>
            <p:nvPr/>
          </p:nvGrpSpPr>
          <p:grpSpPr>
            <a:xfrm>
              <a:off x="3902997" y="5094653"/>
              <a:ext cx="301686" cy="646331"/>
              <a:chOff x="2981952" y="5016526"/>
              <a:chExt cx="301686" cy="646331"/>
            </a:xfrm>
          </p:grpSpPr>
          <p:sp>
            <p:nvSpPr>
              <p:cNvPr id="23" name="Rectangle 22"/>
              <p:cNvSpPr/>
              <p:nvPr/>
            </p:nvSpPr>
            <p:spPr>
              <a:xfrm>
                <a:off x="2981952" y="5016526"/>
                <a:ext cx="301686" cy="646331"/>
              </a:xfrm>
              <a:prstGeom prst="rect">
                <a:avLst/>
              </a:prstGeom>
            </p:spPr>
            <p:txBody>
              <a:bodyPr wrap="none">
                <a:spAutoFit/>
              </a:bodyPr>
              <a:lstStyle/>
              <a:p>
                <a:pPr algn="ctr"/>
                <a:r>
                  <a:rPr lang="en-GB" dirty="0"/>
                  <a:t>1</a:t>
                </a:r>
                <a:br>
                  <a:rPr lang="en-GB" dirty="0"/>
                </a:br>
                <a:r>
                  <a:rPr lang="en-GB" dirty="0"/>
                  <a:t>3</a:t>
                </a:r>
              </a:p>
            </p:txBody>
          </p:sp>
          <p:cxnSp>
            <p:nvCxnSpPr>
              <p:cNvPr id="24" name="Straight Connector 23"/>
              <p:cNvCxnSpPr/>
              <p:nvPr/>
            </p:nvCxnSpPr>
            <p:spPr>
              <a:xfrm>
                <a:off x="3070278" y="5339691"/>
                <a:ext cx="11488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5" name="Group 24"/>
            <p:cNvGrpSpPr/>
            <p:nvPr/>
          </p:nvGrpSpPr>
          <p:grpSpPr>
            <a:xfrm>
              <a:off x="4580349" y="5079412"/>
              <a:ext cx="314510" cy="646331"/>
              <a:chOff x="2975540" y="5016526"/>
              <a:chExt cx="314510" cy="646331"/>
            </a:xfrm>
          </p:grpSpPr>
          <p:sp>
            <p:nvSpPr>
              <p:cNvPr id="26" name="Rectangle 25"/>
              <p:cNvSpPr/>
              <p:nvPr/>
            </p:nvSpPr>
            <p:spPr>
              <a:xfrm>
                <a:off x="2975540" y="5016526"/>
                <a:ext cx="314510" cy="646331"/>
              </a:xfrm>
              <a:prstGeom prst="rect">
                <a:avLst/>
              </a:prstGeom>
            </p:spPr>
            <p:txBody>
              <a:bodyPr wrap="none">
                <a:spAutoFit/>
              </a:bodyPr>
              <a:lstStyle/>
              <a:p>
                <a:pPr algn="ctr"/>
                <a:r>
                  <a:rPr lang="en-GB" dirty="0"/>
                  <a:t>5</a:t>
                </a:r>
                <a:br>
                  <a:rPr lang="en-GB" dirty="0"/>
                </a:br>
                <a:r>
                  <a:rPr lang="en-GB" dirty="0"/>
                  <a:t>6</a:t>
                </a:r>
              </a:p>
            </p:txBody>
          </p:sp>
          <p:cxnSp>
            <p:nvCxnSpPr>
              <p:cNvPr id="27" name="Straight Connector 26"/>
              <p:cNvCxnSpPr/>
              <p:nvPr/>
            </p:nvCxnSpPr>
            <p:spPr>
              <a:xfrm>
                <a:off x="3070278" y="5339691"/>
                <a:ext cx="11488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8" name="Group 27"/>
          <p:cNvGrpSpPr/>
          <p:nvPr/>
        </p:nvGrpSpPr>
        <p:grpSpPr>
          <a:xfrm>
            <a:off x="6990324" y="2007237"/>
            <a:ext cx="279244" cy="523220"/>
            <a:chOff x="7661418" y="2262157"/>
            <a:chExt cx="279244" cy="523220"/>
          </a:xfrm>
        </p:grpSpPr>
        <p:sp>
          <p:nvSpPr>
            <p:cNvPr id="29" name="Rectangle 28"/>
            <p:cNvSpPr/>
            <p:nvPr/>
          </p:nvSpPr>
          <p:spPr>
            <a:xfrm>
              <a:off x="7661418" y="2262157"/>
              <a:ext cx="279244" cy="523220"/>
            </a:xfrm>
            <a:prstGeom prst="rect">
              <a:avLst/>
            </a:prstGeom>
          </p:spPr>
          <p:txBody>
            <a:bodyPr wrap="none">
              <a:spAutoFit/>
            </a:bodyPr>
            <a:lstStyle/>
            <a:p>
              <a:pPr algn="ctr"/>
              <a:r>
                <a:rPr lang="en-GB" sz="1400" dirty="0"/>
                <a:t>1</a:t>
              </a:r>
              <a:br>
                <a:rPr lang="en-GB" sz="1400" dirty="0"/>
              </a:br>
              <a:r>
                <a:rPr lang="en-GB" sz="1400" dirty="0"/>
                <a:t>2</a:t>
              </a:r>
            </a:p>
          </p:txBody>
        </p:sp>
        <p:cxnSp>
          <p:nvCxnSpPr>
            <p:cNvPr id="30" name="Straight Connector 29"/>
            <p:cNvCxnSpPr/>
            <p:nvPr/>
          </p:nvCxnSpPr>
          <p:spPr>
            <a:xfrm>
              <a:off x="7730904" y="2524362"/>
              <a:ext cx="12349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39804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Subtract Fractions</a:t>
            </a:r>
          </a:p>
        </p:txBody>
      </p:sp>
      <p:pic>
        <p:nvPicPr>
          <p:cNvPr id="14" name="Picture 13">
            <a:extLst>
              <a:ext uri="{FF2B5EF4-FFF2-40B4-BE49-F238E27FC236}">
                <a16:creationId xmlns:a16="http://schemas.microsoft.com/office/drawing/2014/main" id="{A410F3B9-A120-4B78-B8FC-DBBE2542D02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602" t="3657" r="4140" b="27528"/>
          <a:stretch/>
        </p:blipFill>
        <p:spPr>
          <a:xfrm rot="1608120">
            <a:off x="1032278" y="2320858"/>
            <a:ext cx="1490910" cy="1590280"/>
          </a:xfrm>
          <a:prstGeom prst="rect">
            <a:avLst/>
          </a:prstGeom>
          <a:effectLst>
            <a:outerShdw blurRad="63500" sx="102000" sy="102000" algn="ctr" rotWithShape="0">
              <a:prstClr val="black">
                <a:alpha val="20000"/>
              </a:prstClr>
            </a:outerShdw>
          </a:effectLst>
        </p:spPr>
      </p:pic>
      <p:pic>
        <p:nvPicPr>
          <p:cNvPr id="2" name="Picture 1"/>
          <p:cNvPicPr>
            <a:picLocks noChangeAspect="1"/>
          </p:cNvPicPr>
          <p:nvPr/>
        </p:nvPicPr>
        <p:blipFill rotWithShape="1">
          <a:blip r:embed="rId7" cstate="print">
            <a:extLst>
              <a:ext uri="{28A0092B-C50C-407E-A947-70E740481C1C}">
                <a14:useLocalDpi xmlns:a14="http://schemas.microsoft.com/office/drawing/2010/main" val="0"/>
              </a:ext>
            </a:extLst>
          </a:blip>
          <a:srcRect l="2064" t="1555" r="52043" b="16445"/>
          <a:stretch/>
        </p:blipFill>
        <p:spPr>
          <a:xfrm rot="1518721">
            <a:off x="2647915" y="2858730"/>
            <a:ext cx="681176" cy="1721601"/>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5650"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Add and subtract fractions with the same denominator and denominators that are multiples of the same number.</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936274" y="2891246"/>
            <a:ext cx="1254035" cy="931817"/>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84</TotalTime>
  <Words>742</Words>
  <Application>Microsoft Macintosh PowerPoint</Application>
  <PresentationFormat>On-screen Show (4:3)</PresentationFormat>
  <Paragraphs>170</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Calibri</vt:lpstr>
      <vt:lpstr>Tuffy-TTF</vt:lpstr>
      <vt:lpstr>Arial</vt:lpstr>
      <vt:lpstr>Twinkl</vt:lpstr>
      <vt:lpstr>Kalam</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Clare Evans</cp:lastModifiedBy>
  <cp:revision>11</cp:revision>
  <dcterms:created xsi:type="dcterms:W3CDTF">2020-01-28T09:01:50Z</dcterms:created>
  <dcterms:modified xsi:type="dcterms:W3CDTF">2021-03-01T11:03:22Z</dcterms:modified>
</cp:coreProperties>
</file>