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06" r:id="rId13"/>
    <p:sldId id="307" r:id="rId14"/>
    <p:sldId id="299" r:id="rId15"/>
    <p:sldId id="309" r:id="rId16"/>
    <p:sldId id="308" r:id="rId17"/>
    <p:sldId id="314" r:id="rId18"/>
    <p:sldId id="310" r:id="rId19"/>
    <p:sldId id="300" r:id="rId20"/>
    <p:sldId id="301" r:id="rId21"/>
    <p:sldId id="315" r:id="rId22"/>
    <p:sldId id="311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8C31"/>
    <a:srgbClr val="F69335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45" d="100"/>
          <a:sy n="45" d="100"/>
        </p:scale>
        <p:origin x="1248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9.png"/><Relationship Id="rId5" Type="http://schemas.openxmlformats.org/officeDocument/2006/relationships/image" Target="../media/image14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0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2718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48524" y="334776"/>
                <a:ext cx="7625490" cy="6678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   Which shapes are divided into thirds?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2)   3 children share these cookies equally.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 How many will they each get?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3) 		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What is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524" y="334776"/>
                <a:ext cx="7625490" cy="6678751"/>
              </a:xfrm>
              <a:prstGeom prst="rect">
                <a:avLst/>
              </a:prstGeom>
              <a:blipFill>
                <a:blip r:embed="rId4"/>
                <a:stretch>
                  <a:fillRect l="-1599" t="-10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3439125" y="946718"/>
          <a:ext cx="552994" cy="11967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2994">
                  <a:extLst>
                    <a:ext uri="{9D8B030D-6E8A-4147-A177-3AD203B41FA5}">
                      <a16:colId xmlns:a16="http://schemas.microsoft.com/office/drawing/2014/main" val="3647248278"/>
                    </a:ext>
                  </a:extLst>
                </a:gridCol>
              </a:tblGrid>
              <a:tr h="3989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455820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39438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954679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4582903" y="1127796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26" name="Straight Connector 25"/>
          <p:cNvCxnSpPr>
            <a:stCxn id="24" idx="0"/>
          </p:cNvCxnSpPr>
          <p:nvPr/>
        </p:nvCxnSpPr>
        <p:spPr>
          <a:xfrm flipH="1">
            <a:off x="5199017" y="1127796"/>
            <a:ext cx="18" cy="6830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4" idx="3"/>
          </p:cNvCxnSpPr>
          <p:nvPr/>
        </p:nvCxnSpPr>
        <p:spPr>
          <a:xfrm flipH="1">
            <a:off x="5199035" y="1464255"/>
            <a:ext cx="6161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422209" y="1093034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6408199" y="1545084"/>
            <a:ext cx="12462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408199" y="1324302"/>
            <a:ext cx="12462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1631733" y="1041084"/>
            <a:ext cx="1008000" cy="100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944635" y="1067210"/>
            <a:ext cx="0" cy="95423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340460" y="1093247"/>
            <a:ext cx="0" cy="9020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" name="Pictur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3062" y="3475983"/>
            <a:ext cx="5325120" cy="1201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22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48524" y="334776"/>
                <a:ext cx="7625490" cy="66787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   Which shapes are divided into thirds?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2)   3 children share these cookies equally.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 How many will they each get?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3)   	What is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3?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524" y="334776"/>
                <a:ext cx="7625490" cy="6678751"/>
              </a:xfrm>
              <a:prstGeom prst="rect">
                <a:avLst/>
              </a:prstGeom>
              <a:blipFill>
                <a:blip r:embed="rId5"/>
                <a:stretch>
                  <a:fillRect l="-1599" t="-100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3439125" y="946718"/>
          <a:ext cx="552994" cy="11967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2994">
                  <a:extLst>
                    <a:ext uri="{9D8B030D-6E8A-4147-A177-3AD203B41FA5}">
                      <a16:colId xmlns:a16="http://schemas.microsoft.com/office/drawing/2014/main" val="3647248278"/>
                    </a:ext>
                  </a:extLst>
                </a:gridCol>
              </a:tblGrid>
              <a:tr h="3989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455820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639438"/>
                  </a:ext>
                </a:extLst>
              </a:tr>
              <a:tr h="3989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2954679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4582903" y="1127796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26" name="Straight Connector 25"/>
          <p:cNvCxnSpPr>
            <a:stCxn id="24" idx="0"/>
          </p:cNvCxnSpPr>
          <p:nvPr/>
        </p:nvCxnSpPr>
        <p:spPr>
          <a:xfrm flipH="1">
            <a:off x="5199017" y="1127796"/>
            <a:ext cx="18" cy="6830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5199035" y="1464255"/>
            <a:ext cx="6161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422209" y="1093034"/>
            <a:ext cx="1232264" cy="6729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>
            <a:off x="6408199" y="1545084"/>
            <a:ext cx="12462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422209" y="1324302"/>
            <a:ext cx="12322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1631733" y="1041084"/>
            <a:ext cx="1008000" cy="100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1944635" y="1067210"/>
            <a:ext cx="0" cy="9280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340460" y="1093247"/>
            <a:ext cx="0" cy="90204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1" name="Picture 5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3062" y="3475983"/>
            <a:ext cx="5325120" cy="12017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3954" y="1765952"/>
            <a:ext cx="605261" cy="5282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07376" y="1501814"/>
            <a:ext cx="605261" cy="52827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356447" y="3447896"/>
                <a:ext cx="18580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6447" y="3447896"/>
                <a:ext cx="1858091" cy="523220"/>
              </a:xfrm>
              <a:prstGeom prst="rect">
                <a:avLst/>
              </a:prstGeom>
              <a:blipFill>
                <a:blip r:embed="rId8"/>
                <a:stretch>
                  <a:fillRect l="-6885" t="-12941" r="-2295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348410" y="5210646"/>
            <a:ext cx="1006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32467" y="4629651"/>
            <a:ext cx="5438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They will each get 2 cookies.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760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689419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Here are 15 cakes.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They are shared equally onto 3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How many cakes will be on each plate?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There will be 5 cakes on each plate.</a:t>
                </a:r>
              </a:p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5						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One third of 15 is 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6894195"/>
              </a:xfrm>
              <a:prstGeom prst="rect">
                <a:avLst/>
              </a:prstGeom>
              <a:blipFill>
                <a:blip r:embed="rId5"/>
                <a:stretch>
                  <a:fillRect l="-1679" t="-973" r="-103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2" y="3687955"/>
            <a:ext cx="2283887" cy="8770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98" y="3687955"/>
            <a:ext cx="2283887" cy="87706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41" y="3687955"/>
            <a:ext cx="2283887" cy="8770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13" y="1792263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273" y="1854703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403" y="1885655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225" y="2506270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037" y="2452386"/>
            <a:ext cx="1011106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457" y="2496816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871" y="2590208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413" y="2559256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539" y="1781503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254" y="1810922"/>
            <a:ext cx="983593" cy="89761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825" y="1854703"/>
            <a:ext cx="1052376" cy="83227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9853" y="1789359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126" y="2515475"/>
            <a:ext cx="983593" cy="89761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839" y="1829652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801" y="2493912"/>
            <a:ext cx="1011106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979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41077 0.251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1256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18541 0.1606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803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03611 0.2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6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-0.13698 0.2351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1175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41771 0.12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85" y="645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7 L 0.04201 0.2303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1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0.30226 0.23333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1166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0.07326 0.1344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671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-0.10816 0.138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17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20729 0.2763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65" y="13819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7448 0.172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15" y="86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38767 0.275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92" y="1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3618 0.1694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90" y="847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3038 0.26319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13148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0.17552 0.165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85" y="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78823" y="334776"/>
                <a:ext cx="7511143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Ron and Amir use an array to find one third of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18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6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One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third of 18 is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823" y="334776"/>
                <a:ext cx="7511143" cy="5693866"/>
              </a:xfrm>
              <a:prstGeom prst="rect">
                <a:avLst/>
              </a:prstGeom>
              <a:blipFill>
                <a:blip r:embed="rId5"/>
                <a:stretch>
                  <a:fillRect l="-1623" t="-1178" r="-1542" b="-20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5-Point Star 3"/>
          <p:cNvSpPr/>
          <p:nvPr/>
        </p:nvSpPr>
        <p:spPr>
          <a:xfrm>
            <a:off x="1961323" y="2058612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5-Point Star 39"/>
          <p:cNvSpPr/>
          <p:nvPr/>
        </p:nvSpPr>
        <p:spPr>
          <a:xfrm>
            <a:off x="2823686" y="205861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5-Point Star 40"/>
          <p:cNvSpPr/>
          <p:nvPr/>
        </p:nvSpPr>
        <p:spPr>
          <a:xfrm>
            <a:off x="3686049" y="2058610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5-Point Star 41"/>
          <p:cNvSpPr/>
          <p:nvPr/>
        </p:nvSpPr>
        <p:spPr>
          <a:xfrm>
            <a:off x="4548412" y="205860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5-Point Star 47"/>
          <p:cNvSpPr/>
          <p:nvPr/>
        </p:nvSpPr>
        <p:spPr>
          <a:xfrm>
            <a:off x="1961323" y="286351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5-Point Star 48"/>
          <p:cNvSpPr/>
          <p:nvPr/>
        </p:nvSpPr>
        <p:spPr>
          <a:xfrm>
            <a:off x="2823686" y="286351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5-Point Star 49"/>
          <p:cNvSpPr/>
          <p:nvPr/>
        </p:nvSpPr>
        <p:spPr>
          <a:xfrm>
            <a:off x="3686049" y="2863512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5-Point Star 50"/>
          <p:cNvSpPr/>
          <p:nvPr/>
        </p:nvSpPr>
        <p:spPr>
          <a:xfrm>
            <a:off x="4548412" y="286351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2" name="5-Point Star 51"/>
          <p:cNvSpPr/>
          <p:nvPr/>
        </p:nvSpPr>
        <p:spPr>
          <a:xfrm>
            <a:off x="1961323" y="366841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3" name="5-Point Star 52"/>
          <p:cNvSpPr/>
          <p:nvPr/>
        </p:nvSpPr>
        <p:spPr>
          <a:xfrm>
            <a:off x="2823686" y="3668415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5-Point Star 53"/>
          <p:cNvSpPr/>
          <p:nvPr/>
        </p:nvSpPr>
        <p:spPr>
          <a:xfrm>
            <a:off x="3686049" y="366841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5-Point Star 54"/>
          <p:cNvSpPr/>
          <p:nvPr/>
        </p:nvSpPr>
        <p:spPr>
          <a:xfrm>
            <a:off x="4548412" y="366841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1842052" y="2812330"/>
            <a:ext cx="5419911" cy="246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1863875" y="3628997"/>
            <a:ext cx="5398088" cy="977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948645" y="2002123"/>
            <a:ext cx="5199534" cy="83488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5-Point Star 56"/>
          <p:cNvSpPr/>
          <p:nvPr/>
        </p:nvSpPr>
        <p:spPr>
          <a:xfrm>
            <a:off x="5378247" y="2065237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5-Point Star 57"/>
          <p:cNvSpPr/>
          <p:nvPr/>
        </p:nvSpPr>
        <p:spPr>
          <a:xfrm>
            <a:off x="6240610" y="206523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5-Point Star 58"/>
          <p:cNvSpPr/>
          <p:nvPr/>
        </p:nvSpPr>
        <p:spPr>
          <a:xfrm>
            <a:off x="5378247" y="288670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5-Point Star 59"/>
          <p:cNvSpPr/>
          <p:nvPr/>
        </p:nvSpPr>
        <p:spPr>
          <a:xfrm>
            <a:off x="6240610" y="288670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5-Point Star 60"/>
          <p:cNvSpPr/>
          <p:nvPr/>
        </p:nvSpPr>
        <p:spPr>
          <a:xfrm>
            <a:off x="5408462" y="365533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5-Point Star 61"/>
          <p:cNvSpPr/>
          <p:nvPr/>
        </p:nvSpPr>
        <p:spPr>
          <a:xfrm>
            <a:off x="6270825" y="3655337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055" y="4256649"/>
            <a:ext cx="1459906" cy="1008186"/>
          </a:xfrm>
          <a:prstGeom prst="rect">
            <a:avLst/>
          </a:prstGeom>
        </p:spPr>
      </p:pic>
      <p:grpSp>
        <p:nvGrpSpPr>
          <p:cNvPr id="69" name="Group 68"/>
          <p:cNvGrpSpPr/>
          <p:nvPr/>
        </p:nvGrpSpPr>
        <p:grpSpPr>
          <a:xfrm>
            <a:off x="2362201" y="4619537"/>
            <a:ext cx="4184974" cy="1577575"/>
            <a:chOff x="3523360" y="2193062"/>
            <a:chExt cx="3135654" cy="1577575"/>
          </a:xfrm>
        </p:grpSpPr>
        <p:sp>
          <p:nvSpPr>
            <p:cNvPr id="70" name="Rounded Rectangular Callout 6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4238"/>
                <a:gd name="adj2" fmla="val 1816"/>
                <a:gd name="adj3" fmla="val 16667"/>
              </a:avLst>
            </a:prstGeom>
            <a:no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631474" y="2200977"/>
              <a:ext cx="2994751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can see a different way to make 3 equal parts</a:t>
              </a:r>
            </a:p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.</a:t>
              </a: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0741" y="1240309"/>
            <a:ext cx="1403850" cy="969475"/>
          </a:xfrm>
          <a:prstGeom prst="rect">
            <a:avLst/>
          </a:prstGeom>
        </p:spPr>
      </p:pic>
      <p:grpSp>
        <p:nvGrpSpPr>
          <p:cNvPr id="73" name="Group 72"/>
          <p:cNvGrpSpPr/>
          <p:nvPr/>
        </p:nvGrpSpPr>
        <p:grpSpPr>
          <a:xfrm>
            <a:off x="2071363" y="1001540"/>
            <a:ext cx="3306884" cy="1208244"/>
            <a:chOff x="3523360" y="2193062"/>
            <a:chExt cx="3135654" cy="1208244"/>
          </a:xfrm>
        </p:grpSpPr>
        <p:sp>
          <p:nvSpPr>
            <p:cNvPr id="74" name="Rounded Rectangular Callout 73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4774"/>
                <a:gd name="adj2" fmla="val 50015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will draw lines to make 3 equal parts.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5880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4.16667E-6 0.1175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1759 L 4.16667E-6 0.2314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78823" y="334776"/>
                <a:ext cx="7511143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Ron and Amir use an array to find one third of 18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baseline="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18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5B9BD5">
                            <a:lumMod val="50000"/>
                          </a:srgbClr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noProof="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6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One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rgbClr val="5B9BD5">
                        <a:lumMod val="50000"/>
                      </a:srgbClr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third of 18 is 6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823" y="334776"/>
                <a:ext cx="7511143" cy="5693866"/>
              </a:xfrm>
              <a:prstGeom prst="rect">
                <a:avLst/>
              </a:prstGeom>
              <a:blipFill>
                <a:blip r:embed="rId5"/>
                <a:stretch>
                  <a:fillRect l="-1623" t="-1178" r="-1542" b="-2034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4" name="Straight Connector 13"/>
          <p:cNvCxnSpPr/>
          <p:nvPr/>
        </p:nvCxnSpPr>
        <p:spPr>
          <a:xfrm>
            <a:off x="3673788" y="2052649"/>
            <a:ext cx="12678" cy="247038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344533" y="2090662"/>
            <a:ext cx="34705" cy="2432205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910636" y="1988222"/>
            <a:ext cx="1737404" cy="253464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0741" y="1240309"/>
            <a:ext cx="1403850" cy="969475"/>
          </a:xfrm>
          <a:prstGeom prst="rect">
            <a:avLst/>
          </a:prstGeom>
        </p:spPr>
      </p:pic>
      <p:grpSp>
        <p:nvGrpSpPr>
          <p:cNvPr id="34" name="Group 33"/>
          <p:cNvGrpSpPr/>
          <p:nvPr/>
        </p:nvGrpSpPr>
        <p:grpSpPr>
          <a:xfrm>
            <a:off x="2071363" y="1001540"/>
            <a:ext cx="3306884" cy="1208244"/>
            <a:chOff x="3523360" y="2193062"/>
            <a:chExt cx="3135654" cy="1208244"/>
          </a:xfrm>
        </p:grpSpPr>
        <p:sp>
          <p:nvSpPr>
            <p:cNvPr id="35" name="Rounded Rectangular Callout 34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4774"/>
                <a:gd name="adj2" fmla="val 50015"/>
                <a:gd name="adj3" fmla="val 16667"/>
              </a:avLst>
            </a:prstGeom>
            <a:noFill/>
            <a:ln w="38100">
              <a:solidFill>
                <a:srgbClr val="F6933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will draw lines to make 3 equal parts.</a:t>
              </a:r>
            </a:p>
          </p:txBody>
        </p:sp>
      </p:grpSp>
      <p:sp>
        <p:nvSpPr>
          <p:cNvPr id="37" name="5-Point Star 36"/>
          <p:cNvSpPr/>
          <p:nvPr/>
        </p:nvSpPr>
        <p:spPr>
          <a:xfrm>
            <a:off x="1961323" y="2058612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5-Point Star 39"/>
          <p:cNvSpPr/>
          <p:nvPr/>
        </p:nvSpPr>
        <p:spPr>
          <a:xfrm>
            <a:off x="2823686" y="205861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5-Point Star 40"/>
          <p:cNvSpPr/>
          <p:nvPr/>
        </p:nvSpPr>
        <p:spPr>
          <a:xfrm>
            <a:off x="3686049" y="2058610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5-Point Star 41"/>
          <p:cNvSpPr/>
          <p:nvPr/>
        </p:nvSpPr>
        <p:spPr>
          <a:xfrm>
            <a:off x="4548412" y="205860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5-Point Star 47"/>
          <p:cNvSpPr/>
          <p:nvPr/>
        </p:nvSpPr>
        <p:spPr>
          <a:xfrm>
            <a:off x="1961323" y="286351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5-Point Star 48"/>
          <p:cNvSpPr/>
          <p:nvPr/>
        </p:nvSpPr>
        <p:spPr>
          <a:xfrm>
            <a:off x="2823686" y="286351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5-Point Star 49"/>
          <p:cNvSpPr/>
          <p:nvPr/>
        </p:nvSpPr>
        <p:spPr>
          <a:xfrm>
            <a:off x="3686049" y="2863512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5-Point Star 50"/>
          <p:cNvSpPr/>
          <p:nvPr/>
        </p:nvSpPr>
        <p:spPr>
          <a:xfrm>
            <a:off x="4548412" y="2863511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2" name="5-Point Star 51"/>
          <p:cNvSpPr/>
          <p:nvPr/>
        </p:nvSpPr>
        <p:spPr>
          <a:xfrm>
            <a:off x="1961323" y="366841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3" name="5-Point Star 52"/>
          <p:cNvSpPr/>
          <p:nvPr/>
        </p:nvSpPr>
        <p:spPr>
          <a:xfrm>
            <a:off x="2823686" y="3668415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4" name="5-Point Star 53"/>
          <p:cNvSpPr/>
          <p:nvPr/>
        </p:nvSpPr>
        <p:spPr>
          <a:xfrm>
            <a:off x="3686049" y="3668414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5-Point Star 54"/>
          <p:cNvSpPr/>
          <p:nvPr/>
        </p:nvSpPr>
        <p:spPr>
          <a:xfrm>
            <a:off x="4548412" y="3668413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5-Point Star 56"/>
          <p:cNvSpPr/>
          <p:nvPr/>
        </p:nvSpPr>
        <p:spPr>
          <a:xfrm>
            <a:off x="5378247" y="2065237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5-Point Star 57"/>
          <p:cNvSpPr/>
          <p:nvPr/>
        </p:nvSpPr>
        <p:spPr>
          <a:xfrm>
            <a:off x="6240610" y="2065236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9" name="5-Point Star 58"/>
          <p:cNvSpPr/>
          <p:nvPr/>
        </p:nvSpPr>
        <p:spPr>
          <a:xfrm>
            <a:off x="5378247" y="2886709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0" name="5-Point Star 59"/>
          <p:cNvSpPr/>
          <p:nvPr/>
        </p:nvSpPr>
        <p:spPr>
          <a:xfrm>
            <a:off x="6240610" y="288670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1" name="5-Point Star 60"/>
          <p:cNvSpPr/>
          <p:nvPr/>
        </p:nvSpPr>
        <p:spPr>
          <a:xfrm>
            <a:off x="5408462" y="3655338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2" name="5-Point Star 61"/>
          <p:cNvSpPr/>
          <p:nvPr/>
        </p:nvSpPr>
        <p:spPr>
          <a:xfrm>
            <a:off x="6270825" y="3655337"/>
            <a:ext cx="795130" cy="715617"/>
          </a:xfrm>
          <a:prstGeom prst="star5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9055" y="4256649"/>
            <a:ext cx="1459906" cy="1008186"/>
          </a:xfrm>
          <a:prstGeom prst="rect">
            <a:avLst/>
          </a:prstGeom>
        </p:spPr>
      </p:pic>
      <p:grpSp>
        <p:nvGrpSpPr>
          <p:cNvPr id="88" name="Group 87"/>
          <p:cNvGrpSpPr/>
          <p:nvPr/>
        </p:nvGrpSpPr>
        <p:grpSpPr>
          <a:xfrm>
            <a:off x="2362201" y="4619537"/>
            <a:ext cx="4184974" cy="1577575"/>
            <a:chOff x="3523360" y="2193062"/>
            <a:chExt cx="3135654" cy="1577575"/>
          </a:xfrm>
        </p:grpSpPr>
        <p:sp>
          <p:nvSpPr>
            <p:cNvPr id="89" name="Rounded Rectangular Callout 88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64238"/>
                <a:gd name="adj2" fmla="val 1816"/>
                <a:gd name="adj3" fmla="val 16667"/>
              </a:avLst>
            </a:prstGeom>
            <a:noFill/>
            <a:ln w="3810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3631474" y="2200977"/>
              <a:ext cx="2994751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I can see a different way to make 3 equal parts</a:t>
              </a:r>
            </a:p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.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56289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67512" y="382047"/>
                <a:ext cx="7625490" cy="3975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Annie uses a bar model to find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prstClr val="black"/>
                            </a:solidFill>
                            <a:latin typeface="Comic Sans MS" panose="030F0702030302020204" pitchFamily="66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solidFill>
                              <a:prstClr val="black"/>
                            </a:solidFill>
                            <a:latin typeface="Comic Sans MS" panose="030F0702030302020204" pitchFamily="66" charset="0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of 21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82047"/>
                <a:ext cx="7625490" cy="3975960"/>
              </a:xfrm>
              <a:prstGeom prst="rect">
                <a:avLst/>
              </a:prstGeom>
              <a:blipFill>
                <a:blip r:embed="rId5"/>
                <a:stretch>
                  <a:fillRect l="-16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051" y="3817929"/>
            <a:ext cx="1750392" cy="122527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3187344" y="3329656"/>
            <a:ext cx="4029004" cy="685910"/>
            <a:chOff x="3751768" y="535036"/>
            <a:chExt cx="3516998" cy="846829"/>
          </a:xfrm>
        </p:grpSpPr>
        <p:sp>
          <p:nvSpPr>
            <p:cNvPr id="7" name="Rounded Rectangular Callout 6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53009"/>
                <a:gd name="adj2" fmla="val 91227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765368" y="676196"/>
              <a:ext cx="3503398" cy="5699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I’ve noticed a pattern</a:t>
              </a:r>
            </a:p>
          </p:txBody>
        </p:sp>
      </p:grp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008529"/>
              </p:ext>
            </p:extLst>
          </p:nvPr>
        </p:nvGraphicFramePr>
        <p:xfrm>
          <a:off x="898111" y="2087064"/>
          <a:ext cx="6668880" cy="1133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2960">
                  <a:extLst>
                    <a:ext uri="{9D8B030D-6E8A-4147-A177-3AD203B41FA5}">
                      <a16:colId xmlns:a16="http://schemas.microsoft.com/office/drawing/2014/main" val="2933664909"/>
                    </a:ext>
                  </a:extLst>
                </a:gridCol>
                <a:gridCol w="2222960">
                  <a:extLst>
                    <a:ext uri="{9D8B030D-6E8A-4147-A177-3AD203B41FA5}">
                      <a16:colId xmlns:a16="http://schemas.microsoft.com/office/drawing/2014/main" val="4120014339"/>
                    </a:ext>
                  </a:extLst>
                </a:gridCol>
                <a:gridCol w="2222960">
                  <a:extLst>
                    <a:ext uri="{9D8B030D-6E8A-4147-A177-3AD203B41FA5}">
                      <a16:colId xmlns:a16="http://schemas.microsoft.com/office/drawing/2014/main" val="2469517893"/>
                    </a:ext>
                  </a:extLst>
                </a:gridCol>
              </a:tblGrid>
              <a:tr h="1133211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5724355"/>
                  </a:ext>
                </a:extLst>
              </a:tr>
            </a:tbl>
          </a:graphicData>
        </a:graphic>
      </p:graphicFrame>
      <p:sp>
        <p:nvSpPr>
          <p:cNvPr id="22" name="Rectangle 21"/>
          <p:cNvSpPr/>
          <p:nvPr/>
        </p:nvSpPr>
        <p:spPr>
          <a:xfrm>
            <a:off x="3999702" y="1047798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21</a:t>
            </a:r>
          </a:p>
        </p:txBody>
      </p:sp>
      <p:sp>
        <p:nvSpPr>
          <p:cNvPr id="27" name="Left Brace 26"/>
          <p:cNvSpPr/>
          <p:nvPr/>
        </p:nvSpPr>
        <p:spPr>
          <a:xfrm rot="5400000">
            <a:off x="4100024" y="-1572485"/>
            <a:ext cx="292449" cy="664148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052451" y="2263187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3340685" y="2235065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5461559" y="2204850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1513086" y="2283470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3801320" y="2255348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5922194" y="2225133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1973721" y="2303753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4261955" y="2275631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6382829" y="224541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2478205" y="223086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766439" y="2202744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6887313" y="217252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1232451" y="274203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3520685" y="2713914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641559" y="268369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1693086" y="269067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981320" y="2662557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102194" y="2632342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2170001" y="2731726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4458235" y="2703604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6579109" y="2673389"/>
            <a:ext cx="360000" cy="36104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326" y="263985"/>
            <a:ext cx="1353520" cy="934717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1798435" y="3631284"/>
            <a:ext cx="898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4" name="Left Brace 53"/>
          <p:cNvSpPr/>
          <p:nvPr/>
        </p:nvSpPr>
        <p:spPr>
          <a:xfrm rot="16200000">
            <a:off x="1827602" y="2378310"/>
            <a:ext cx="338812" cy="2197787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800480" y="3627150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667512" y="4135262"/>
                <a:ext cx="4572000" cy="212930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7 counters in each part.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rgbClr val="5B9BD5">
                            <a:lumMod val="50000"/>
                          </a:srgbClr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7</a:t>
                </a:r>
              </a:p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omic Sans MS" panose="030F0702030302020204" pitchFamily="66" charset="0"/>
                            <a:cs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of 21 is </a:t>
                </a:r>
                <a:r>
                  <a:rPr lang="en-GB" sz="2800" dirty="0">
                    <a:solidFill>
                      <a:srgbClr val="5B9BD5">
                        <a:lumMod val="50000"/>
                      </a:srgbClr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7</a:t>
                </a: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4135262"/>
                <a:ext cx="4572000" cy="2129301"/>
              </a:xfrm>
              <a:prstGeom prst="rect">
                <a:avLst/>
              </a:prstGeom>
              <a:blipFill>
                <a:blip r:embed="rId8"/>
                <a:stretch>
                  <a:fillRect l="-2800" t="-2857" b="-142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474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7" grpId="0" animBg="1"/>
      <p:bldP spid="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3" grpId="0"/>
      <p:bldP spid="53" grpId="1"/>
      <p:bldP spid="54" grpId="0" animBg="1"/>
      <p:bldP spid="5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/>
        </p:nvCxnSpPr>
        <p:spPr>
          <a:xfrm>
            <a:off x="2429691" y="2504568"/>
            <a:ext cx="4596103" cy="1306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153" y="980044"/>
            <a:ext cx="1750392" cy="122527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3030583" y="535036"/>
            <a:ext cx="3995211" cy="573230"/>
            <a:chOff x="3751768" y="535036"/>
            <a:chExt cx="3249649" cy="846829"/>
          </a:xfrm>
        </p:grpSpPr>
        <p:sp>
          <p:nvSpPr>
            <p:cNvPr id="5" name="Rounded Rectangular Callout 4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48480"/>
                <a:gd name="adj2" fmla="val 116261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3858019" y="617442"/>
              <a:ext cx="3143398" cy="682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>
                  <a:latin typeface="Comic Sans MS" panose="030F0702030302020204" pitchFamily="66" charset="0"/>
                </a:rPr>
                <a:t>I’ve noticed a pattern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61991" y="1502690"/>
                <a:ext cx="6696635" cy="50304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 dirty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is the same as dividing by 2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 dirty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>
                            <a:latin typeface="Comic Sans MS" panose="030F0702030302020204" pitchFamily="66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is the same as dividing by 4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Finding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i="0" dirty="0">
                            <a:latin typeface="Comic Sans MS" panose="030F0702030302020204" pitchFamily="66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i="0" dirty="0">
                            <a:latin typeface="Comic Sans MS" panose="030F0702030302020204" pitchFamily="66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is the same as dividing by 3</a:t>
                </a:r>
              </a:p>
              <a:p>
                <a:endParaRPr lang="en-GB" sz="28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rPr>
                  <a:t>The denominator tells you how many equal parts the whole is divided by.</a:t>
                </a:r>
              </a:p>
              <a:p>
                <a:endParaRPr lang="en-GB" dirty="0">
                  <a:latin typeface="Comic Sans MS" panose="030F0702030302020204" pitchFamily="66" charset="0"/>
                </a:endParaRPr>
              </a:p>
              <a:p>
                <a:endParaRPr lang="en-GB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991" y="1502690"/>
                <a:ext cx="6696635" cy="5030416"/>
              </a:xfrm>
              <a:prstGeom prst="rect">
                <a:avLst/>
              </a:prstGeom>
              <a:blipFill>
                <a:blip r:embed="rId6"/>
                <a:stretch>
                  <a:fillRect l="-18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3" r="69717" b="-1134"/>
          <a:stretch/>
        </p:blipFill>
        <p:spPr>
          <a:xfrm>
            <a:off x="2657475" y="2196011"/>
            <a:ext cx="1793875" cy="617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8" r="45293" b="-1134"/>
          <a:stretch/>
        </p:blipFill>
        <p:spPr>
          <a:xfrm>
            <a:off x="4451350" y="2196011"/>
            <a:ext cx="1803335" cy="61711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2429691" y="3667198"/>
            <a:ext cx="4596103" cy="1306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0" r="69717" b="-1134"/>
          <a:stretch/>
        </p:blipFill>
        <p:spPr>
          <a:xfrm>
            <a:off x="3567113" y="3358641"/>
            <a:ext cx="884237" cy="6171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1" r="45293" b="-1134"/>
          <a:stretch/>
        </p:blipFill>
        <p:spPr>
          <a:xfrm>
            <a:off x="5334000" y="3358641"/>
            <a:ext cx="920685" cy="6171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8" r="57482" b="-1134"/>
          <a:stretch/>
        </p:blipFill>
        <p:spPr>
          <a:xfrm>
            <a:off x="4451350" y="3365172"/>
            <a:ext cx="901700" cy="6171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3" r="81576" b="-1134"/>
          <a:stretch/>
        </p:blipFill>
        <p:spPr>
          <a:xfrm>
            <a:off x="2650484" y="3371704"/>
            <a:ext cx="916629" cy="617114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>
            <a:off x="2429691" y="4803206"/>
            <a:ext cx="4596103" cy="13063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57" r="61648" b="-1134"/>
          <a:stretch/>
        </p:blipFill>
        <p:spPr>
          <a:xfrm>
            <a:off x="3857625" y="4494649"/>
            <a:ext cx="1190625" cy="6171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2" r="45293" b="-1134"/>
          <a:stretch/>
        </p:blipFill>
        <p:spPr>
          <a:xfrm>
            <a:off x="5033963" y="4494649"/>
            <a:ext cx="1211197" cy="6171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2" r="77498" b="-1134"/>
          <a:stretch/>
        </p:blipFill>
        <p:spPr>
          <a:xfrm>
            <a:off x="2650484" y="4494649"/>
            <a:ext cx="1218384" cy="6171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06562 3.7037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0.03177 -2.22222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0.03316 1.85185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02222 -4.07407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77 -2.22222E-6 L 0.0651 -2.22222E-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658 -1.48148E-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02969 -1.48148E-6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questions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1229" y="356701"/>
            <a:ext cx="727498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              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0230" y="6143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75094" y="7570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288025"/>
              </p:ext>
            </p:extLst>
          </p:nvPr>
        </p:nvGraphicFramePr>
        <p:xfrm>
          <a:off x="1847475" y="2903433"/>
          <a:ext cx="136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7" name="Right Brace 26"/>
          <p:cNvSpPr/>
          <p:nvPr/>
        </p:nvSpPr>
        <p:spPr>
          <a:xfrm rot="16200000">
            <a:off x="3645764" y="552591"/>
            <a:ext cx="492324" cy="4115026"/>
          </a:xfrm>
          <a:prstGeom prst="rightBrace">
            <a:avLst>
              <a:gd name="adj1" fmla="val 50507"/>
              <a:gd name="adj2" fmla="val 49237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pSp>
        <p:nvGrpSpPr>
          <p:cNvPr id="44" name="Group 43"/>
          <p:cNvGrpSpPr/>
          <p:nvPr/>
        </p:nvGrpSpPr>
        <p:grpSpPr>
          <a:xfrm>
            <a:off x="983192" y="668792"/>
            <a:ext cx="3249219" cy="943143"/>
            <a:chOff x="3009289" y="4503318"/>
            <a:chExt cx="3249219" cy="94314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>
                  <a:off x="3009289" y="4503318"/>
                  <a:ext cx="3249219" cy="94314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14:m>
                    <m:oMath xmlns:m="http://schemas.openxmlformats.org/officeDocument/2006/math">
                      <m:f>
                        <m:fPr>
                          <m:ctrlPr>
                            <a:rPr kumimoji="0" lang="en-GB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kumimoji="0" lang="en-GB" sz="32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omic Sans MS" panose="030F0702030302020204" pitchFamily="66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kumimoji="0" lang="en-GB" sz="3200" b="0" i="0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omic Sans MS" panose="030F0702030302020204" pitchFamily="66" charset="0"/>
                              <a:ea typeface="+mn-ea"/>
                              <a:cs typeface="+mn-cs"/>
                            </a:rPr>
                            <m:t>3</m:t>
                          </m:r>
                        </m:den>
                      </m:f>
                    </m:oMath>
                  </a14:m>
                  <a:r>
                    <a:rPr kumimoji="0" lang="en-GB" sz="3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omic Sans MS" panose="030F0702030302020204" pitchFamily="66" charset="0"/>
                      <a:ea typeface="+mn-ea"/>
                      <a:cs typeface="+mn-cs"/>
                    </a:rPr>
                    <a:t> of       </a:t>
                  </a:r>
                  <a14:m>
                    <m:oMath xmlns:m="http://schemas.openxmlformats.org/officeDocument/2006/math">
                      <m:r>
                        <a:rPr kumimoji="0" lang="en-GB" sz="36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a14:m>
                  <a:r>
                    <a:rPr kumimoji="0" lang="en-GB" sz="3600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omic Sans MS" panose="030F0702030302020204" pitchFamily="66" charset="0"/>
                      <a:ea typeface="+mn-ea"/>
                      <a:cs typeface="+mn-cs"/>
                    </a:rPr>
                    <a:t> </a:t>
                  </a:r>
                  <a:r>
                    <a:rPr lang="en-GB" sz="3600" dirty="0">
                      <a:solidFill>
                        <a:prstClr val="black"/>
                      </a:solidFill>
                      <a:latin typeface="Comic Sans MS" panose="030F0702030302020204" pitchFamily="66" charset="0"/>
                    </a:rPr>
                    <a:t>15</a:t>
                  </a:r>
                  <a:endPara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endParaRPr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009289" y="4503318"/>
                  <a:ext cx="3249219" cy="943143"/>
                </a:xfrm>
                <a:prstGeom prst="rect">
                  <a:avLst/>
                </a:prstGeom>
                <a:blipFill>
                  <a:blip r:embed="rId6"/>
                  <a:stretch>
                    <a:fillRect b="-1168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4" name="Rounded Rectangle 33"/>
            <p:cNvSpPr/>
            <p:nvPr/>
          </p:nvSpPr>
          <p:spPr>
            <a:xfrm>
              <a:off x="4051277" y="4628946"/>
              <a:ext cx="654367" cy="746318"/>
            </a:xfrm>
            <a:prstGeom prst="round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F4E79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3683916" y="1699950"/>
            <a:ext cx="372218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?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977901" y="879363"/>
            <a:ext cx="7489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srgbClr val="1F4E79"/>
                </a:solidFill>
                <a:latin typeface="Comic Sans MS" panose="030F0702030302020204" pitchFamily="66" charset="0"/>
              </a:rPr>
              <a:t>45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F4E79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23390" y="300341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553992" y="1681526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45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850372"/>
              </p:ext>
            </p:extLst>
          </p:nvPr>
        </p:nvGraphicFramePr>
        <p:xfrm>
          <a:off x="3213436" y="2903433"/>
          <a:ext cx="136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325531"/>
              </p:ext>
            </p:extLst>
          </p:nvPr>
        </p:nvGraphicFramePr>
        <p:xfrm>
          <a:off x="4581436" y="2903433"/>
          <a:ext cx="1368000" cy="86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000">
                  <a:extLst>
                    <a:ext uri="{9D8B030D-6E8A-4147-A177-3AD203B41FA5}">
                      <a16:colId xmlns:a16="http://schemas.microsoft.com/office/drawing/2014/main" val="2686110945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0908155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3622839" y="300341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995692" y="3003414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15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3064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 animBg="1"/>
      <p:bldP spid="2" grpId="0"/>
      <p:bldP spid="2" grpId="1"/>
      <p:bldP spid="45" grpId="0"/>
      <p:bldP spid="6" grpId="0"/>
      <p:bldP spid="47" grpId="0"/>
      <p:bldP spid="23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29375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noProof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Jack has one third of his birthday money left.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Dora</a:t>
            </a:r>
            <a:r>
              <a:rPr kumimoji="0" lang="en-GB" sz="2600" b="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 has half of her birthday money left.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They both have £10 left.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6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What do you know?    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What can you find out?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7908" y="2400225"/>
            <a:ext cx="696930" cy="51530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11" y="2915525"/>
            <a:ext cx="716166" cy="101187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96515" y="2466793"/>
            <a:ext cx="1240972" cy="382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96515" y="3230379"/>
            <a:ext cx="1240972" cy="3821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1800" y="2462194"/>
            <a:ext cx="783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34499" y="3215933"/>
            <a:ext cx="783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046206" y="2466793"/>
            <a:ext cx="1240972" cy="3821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282834" y="2466793"/>
            <a:ext cx="1240972" cy="3821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1862" y="3230379"/>
            <a:ext cx="1240972" cy="38216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49005" y="2459525"/>
            <a:ext cx="783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66086" y="2462194"/>
            <a:ext cx="783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14892" y="3228728"/>
            <a:ext cx="78377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Right Brace 18"/>
          <p:cNvSpPr/>
          <p:nvPr/>
        </p:nvSpPr>
        <p:spPr>
          <a:xfrm rot="16200000">
            <a:off x="3530918" y="407336"/>
            <a:ext cx="258485" cy="3727291"/>
          </a:xfrm>
          <a:prstGeom prst="rightBrace">
            <a:avLst>
              <a:gd name="adj1" fmla="val 8333"/>
              <a:gd name="adj2" fmla="val 496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2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73160" y="1681657"/>
            <a:ext cx="12279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£30</a:t>
            </a:r>
          </a:p>
        </p:txBody>
      </p:sp>
      <p:sp>
        <p:nvSpPr>
          <p:cNvPr id="21" name="Right Brace 20"/>
          <p:cNvSpPr/>
          <p:nvPr/>
        </p:nvSpPr>
        <p:spPr>
          <a:xfrm rot="5400000">
            <a:off x="2906312" y="2690842"/>
            <a:ext cx="279788" cy="2490664"/>
          </a:xfrm>
          <a:prstGeom prst="rightBrace">
            <a:avLst>
              <a:gd name="adj1" fmla="val 8333"/>
              <a:gd name="adj2" fmla="val 496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53953" y="4030235"/>
            <a:ext cx="122790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£20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6482" y="2774429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957703" y="2917118"/>
            <a:ext cx="248675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13529" y="2808596"/>
            <a:ext cx="1149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20433" y="3561791"/>
            <a:ext cx="1149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left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804823" y="2788721"/>
            <a:ext cx="1149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spent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46122" y="3515958"/>
            <a:ext cx="1149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spent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4291538" y="3394861"/>
            <a:ext cx="1232268" cy="0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678786" y="3381758"/>
            <a:ext cx="585545" cy="430887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2" name="Right Brace 31"/>
          <p:cNvSpPr/>
          <p:nvPr/>
        </p:nvSpPr>
        <p:spPr>
          <a:xfrm>
            <a:off x="5919758" y="2460791"/>
            <a:ext cx="286415" cy="1517834"/>
          </a:xfrm>
          <a:prstGeom prst="rightBrace">
            <a:avLst>
              <a:gd name="adj1" fmla="val 8333"/>
              <a:gd name="adj2" fmla="val 4964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600" dirty="0"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79075" y="2484496"/>
            <a:ext cx="196331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>
                <a:latin typeface="Comic Sans MS" panose="030F0702030302020204" pitchFamily="66" charset="0"/>
              </a:rPr>
              <a:t>They received £50 altogether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3165" y="4463529"/>
            <a:ext cx="432630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Jack had £30 altogether.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167261" y="4463529"/>
            <a:ext cx="423153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Dora had £20 altogether.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71611" y="4937263"/>
            <a:ext cx="37779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Jack spent £20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165569" y="4945479"/>
            <a:ext cx="423153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Dora spent £10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404098" y="5429706"/>
            <a:ext cx="517073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6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Jack spent £10 more than Dora.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723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 animBg="1"/>
      <p:bldP spid="20" grpId="0"/>
      <p:bldP spid="21" grpId="0" animBg="1"/>
      <p:bldP spid="22" grpId="0"/>
      <p:bldP spid="24" grpId="0"/>
      <p:bldP spid="24" grpId="1"/>
      <p:bldP spid="25" grpId="0"/>
      <p:bldP spid="26" grpId="0"/>
      <p:bldP spid="27" grpId="0"/>
      <p:bldP spid="28" grpId="0"/>
      <p:bldP spid="31" grpId="0"/>
      <p:bldP spid="32" grpId="0" animBg="1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620853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3.2|8.3|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3.6|9.1|6.9|2.6|2|2.1|4|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4|1.3|7.5|13.1|1.3|6.6|5.1|4.7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3.7|5.8|1.3|5.7|5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6.4|7.5|11.6|0.6|0.7|0.6|0.7|0.6|0.7|0.6|0.5|0.6|0.7|0.5|0.5|0.6|0.6|0.5|0.6|0.5|0.5|0.6|0.5|6.6|12.2|1|1.5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7.7|3.6|8.7|5.4|2.3|3.4|6.6|5|2.2|2|17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8|1.2|1.2|1.2|2.9|6.9|5.1|4.3|6.5|13.9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9|12|12.9|6.9|3.4|4.4|1.5|3.1|0.9|1|3.9|8.2|1.1|9.5|6.2|5.2|7|3.4|12.2|5.4|7.5|2.1|8.6|9|7.1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  <ds:schemaRef ds:uri="http://purl.org/dc/terms/"/>
    <ds:schemaRef ds:uri="522d4c35-b548-4432-90ae-af4376e1c4b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15836</TotalTime>
  <Words>429</Words>
  <Application>Microsoft Office PowerPoint</Application>
  <PresentationFormat>On-screen Show (4:3)</PresentationFormat>
  <Paragraphs>143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Vicki Rose</cp:lastModifiedBy>
  <cp:revision>242</cp:revision>
  <dcterms:created xsi:type="dcterms:W3CDTF">2019-07-05T11:02:13Z</dcterms:created>
  <dcterms:modified xsi:type="dcterms:W3CDTF">2022-03-22T12:29:21Z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