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m4a" ContentType="audi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00" r:id="rId2"/>
    <p:sldId id="279" r:id="rId3"/>
    <p:sldId id="295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1F4E79"/>
    <a:srgbClr val="EA7600"/>
    <a:srgbClr val="253746"/>
    <a:srgbClr val="BDD7EE"/>
    <a:srgbClr val="E6E6E6"/>
    <a:srgbClr val="FFE699"/>
    <a:srgbClr val="F2F2F2"/>
    <a:srgbClr val="FFF2CC"/>
    <a:srgbClr val="9AF6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0B2D98-E6CF-4CD2-895C-8F649E16F69E}" v="4" dt="2020-04-21T14:15:10.8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3" autoAdjust="0"/>
    <p:restoredTop sz="94294" autoAdjust="0"/>
  </p:normalViewPr>
  <p:slideViewPr>
    <p:cSldViewPr snapToGrid="0">
      <p:cViewPr varScale="1">
        <p:scale>
          <a:sx n="108" d="100"/>
          <a:sy n="108" d="100"/>
        </p:scale>
        <p:origin x="168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1" Type="http://schemas.microsoft.com/office/2015/10/relationships/revisionInfo" Target="revisionInfo.xml"/><Relationship Id="rId1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e Kerwin" userId="89cc6116eb6c0dac" providerId="LiveId" clId="{B6492ED0-F538-4990-A66A-51BD4BC96AFD}"/>
    <pc:docChg chg="delSld modSld">
      <pc:chgData name="Jennie Kerwin" userId="89cc6116eb6c0dac" providerId="LiveId" clId="{B6492ED0-F538-4990-A66A-51BD4BC96AFD}" dt="2020-04-21T14:15:10.890" v="15"/>
      <pc:docMkLst>
        <pc:docMk/>
      </pc:docMkLst>
      <pc:sldChg chg="modAnim">
        <pc:chgData name="Jennie Kerwin" userId="89cc6116eb6c0dac" providerId="LiveId" clId="{B6492ED0-F538-4990-A66A-51BD4BC96AFD}" dt="2020-04-21T14:15:04.477" v="14"/>
        <pc:sldMkLst>
          <pc:docMk/>
          <pc:sldMk cId="2047842423" sldId="279"/>
        </pc:sldMkLst>
      </pc:sldChg>
      <pc:sldChg chg="del">
        <pc:chgData name="Jennie Kerwin" userId="89cc6116eb6c0dac" providerId="LiveId" clId="{B6492ED0-F538-4990-A66A-51BD4BC96AFD}" dt="2020-04-21T14:14:16.122" v="9" actId="2696"/>
        <pc:sldMkLst>
          <pc:docMk/>
          <pc:sldMk cId="3262603198" sldId="280"/>
        </pc:sldMkLst>
      </pc:sldChg>
      <pc:sldChg chg="del">
        <pc:chgData name="Jennie Kerwin" userId="89cc6116eb6c0dac" providerId="LiveId" clId="{B6492ED0-F538-4990-A66A-51BD4BC96AFD}" dt="2020-04-21T14:14:06.877" v="1" actId="2696"/>
        <pc:sldMkLst>
          <pc:docMk/>
          <pc:sldMk cId="2814342108" sldId="291"/>
        </pc:sldMkLst>
      </pc:sldChg>
      <pc:sldChg chg="del">
        <pc:chgData name="Jennie Kerwin" userId="89cc6116eb6c0dac" providerId="LiveId" clId="{B6492ED0-F538-4990-A66A-51BD4BC96AFD}" dt="2020-04-21T14:14:15.140" v="8" actId="2696"/>
        <pc:sldMkLst>
          <pc:docMk/>
          <pc:sldMk cId="771511354" sldId="292"/>
        </pc:sldMkLst>
      </pc:sldChg>
      <pc:sldChg chg="del">
        <pc:chgData name="Jennie Kerwin" userId="89cc6116eb6c0dac" providerId="LiveId" clId="{B6492ED0-F538-4990-A66A-51BD4BC96AFD}" dt="2020-04-21T14:14:00.558" v="0" actId="2696"/>
        <pc:sldMkLst>
          <pc:docMk/>
          <pc:sldMk cId="3141333344" sldId="293"/>
        </pc:sldMkLst>
      </pc:sldChg>
      <pc:sldChg chg="del">
        <pc:chgData name="Jennie Kerwin" userId="89cc6116eb6c0dac" providerId="LiveId" clId="{B6492ED0-F538-4990-A66A-51BD4BC96AFD}" dt="2020-04-21T14:14:09.140" v="2" actId="2696"/>
        <pc:sldMkLst>
          <pc:docMk/>
          <pc:sldMk cId="924622696" sldId="294"/>
        </pc:sldMkLst>
      </pc:sldChg>
      <pc:sldChg chg="modAnim modNotesTx">
        <pc:chgData name="Jennie Kerwin" userId="89cc6116eb6c0dac" providerId="LiveId" clId="{B6492ED0-F538-4990-A66A-51BD4BC96AFD}" dt="2020-04-21T14:15:10.890" v="15"/>
        <pc:sldMkLst>
          <pc:docMk/>
          <pc:sldMk cId="1275141332" sldId="295"/>
        </pc:sldMkLst>
      </pc:sldChg>
      <pc:sldChg chg="del">
        <pc:chgData name="Jennie Kerwin" userId="89cc6116eb6c0dac" providerId="LiveId" clId="{B6492ED0-F538-4990-A66A-51BD4BC96AFD}" dt="2020-04-21T14:14:10.232" v="3" actId="2696"/>
        <pc:sldMkLst>
          <pc:docMk/>
          <pc:sldMk cId="3590672821" sldId="296"/>
        </pc:sldMkLst>
      </pc:sldChg>
      <pc:sldChg chg="del">
        <pc:chgData name="Jennie Kerwin" userId="89cc6116eb6c0dac" providerId="LiveId" clId="{B6492ED0-F538-4990-A66A-51BD4BC96AFD}" dt="2020-04-21T14:14:12.409" v="4" actId="2696"/>
        <pc:sldMkLst>
          <pc:docMk/>
          <pc:sldMk cId="1230091452" sldId="297"/>
        </pc:sldMkLst>
      </pc:sldChg>
      <pc:sldChg chg="del">
        <pc:chgData name="Jennie Kerwin" userId="89cc6116eb6c0dac" providerId="LiveId" clId="{B6492ED0-F538-4990-A66A-51BD4BC96AFD}" dt="2020-04-21T14:14:14.422" v="7" actId="2696"/>
        <pc:sldMkLst>
          <pc:docMk/>
          <pc:sldMk cId="827986444" sldId="298"/>
        </pc:sldMkLst>
      </pc:sldChg>
      <pc:sldChg chg="modAnim">
        <pc:chgData name="Jennie Kerwin" userId="89cc6116eb6c0dac" providerId="LiveId" clId="{B6492ED0-F538-4990-A66A-51BD4BC96AFD}" dt="2020-04-21T14:14:58.017" v="12"/>
        <pc:sldMkLst>
          <pc:docMk/>
          <pc:sldMk cId="1385697194" sldId="300"/>
        </pc:sldMkLst>
      </pc:sldChg>
      <pc:sldChg chg="del">
        <pc:chgData name="Jennie Kerwin" userId="89cc6116eb6c0dac" providerId="LiveId" clId="{B6492ED0-F538-4990-A66A-51BD4BC96AFD}" dt="2020-04-21T14:14:12.955" v="5" actId="2696"/>
        <pc:sldMkLst>
          <pc:docMk/>
          <pc:sldMk cId="4113892786" sldId="301"/>
        </pc:sldMkLst>
      </pc:sldChg>
      <pc:sldChg chg="del">
        <pc:chgData name="Jennie Kerwin" userId="89cc6116eb6c0dac" providerId="LiveId" clId="{B6492ED0-F538-4990-A66A-51BD4BC96AFD}" dt="2020-04-21T14:14:17.074" v="10" actId="2696"/>
        <pc:sldMkLst>
          <pc:docMk/>
          <pc:sldMk cId="1189952368" sldId="302"/>
        </pc:sldMkLst>
      </pc:sldChg>
      <pc:sldChg chg="del">
        <pc:chgData name="Jennie Kerwin" userId="89cc6116eb6c0dac" providerId="LiveId" clId="{B6492ED0-F538-4990-A66A-51BD4BC96AFD}" dt="2020-04-21T14:14:13.688" v="6" actId="2696"/>
        <pc:sldMkLst>
          <pc:docMk/>
          <pc:sldMk cId="2632610986" sldId="34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4842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www.hamilton-trust.org.uk/maths/year-3-maths/" TargetMode="External"/><Relationship Id="rId3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=""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=""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3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2F2F2"/>
            </a:gs>
            <a:gs pos="0">
              <a:srgbClr val="FFF2CC"/>
            </a:gs>
            <a:gs pos="100000">
              <a:srgbClr val="FFE6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4" Type="http://schemas.microsoft.com/office/2007/relationships/media" Target="../media/media3.m4a"/><Relationship Id="rId5" Type="http://schemas.microsoft.com/office/2007/relationships/media" Target="../media/media4.m4a"/><Relationship Id="rId6" Type="http://schemas.openxmlformats.org/officeDocument/2006/relationships/slideLayout" Target="../slideLayouts/slideLayout12.xml"/><Relationship Id="rId7" Type="http://schemas.openxmlformats.org/officeDocument/2006/relationships/notesSlide" Target="../notesSlides/notesSlide1.xml"/><Relationship Id="rId8" Type="http://schemas.openxmlformats.org/officeDocument/2006/relationships/image" Target="../media/image2.png"/><Relationship Id="rId1" Type="http://schemas.openxmlformats.org/officeDocument/2006/relationships/audio" Target="NULL" TargetMode="External"/><Relationship Id="rId2" Type="http://schemas.microsoft.com/office/2007/relationships/media" Target="../media/media1.m4a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6.m4a"/><Relationship Id="rId4" Type="http://schemas.microsoft.com/office/2007/relationships/media" Target="../media/media7.m4a"/><Relationship Id="rId5" Type="http://schemas.microsoft.com/office/2007/relationships/media" Target="../media/media8.m4a"/><Relationship Id="rId6" Type="http://schemas.openxmlformats.org/officeDocument/2006/relationships/slideLayout" Target="../slideLayouts/slideLayout12.xml"/><Relationship Id="rId7" Type="http://schemas.openxmlformats.org/officeDocument/2006/relationships/notesSlide" Target="../notesSlides/notesSlide2.xml"/><Relationship Id="rId8" Type="http://schemas.openxmlformats.org/officeDocument/2006/relationships/image" Target="../media/image3.jpg"/><Relationship Id="rId9" Type="http://schemas.openxmlformats.org/officeDocument/2006/relationships/image" Target="../media/image2.png"/><Relationship Id="rId1" Type="http://schemas.openxmlformats.org/officeDocument/2006/relationships/audio" Target="NULL" TargetMode="External"/><Relationship Id="rId2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10.m4a"/><Relationship Id="rId4" Type="http://schemas.microsoft.com/office/2007/relationships/media" Target="../media/media11.m4a"/><Relationship Id="rId5" Type="http://schemas.openxmlformats.org/officeDocument/2006/relationships/audio" Target="../media/media11.m4a"/><Relationship Id="rId6" Type="http://schemas.openxmlformats.org/officeDocument/2006/relationships/slideLayout" Target="../slideLayouts/slideLayout12.xml"/><Relationship Id="rId7" Type="http://schemas.openxmlformats.org/officeDocument/2006/relationships/notesSlide" Target="../notesSlides/notesSlide3.xml"/><Relationship Id="rId8" Type="http://schemas.openxmlformats.org/officeDocument/2006/relationships/image" Target="../media/image3.jpg"/><Relationship Id="rId9" Type="http://schemas.openxmlformats.org/officeDocument/2006/relationships/image" Target="../media/image4.png"/><Relationship Id="rId10" Type="http://schemas.openxmlformats.org/officeDocument/2006/relationships/image" Target="../media/image2.png"/><Relationship Id="rId1" Type="http://schemas.openxmlformats.org/officeDocument/2006/relationships/audio" Target="NULL" TargetMode="External"/><Relationship Id="rId2" Type="http://schemas.microsoft.com/office/2007/relationships/media" Target="../media/media9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=""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Halves and quarters.</a:t>
            </a:r>
          </a:p>
        </p:txBody>
      </p:sp>
      <p:sp>
        <p:nvSpPr>
          <p:cNvPr id="6" name="Rectangle 5"/>
          <p:cNvSpPr/>
          <p:nvPr/>
        </p:nvSpPr>
        <p:spPr>
          <a:xfrm>
            <a:off x="1470800" y="1792120"/>
            <a:ext cx="2520000" cy="3337437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470800" y="3429000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63692" y="637660"/>
            <a:ext cx="4040616" cy="1090784"/>
          </a:xfrm>
          <a:prstGeom prst="wedgeEllipseCallout">
            <a:avLst>
              <a:gd name="adj1" fmla="val -56827"/>
              <a:gd name="adj2" fmla="val -248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Fold a sheet of paper in half. What can you say about each piece?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462297" y="1792120"/>
            <a:ext cx="2520000" cy="3337434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462297" y="3492107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  <a:endCxn id="14" idx="2"/>
          </p:cNvCxnSpPr>
          <p:nvPr/>
        </p:nvCxnSpPr>
        <p:spPr>
          <a:xfrm>
            <a:off x="6722297" y="1792120"/>
            <a:ext cx="0" cy="3337434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885453" y="2389426"/>
            <a:ext cx="526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baseline="30000" dirty="0">
                <a:solidFill>
                  <a:srgbClr val="FF0000"/>
                </a:solidFill>
              </a:rPr>
              <a:t>1</a:t>
            </a:r>
            <a:r>
              <a:rPr lang="en-GB" sz="2400" b="1" dirty="0">
                <a:solidFill>
                  <a:srgbClr val="FF0000"/>
                </a:solidFill>
              </a:rPr>
              <a:t>/</a:t>
            </a:r>
            <a:r>
              <a:rPr lang="en-GB" sz="2400" b="1" baseline="-25000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58283" y="2389425"/>
            <a:ext cx="526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baseline="30000" dirty="0">
                <a:solidFill>
                  <a:srgbClr val="FF0000"/>
                </a:solidFill>
              </a:rPr>
              <a:t>1</a:t>
            </a:r>
            <a:r>
              <a:rPr lang="en-GB" sz="2400" b="1" dirty="0">
                <a:solidFill>
                  <a:srgbClr val="FF0000"/>
                </a:solidFill>
              </a:rPr>
              <a:t>/</a:t>
            </a:r>
            <a:r>
              <a:rPr lang="en-GB" sz="2400" b="1" baseline="-25000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35402" y="4142027"/>
            <a:ext cx="526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baseline="30000" dirty="0">
                <a:solidFill>
                  <a:srgbClr val="FF0000"/>
                </a:solidFill>
              </a:rPr>
              <a:t>1</a:t>
            </a:r>
            <a:r>
              <a:rPr lang="en-GB" sz="2400" b="1" dirty="0">
                <a:solidFill>
                  <a:srgbClr val="FF0000"/>
                </a:solidFill>
              </a:rPr>
              <a:t>/</a:t>
            </a:r>
            <a:r>
              <a:rPr lang="en-GB" sz="2400" b="1" baseline="-25000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59032" y="4142026"/>
            <a:ext cx="526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baseline="30000" dirty="0">
                <a:solidFill>
                  <a:srgbClr val="FF0000"/>
                </a:solidFill>
              </a:rPr>
              <a:t>1</a:t>
            </a:r>
            <a:r>
              <a:rPr lang="en-GB" sz="2400" b="1" dirty="0">
                <a:solidFill>
                  <a:srgbClr val="FF0000"/>
                </a:solidFill>
              </a:rPr>
              <a:t>/</a:t>
            </a:r>
            <a:r>
              <a:rPr lang="en-GB" sz="2400" b="1" baseline="-25000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4000" y="2310993"/>
            <a:ext cx="526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baseline="30000" dirty="0">
                <a:solidFill>
                  <a:srgbClr val="FF0000"/>
                </a:solidFill>
              </a:rPr>
              <a:t>1</a:t>
            </a:r>
            <a:r>
              <a:rPr lang="en-GB" sz="2400" b="1" dirty="0">
                <a:solidFill>
                  <a:srgbClr val="FF0000"/>
                </a:solidFill>
              </a:rPr>
              <a:t>/</a:t>
            </a:r>
            <a:r>
              <a:rPr lang="en-GB" sz="2400" b="1" baseline="-250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484000" y="4059113"/>
            <a:ext cx="526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baseline="30000" dirty="0">
                <a:solidFill>
                  <a:srgbClr val="FF0000"/>
                </a:solidFill>
              </a:rPr>
              <a:t>1</a:t>
            </a:r>
            <a:r>
              <a:rPr lang="en-GB" sz="2400" b="1" dirty="0">
                <a:solidFill>
                  <a:srgbClr val="FF0000"/>
                </a:solidFill>
              </a:rPr>
              <a:t>/</a:t>
            </a:r>
            <a:r>
              <a:rPr lang="en-GB" sz="2400" b="1" baseline="-250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3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906895" y="419731"/>
            <a:ext cx="4040616" cy="1250574"/>
          </a:xfrm>
          <a:prstGeom prst="wedgeEllipseCallout">
            <a:avLst>
              <a:gd name="adj1" fmla="val -56827"/>
              <a:gd name="adj2" fmla="val -248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Now fold your paper into four equal parts.</a:t>
            </a:r>
          </a:p>
          <a:p>
            <a:pPr algn="ctr"/>
            <a:r>
              <a:rPr lang="en-GB" sz="2000" b="1" dirty="0">
                <a:solidFill>
                  <a:srgbClr val="253746"/>
                </a:solidFill>
              </a:rPr>
              <a:t>Each part is a quarter.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5F5BC537-1D4E-4A66-981F-4B2782FE71AB}"/>
              </a:ext>
            </a:extLst>
          </p:cNvPr>
          <p:cNvSpPr/>
          <p:nvPr/>
        </p:nvSpPr>
        <p:spPr>
          <a:xfrm>
            <a:off x="1466346" y="3452297"/>
            <a:ext cx="2520000" cy="1638005"/>
          </a:xfrm>
          <a:prstGeom prst="rect">
            <a:avLst/>
          </a:prstGeom>
          <a:solidFill>
            <a:srgbClr val="FFFF00">
              <a:alpha val="27059"/>
            </a:srgb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B0CC9B4B-533B-4313-8E8B-4E050713B579}"/>
              </a:ext>
            </a:extLst>
          </p:cNvPr>
          <p:cNvSpPr/>
          <p:nvPr/>
        </p:nvSpPr>
        <p:spPr>
          <a:xfrm>
            <a:off x="5462297" y="3507451"/>
            <a:ext cx="2520000" cy="1638005"/>
          </a:xfrm>
          <a:prstGeom prst="rect">
            <a:avLst/>
          </a:prstGeom>
          <a:solidFill>
            <a:srgbClr val="FFFF00">
              <a:alpha val="27059"/>
            </a:srgb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219942" y="5016693"/>
            <a:ext cx="2841292" cy="1203647"/>
          </a:xfrm>
          <a:prstGeom prst="wedgeEllipseCallout">
            <a:avLst>
              <a:gd name="adj1" fmla="val 69576"/>
              <a:gd name="adj2" fmla="val 28415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Two quarters are the same size as one half! </a:t>
            </a:r>
          </a:p>
        </p:txBody>
      </p:sp>
      <p:pic>
        <p:nvPicPr>
          <p:cNvPr id="4" name="intro">
            <a:hlinkClick r:id="" action="ppaction://media"/>
            <a:extLst>
              <a:ext uri="{FF2B5EF4-FFF2-40B4-BE49-F238E27FC236}">
                <a16:creationId xmlns="" xmlns:a16="http://schemas.microsoft.com/office/drawing/2014/main" id="{0AD76A0F-34A5-4064-B5AB-E2DFDBB416D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10" end="1274.814"/>
                  <p14:fade in="750" out="75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79160" y="343259"/>
            <a:ext cx="609600" cy="609600"/>
          </a:xfrm>
          <a:prstGeom prst="rect">
            <a:avLst/>
          </a:prstGeom>
        </p:spPr>
      </p:pic>
      <p:pic>
        <p:nvPicPr>
          <p:cNvPr id="5" name="1/2">
            <a:hlinkClick r:id="" action="ppaction://media"/>
            <a:extLst>
              <a:ext uri="{FF2B5EF4-FFF2-40B4-BE49-F238E27FC236}">
                <a16:creationId xmlns="" xmlns:a16="http://schemas.microsoft.com/office/drawing/2014/main" id="{334F6186-6449-438D-83E1-13E5C971C3A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989" end="9268.346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59239" y="1792120"/>
            <a:ext cx="609600" cy="609600"/>
          </a:xfrm>
          <a:prstGeom prst="rect">
            <a:avLst/>
          </a:prstGeom>
        </p:spPr>
      </p:pic>
      <p:pic>
        <p:nvPicPr>
          <p:cNvPr id="27" name="1/2">
            <a:hlinkClick r:id="" action="ppaction://media"/>
            <a:extLst>
              <a:ext uri="{FF2B5EF4-FFF2-40B4-BE49-F238E27FC236}">
                <a16:creationId xmlns="" xmlns:a16="http://schemas.microsoft.com/office/drawing/2014/main" id="{10E86D74-14C6-4353-8C50-CC4FEF10BEF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2310" end="1346.346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64169" y="2883725"/>
            <a:ext cx="609600" cy="609600"/>
          </a:xfrm>
          <a:prstGeom prst="rect">
            <a:avLst/>
          </a:prstGeom>
        </p:spPr>
      </p:pic>
      <p:pic>
        <p:nvPicPr>
          <p:cNvPr id="8" name="1/4">
            <a:hlinkClick r:id="" action="ppaction://media"/>
            <a:extLst>
              <a:ext uri="{FF2B5EF4-FFF2-40B4-BE49-F238E27FC236}">
                <a16:creationId xmlns="" xmlns:a16="http://schemas.microsoft.com/office/drawing/2014/main" id="{8D1F24F8-5BED-499B-A579-5CDC7D585E6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1358" end="10965.623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615833" y="1365505"/>
            <a:ext cx="609600" cy="609600"/>
          </a:xfrm>
          <a:prstGeom prst="rect">
            <a:avLst/>
          </a:prstGeom>
        </p:spPr>
      </p:pic>
      <p:pic>
        <p:nvPicPr>
          <p:cNvPr id="28" name="1/4">
            <a:hlinkClick r:id="" action="ppaction://media"/>
            <a:extLst>
              <a:ext uri="{FF2B5EF4-FFF2-40B4-BE49-F238E27FC236}">
                <a16:creationId xmlns="" xmlns:a16="http://schemas.microsoft.com/office/drawing/2014/main" id="{C3CC95C9-BAAC-47AE-AB20-62F07804BEC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13746" end="1242.623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638196" y="2067021"/>
            <a:ext cx="609600" cy="609600"/>
          </a:xfrm>
          <a:prstGeom prst="rect">
            <a:avLst/>
          </a:prstGeom>
        </p:spPr>
      </p:pic>
      <p:pic>
        <p:nvPicPr>
          <p:cNvPr id="11" name="3">
            <a:hlinkClick r:id="" action="ppaction://media"/>
            <a:extLst>
              <a:ext uri="{FF2B5EF4-FFF2-40B4-BE49-F238E27FC236}">
                <a16:creationId xmlns="" xmlns:a16="http://schemas.microsoft.com/office/drawing/2014/main" id="{4DEF3B7F-268E-4311-8E9A-B7CA07D137C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080" end="2331.0952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530105" y="48828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697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687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78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88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48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723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232"/>
                            </p:stCondLst>
                            <p:childTnLst>
                              <p:par>
                                <p:cTn id="7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4567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3" dur="1168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 animBg="1"/>
      <p:bldP spid="9" grpId="0" animBg="1"/>
      <p:bldP spid="14" grpId="0" animBg="1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3" grpId="0" animBg="1"/>
      <p:bldP spid="25" grpId="0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=""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(quarters and eighths).</a:t>
            </a:r>
          </a:p>
        </p:txBody>
      </p:sp>
      <p:sp>
        <p:nvSpPr>
          <p:cNvPr id="6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787740" y="2248771"/>
            <a:ext cx="3774120" cy="874149"/>
          </a:xfrm>
          <a:prstGeom prst="wedgeEllipseCallout">
            <a:avLst>
              <a:gd name="adj1" fmla="val -51266"/>
              <a:gd name="adj2" fmla="val 47194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How many pineapples on this strip? </a:t>
            </a:r>
          </a:p>
        </p:txBody>
      </p:sp>
      <p:sp>
        <p:nvSpPr>
          <p:cNvPr id="7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721618" y="2192605"/>
            <a:ext cx="3447993" cy="1029503"/>
          </a:xfrm>
          <a:prstGeom prst="wedgeEllipseCallout">
            <a:avLst>
              <a:gd name="adj1" fmla="val 68896"/>
              <a:gd name="adj2" fmla="val 27805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How many are in </a:t>
            </a:r>
            <a:r>
              <a:rPr lang="en-GB" sz="2000" b="1" dirty="0">
                <a:solidFill>
                  <a:srgbClr val="FF0000"/>
                </a:solidFill>
              </a:rPr>
              <a:t>each half?</a:t>
            </a:r>
          </a:p>
        </p:txBody>
      </p:sp>
      <p:sp>
        <p:nvSpPr>
          <p:cNvPr id="8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1174761" y="3416098"/>
            <a:ext cx="3093596" cy="1048670"/>
          </a:xfrm>
          <a:prstGeom prst="wedgeEllipseCallout">
            <a:avLst>
              <a:gd name="adj1" fmla="val -47949"/>
              <a:gd name="adj2" fmla="val 61005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How many are in</a:t>
            </a:r>
            <a:br>
              <a:rPr lang="en-GB" sz="2000" b="1" dirty="0">
                <a:solidFill>
                  <a:srgbClr val="253746"/>
                </a:solidFill>
              </a:rPr>
            </a:br>
            <a:r>
              <a:rPr lang="en-GB" sz="2000" b="1" dirty="0">
                <a:solidFill>
                  <a:srgbClr val="FF0000"/>
                </a:solidFill>
              </a:rPr>
              <a:t>each quarter</a:t>
            </a:r>
            <a:r>
              <a:rPr lang="en-GB" sz="2000" b="1" dirty="0">
                <a:solidFill>
                  <a:srgbClr val="253746"/>
                </a:solidFill>
              </a:rPr>
              <a:t>? </a:t>
            </a:r>
          </a:p>
        </p:txBody>
      </p:sp>
      <p:sp>
        <p:nvSpPr>
          <p:cNvPr id="9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521246" y="3367408"/>
            <a:ext cx="3447993" cy="1359084"/>
          </a:xfrm>
          <a:prstGeom prst="wedgeEllipseCallout">
            <a:avLst>
              <a:gd name="adj1" fmla="val 63502"/>
              <a:gd name="adj2" fmla="val 3677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How many in</a:t>
            </a:r>
            <a:br>
              <a:rPr lang="en-GB" sz="2000" b="1" dirty="0">
                <a:solidFill>
                  <a:srgbClr val="253746"/>
                </a:solidFill>
              </a:rPr>
            </a:br>
            <a:r>
              <a:rPr lang="en-GB" sz="2000" b="1" dirty="0">
                <a:solidFill>
                  <a:srgbClr val="FF0000"/>
                </a:solidFill>
              </a:rPr>
              <a:t>two quarters?</a:t>
            </a:r>
          </a:p>
          <a:p>
            <a:pPr algn="ctr"/>
            <a:r>
              <a:rPr lang="en-GB" sz="2000" b="1" dirty="0">
                <a:solidFill>
                  <a:srgbClr val="253746"/>
                </a:solidFill>
              </a:rPr>
              <a:t>What do you notice? 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061992" y="4630681"/>
            <a:ext cx="3934838" cy="1205173"/>
          </a:xfrm>
          <a:prstGeom prst="wedgeEllipseCallout">
            <a:avLst>
              <a:gd name="adj1" fmla="val -70924"/>
              <a:gd name="adj2" fmla="val 2411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How many pineapples are in each </a:t>
            </a:r>
            <a:r>
              <a:rPr lang="en-GB" sz="2000" b="1" dirty="0">
                <a:solidFill>
                  <a:srgbClr val="FF0000"/>
                </a:solidFill>
              </a:rPr>
              <a:t>eighth</a:t>
            </a:r>
            <a:r>
              <a:rPr lang="en-GB" sz="2000" b="1" dirty="0">
                <a:solidFill>
                  <a:srgbClr val="253746"/>
                </a:solidFill>
              </a:rPr>
              <a:t>?</a:t>
            </a:r>
            <a:r>
              <a:rPr lang="en-GB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21" name="Picture 20"/>
          <p:cNvPicPr>
            <a:picLocks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7" t="42034" r="8400" b="42693"/>
          <a:stretch/>
        </p:blipFill>
        <p:spPr>
          <a:xfrm>
            <a:off x="720000" y="865632"/>
            <a:ext cx="7920000" cy="987552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cxnSp>
        <p:nvCxnSpPr>
          <p:cNvPr id="22" name="Straight Connector 21"/>
          <p:cNvCxnSpPr/>
          <p:nvPr/>
        </p:nvCxnSpPr>
        <p:spPr>
          <a:xfrm>
            <a:off x="4665600" y="648000"/>
            <a:ext cx="0" cy="144000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674800" y="648000"/>
            <a:ext cx="0" cy="144000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656400" y="648000"/>
            <a:ext cx="0" cy="144000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674000" y="648000"/>
            <a:ext cx="0" cy="144000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672000" y="648000"/>
            <a:ext cx="0" cy="144000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659200" y="648000"/>
            <a:ext cx="0" cy="144000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7652640" y="648000"/>
            <a:ext cx="0" cy="144000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1">
            <a:hlinkClick r:id="" action="ppaction://media"/>
            <a:extLst>
              <a:ext uri="{FF2B5EF4-FFF2-40B4-BE49-F238E27FC236}">
                <a16:creationId xmlns="" xmlns:a16="http://schemas.microsoft.com/office/drawing/2014/main" id="{A3F71B7D-FB07-409A-80C5-887CC9C798B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665" end="627.945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453797" y="865632"/>
            <a:ext cx="609600" cy="609600"/>
          </a:xfrm>
          <a:prstGeom prst="rect">
            <a:avLst/>
          </a:prstGeom>
        </p:spPr>
      </p:pic>
      <p:pic>
        <p:nvPicPr>
          <p:cNvPr id="4" name="1/4">
            <a:hlinkClick r:id="" action="ppaction://media"/>
            <a:extLst>
              <a:ext uri="{FF2B5EF4-FFF2-40B4-BE49-F238E27FC236}">
                <a16:creationId xmlns="" xmlns:a16="http://schemas.microsoft.com/office/drawing/2014/main" id="{55CCBCFB-381D-45DB-BDE9-44DC363B030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754" end="682.7641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457224" y="2248771"/>
            <a:ext cx="609600" cy="609600"/>
          </a:xfrm>
          <a:prstGeom prst="rect">
            <a:avLst/>
          </a:prstGeom>
        </p:spPr>
      </p:pic>
      <p:pic>
        <p:nvPicPr>
          <p:cNvPr id="5" name="2/4">
            <a:hlinkClick r:id="" action="ppaction://media"/>
            <a:extLst>
              <a:ext uri="{FF2B5EF4-FFF2-40B4-BE49-F238E27FC236}">
                <a16:creationId xmlns="" xmlns:a16="http://schemas.microsoft.com/office/drawing/2014/main" id="{06A4DCEE-8FD3-43DD-8C69-17ADD01D91A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730" end="1346.0544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453797" y="3136807"/>
            <a:ext cx="609600" cy="609600"/>
          </a:xfrm>
          <a:prstGeom prst="rect">
            <a:avLst/>
          </a:prstGeom>
        </p:spPr>
      </p:pic>
      <p:pic>
        <p:nvPicPr>
          <p:cNvPr id="13" name="1/8">
            <a:hlinkClick r:id="" action="ppaction://media"/>
            <a:extLst>
              <a:ext uri="{FF2B5EF4-FFF2-40B4-BE49-F238E27FC236}">
                <a16:creationId xmlns="" xmlns:a16="http://schemas.microsoft.com/office/drawing/2014/main" id="{D4F3EBB2-BCF8-4C01-AD96-9A84976821F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967" end="5186.6598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288905" y="3979918"/>
            <a:ext cx="609600" cy="609600"/>
          </a:xfrm>
          <a:prstGeom prst="rect">
            <a:avLst/>
          </a:prstGeom>
        </p:spPr>
      </p:pic>
      <p:pic>
        <p:nvPicPr>
          <p:cNvPr id="29" name="1/8">
            <a:hlinkClick r:id="" action="ppaction://media"/>
            <a:extLst>
              <a:ext uri="{FF2B5EF4-FFF2-40B4-BE49-F238E27FC236}">
                <a16:creationId xmlns="" xmlns:a16="http://schemas.microsoft.com/office/drawing/2014/main" id="{9F4E0BF5-7B10-4868-AF81-A95A9AF8F13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6556" end="474.6598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453797" y="46663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4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53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32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19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407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576"/>
                            </p:stCondLst>
                            <p:childTnLst>
                              <p:par>
                                <p:cTn id="5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3199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=""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(quarters and eighths).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20000" y="648000"/>
            <a:ext cx="7920000" cy="1440000"/>
            <a:chOff x="720000" y="648000"/>
            <a:chExt cx="7920000" cy="1440000"/>
          </a:xfrm>
        </p:grpSpPr>
        <p:pic>
          <p:nvPicPr>
            <p:cNvPr id="6" name="Picture 5"/>
            <p:cNvPicPr>
              <a:picLocks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67" t="42034" r="8400" b="42693"/>
            <a:stretch/>
          </p:blipFill>
          <p:spPr>
            <a:xfrm>
              <a:off x="720000" y="865632"/>
              <a:ext cx="7920000" cy="987552"/>
            </a:xfrm>
            <a:prstGeom prst="rect">
              <a:avLst/>
            </a:prstGeom>
            <a:ln w="15875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7" name="Straight Connector 6"/>
            <p:cNvCxnSpPr/>
            <p:nvPr/>
          </p:nvCxnSpPr>
          <p:spPr>
            <a:xfrm>
              <a:off x="4665600" y="648000"/>
              <a:ext cx="0" cy="144000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674800" y="648000"/>
              <a:ext cx="0" cy="144000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6656400" y="648000"/>
              <a:ext cx="0" cy="144000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1674000" y="648000"/>
              <a:ext cx="0" cy="144000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3672000" y="648000"/>
              <a:ext cx="0" cy="144000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5659200" y="648000"/>
              <a:ext cx="0" cy="144000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7652640" y="648000"/>
              <a:ext cx="0" cy="1440000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42832" y="2230238"/>
            <a:ext cx="4040616" cy="1084461"/>
          </a:xfrm>
          <a:prstGeom prst="wedgeEllipseCallout">
            <a:avLst>
              <a:gd name="adj1" fmla="val -56827"/>
              <a:gd name="adj2" fmla="val -248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We can use our strip to answer questions about </a:t>
            </a:r>
            <a:r>
              <a:rPr lang="en-GB" sz="2000" b="1" dirty="0">
                <a:solidFill>
                  <a:srgbClr val="FF0000"/>
                </a:solidFill>
              </a:rPr>
              <a:t>fractions of 16.</a:t>
            </a: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946520" y="2160447"/>
            <a:ext cx="3606420" cy="612021"/>
          </a:xfrm>
          <a:prstGeom prst="wedgeEllipseCallout">
            <a:avLst>
              <a:gd name="adj1" fmla="val -56827"/>
              <a:gd name="adj2" fmla="val -248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What is </a:t>
            </a:r>
            <a:r>
              <a:rPr lang="en-GB" sz="2000" b="1" baseline="30000" dirty="0">
                <a:solidFill>
                  <a:srgbClr val="FF0000"/>
                </a:solidFill>
              </a:rPr>
              <a:t>1</a:t>
            </a:r>
            <a:r>
              <a:rPr lang="en-GB" sz="2000" b="1" dirty="0">
                <a:solidFill>
                  <a:srgbClr val="FF0000"/>
                </a:solidFill>
              </a:rPr>
              <a:t>/</a:t>
            </a:r>
            <a:r>
              <a:rPr lang="en-GB" sz="2000" b="1" baseline="-25000" dirty="0">
                <a:solidFill>
                  <a:srgbClr val="FF0000"/>
                </a:solidFill>
              </a:rPr>
              <a:t>2</a:t>
            </a:r>
            <a:r>
              <a:rPr lang="en-GB" sz="2000" b="1" dirty="0">
                <a:solidFill>
                  <a:srgbClr val="253746"/>
                </a:solidFill>
              </a:rPr>
              <a:t> of 16?</a:t>
            </a:r>
          </a:p>
        </p:txBody>
      </p:sp>
      <p:sp>
        <p:nvSpPr>
          <p:cNvPr id="18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998397" y="2852297"/>
            <a:ext cx="3606420" cy="612021"/>
          </a:xfrm>
          <a:prstGeom prst="wedgeEllipseCallout">
            <a:avLst>
              <a:gd name="adj1" fmla="val -56827"/>
              <a:gd name="adj2" fmla="val -248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What is </a:t>
            </a:r>
            <a:r>
              <a:rPr lang="en-GB" sz="2000" b="1" baseline="30000" dirty="0">
                <a:solidFill>
                  <a:srgbClr val="FF0000"/>
                </a:solidFill>
              </a:rPr>
              <a:t>1</a:t>
            </a:r>
            <a:r>
              <a:rPr lang="en-GB" sz="2000" b="1" dirty="0">
                <a:solidFill>
                  <a:srgbClr val="FF0000"/>
                </a:solidFill>
              </a:rPr>
              <a:t>/</a:t>
            </a:r>
            <a:r>
              <a:rPr lang="en-GB" sz="2000" b="1" baseline="-25000" dirty="0">
                <a:solidFill>
                  <a:srgbClr val="FF0000"/>
                </a:solidFill>
              </a:rPr>
              <a:t>4</a:t>
            </a:r>
            <a:r>
              <a:rPr lang="en-GB" sz="2000" b="1" dirty="0">
                <a:solidFill>
                  <a:srgbClr val="253746"/>
                </a:solidFill>
              </a:rPr>
              <a:t> of 16?</a:t>
            </a:r>
          </a:p>
        </p:txBody>
      </p:sp>
      <p:sp>
        <p:nvSpPr>
          <p:cNvPr id="19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033580" y="3544147"/>
            <a:ext cx="3606420" cy="612021"/>
          </a:xfrm>
          <a:prstGeom prst="wedgeEllipseCallout">
            <a:avLst>
              <a:gd name="adj1" fmla="val -56827"/>
              <a:gd name="adj2" fmla="val -248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What is </a:t>
            </a:r>
            <a:r>
              <a:rPr lang="en-GB" sz="2000" b="1" baseline="30000" dirty="0">
                <a:solidFill>
                  <a:srgbClr val="FF0000"/>
                </a:solidFill>
              </a:rPr>
              <a:t>2</a:t>
            </a:r>
            <a:r>
              <a:rPr lang="en-GB" sz="2000" b="1" dirty="0">
                <a:solidFill>
                  <a:srgbClr val="FF0000"/>
                </a:solidFill>
              </a:rPr>
              <a:t>/</a:t>
            </a:r>
            <a:r>
              <a:rPr lang="en-GB" sz="2000" b="1" baseline="-25000" dirty="0">
                <a:solidFill>
                  <a:srgbClr val="FF0000"/>
                </a:solidFill>
              </a:rPr>
              <a:t>4</a:t>
            </a:r>
            <a:r>
              <a:rPr lang="en-GB" sz="2000" b="1" dirty="0">
                <a:solidFill>
                  <a:srgbClr val="FF0000"/>
                </a:solidFill>
              </a:rPr>
              <a:t> </a:t>
            </a:r>
            <a:r>
              <a:rPr lang="en-GB" sz="2000" b="1" dirty="0">
                <a:solidFill>
                  <a:srgbClr val="253746"/>
                </a:solidFill>
              </a:rPr>
              <a:t>of 16?</a:t>
            </a:r>
          </a:p>
        </p:txBody>
      </p:sp>
      <p:sp>
        <p:nvSpPr>
          <p:cNvPr id="20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081422" y="4262348"/>
            <a:ext cx="3606420" cy="612021"/>
          </a:xfrm>
          <a:prstGeom prst="wedgeEllipseCallout">
            <a:avLst>
              <a:gd name="adj1" fmla="val -56827"/>
              <a:gd name="adj2" fmla="val -248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What is </a:t>
            </a:r>
            <a:r>
              <a:rPr lang="en-GB" sz="2000" b="1" baseline="30000" dirty="0">
                <a:solidFill>
                  <a:srgbClr val="FF0000"/>
                </a:solidFill>
              </a:rPr>
              <a:t>1</a:t>
            </a:r>
            <a:r>
              <a:rPr lang="en-GB" sz="2000" b="1" dirty="0">
                <a:solidFill>
                  <a:srgbClr val="FF0000"/>
                </a:solidFill>
              </a:rPr>
              <a:t>/</a:t>
            </a:r>
            <a:r>
              <a:rPr lang="en-GB" sz="2000" b="1" baseline="-25000" dirty="0">
                <a:solidFill>
                  <a:srgbClr val="FF0000"/>
                </a:solidFill>
              </a:rPr>
              <a:t>8</a:t>
            </a:r>
            <a:r>
              <a:rPr lang="en-GB" sz="2000" b="1" dirty="0">
                <a:solidFill>
                  <a:srgbClr val="253746"/>
                </a:solidFill>
              </a:rPr>
              <a:t> of 16?</a:t>
            </a:r>
          </a:p>
        </p:txBody>
      </p:sp>
      <p:sp>
        <p:nvSpPr>
          <p:cNvPr id="21" name="Speech Bubble: Rectangle with Corners Rounded 10">
            <a:extLst>
              <a:ext uri="{FF2B5EF4-FFF2-40B4-BE49-F238E27FC236}">
                <a16:creationId xmlns=""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081422" y="4964756"/>
            <a:ext cx="3606420" cy="612021"/>
          </a:xfrm>
          <a:prstGeom prst="wedgeEllipseCallout">
            <a:avLst>
              <a:gd name="adj1" fmla="val -56827"/>
              <a:gd name="adj2" fmla="val -248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What is </a:t>
            </a:r>
            <a:r>
              <a:rPr lang="en-GB" sz="2000" b="1" baseline="30000" dirty="0">
                <a:solidFill>
                  <a:srgbClr val="FF0000"/>
                </a:solidFill>
              </a:rPr>
              <a:t>3</a:t>
            </a:r>
            <a:r>
              <a:rPr lang="en-GB" sz="2000" b="1" dirty="0">
                <a:solidFill>
                  <a:srgbClr val="FF0000"/>
                </a:solidFill>
              </a:rPr>
              <a:t>/</a:t>
            </a:r>
            <a:r>
              <a:rPr lang="en-GB" sz="2000" b="1" baseline="-25000" dirty="0">
                <a:solidFill>
                  <a:srgbClr val="FF0000"/>
                </a:solidFill>
              </a:rPr>
              <a:t>8</a:t>
            </a:r>
            <a:r>
              <a:rPr lang="en-GB" sz="2000" b="1" dirty="0">
                <a:solidFill>
                  <a:srgbClr val="FF0000"/>
                </a:solidFill>
              </a:rPr>
              <a:t> </a:t>
            </a:r>
            <a:r>
              <a:rPr lang="en-GB" sz="2000" b="1" dirty="0">
                <a:solidFill>
                  <a:srgbClr val="253746"/>
                </a:solidFill>
              </a:rPr>
              <a:t>of 16?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25838" y="3856702"/>
            <a:ext cx="4679570" cy="1475869"/>
            <a:chOff x="292868" y="4253158"/>
            <a:chExt cx="4679570" cy="1475869"/>
          </a:xfrm>
        </p:grpSpPr>
        <p:sp>
          <p:nvSpPr>
            <p:cNvPr id="22" name="Speech Bubble: Rectangle with Corners Rounded 10">
              <a:extLst>
                <a:ext uri="{FF2B5EF4-FFF2-40B4-BE49-F238E27FC236}">
                  <a16:creationId xmlns="" xmlns:a16="http://schemas.microsoft.com/office/drawing/2014/main" id="{CD2579CE-2DB8-4F93-8ECD-0E9BF715B235}"/>
                </a:ext>
              </a:extLst>
            </p:cNvPr>
            <p:cNvSpPr/>
            <p:nvPr/>
          </p:nvSpPr>
          <p:spPr>
            <a:xfrm>
              <a:off x="654491" y="4253158"/>
              <a:ext cx="4317947" cy="1475869"/>
            </a:xfrm>
            <a:prstGeom prst="wedgeEllipseCallout">
              <a:avLst>
                <a:gd name="adj1" fmla="val -55976"/>
                <a:gd name="adj2" fmla="val 63535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253746"/>
                  </a:solidFill>
                </a:rPr>
                <a:t>Suppose you had a strip of </a:t>
              </a:r>
              <a:r>
                <a:rPr lang="en-GB" sz="2000" b="1" dirty="0">
                  <a:solidFill>
                    <a:srgbClr val="FF0000"/>
                  </a:solidFill>
                </a:rPr>
                <a:t>24 objects.</a:t>
              </a:r>
            </a:p>
            <a:p>
              <a:pPr algn="ctr"/>
              <a:r>
                <a:rPr lang="en-GB" sz="2000" b="1" dirty="0">
                  <a:solidFill>
                    <a:srgbClr val="253746"/>
                  </a:solidFill>
                </a:rPr>
                <a:t>How many would </a:t>
              </a:r>
              <a:r>
                <a:rPr lang="en-GB" sz="2000" b="1" dirty="0">
                  <a:solidFill>
                    <a:srgbClr val="FF0000"/>
                  </a:solidFill>
                </a:rPr>
                <a:t>half</a:t>
              </a:r>
              <a:r>
                <a:rPr lang="en-GB" sz="2000" b="1" dirty="0">
                  <a:solidFill>
                    <a:srgbClr val="253746"/>
                  </a:solidFill>
                </a:rPr>
                <a:t> be? And </a:t>
              </a:r>
              <a:r>
                <a:rPr lang="en-GB" sz="2000" b="1" baseline="30000" dirty="0">
                  <a:solidFill>
                    <a:srgbClr val="FF0000"/>
                  </a:solidFill>
                </a:rPr>
                <a:t>1</a:t>
              </a:r>
              <a:r>
                <a:rPr lang="en-GB" sz="2000" b="1" dirty="0">
                  <a:solidFill>
                    <a:srgbClr val="FF0000"/>
                  </a:solidFill>
                </a:rPr>
                <a:t>/</a:t>
              </a:r>
              <a:r>
                <a:rPr lang="en-GB" sz="2000" b="1" baseline="-25000" dirty="0">
                  <a:solidFill>
                    <a:srgbClr val="FF0000"/>
                  </a:solidFill>
                </a:rPr>
                <a:t>4</a:t>
              </a:r>
              <a:r>
                <a:rPr lang="en-GB" sz="2000" b="1" dirty="0">
                  <a:solidFill>
                    <a:srgbClr val="FF0000"/>
                  </a:solidFill>
                </a:rPr>
                <a:t>?</a:t>
              </a:r>
              <a:r>
                <a:rPr lang="en-GB" sz="2000" b="1" dirty="0">
                  <a:solidFill>
                    <a:srgbClr val="253746"/>
                  </a:solidFill>
                </a:rPr>
                <a:t> And </a:t>
              </a:r>
              <a:r>
                <a:rPr lang="en-GB" sz="2000" b="1" baseline="30000" dirty="0">
                  <a:solidFill>
                    <a:srgbClr val="FF0000"/>
                  </a:solidFill>
                </a:rPr>
                <a:t>1</a:t>
              </a:r>
              <a:r>
                <a:rPr lang="en-GB" sz="2000" b="1" dirty="0">
                  <a:solidFill>
                    <a:srgbClr val="FF0000"/>
                  </a:solidFill>
                </a:rPr>
                <a:t>/</a:t>
              </a:r>
              <a:r>
                <a:rPr lang="en-GB" sz="2000" b="1" baseline="-25000" dirty="0">
                  <a:solidFill>
                    <a:srgbClr val="FF0000"/>
                  </a:solidFill>
                </a:rPr>
                <a:t>8</a:t>
              </a:r>
              <a:r>
                <a:rPr lang="en-GB" sz="2000" b="1" dirty="0">
                  <a:solidFill>
                    <a:srgbClr val="FF0000"/>
                  </a:solidFill>
                </a:rPr>
                <a:t>?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2868" y="4441068"/>
              <a:ext cx="988324" cy="55002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3" name="1">
            <a:hlinkClick r:id="" action="ppaction://media"/>
            <a:extLst>
              <a:ext uri="{FF2B5EF4-FFF2-40B4-BE49-F238E27FC236}">
                <a16:creationId xmlns="" xmlns:a16="http://schemas.microsoft.com/office/drawing/2014/main" id="{34AE8972-ABA1-40CA-8174-168BB194536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472" end="929.5782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654714" y="4219250"/>
            <a:ext cx="609600" cy="609600"/>
          </a:xfrm>
          <a:prstGeom prst="rect">
            <a:avLst/>
          </a:prstGeom>
        </p:spPr>
      </p:pic>
      <p:pic>
        <p:nvPicPr>
          <p:cNvPr id="24" name="3/8">
            <a:hlinkClick r:id="" action="ppaction://media"/>
            <a:extLst>
              <a:ext uri="{FF2B5EF4-FFF2-40B4-BE49-F238E27FC236}">
                <a16:creationId xmlns="" xmlns:a16="http://schemas.microsoft.com/office/drawing/2014/main" id="{8BD3699B-4EA7-4498-B35C-2A58531DBC8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583" end="677.2335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678649" y="4900602"/>
            <a:ext cx="609600" cy="609600"/>
          </a:xfrm>
          <a:prstGeom prst="rect">
            <a:avLst/>
          </a:prstGeom>
        </p:spPr>
      </p:pic>
      <p:pic>
        <p:nvPicPr>
          <p:cNvPr id="25" name="lesson ender">
            <a:hlinkClick r:id="" action="ppaction://media"/>
            <a:extLst>
              <a:ext uri="{FF2B5EF4-FFF2-40B4-BE49-F238E27FC236}">
                <a16:creationId xmlns="" xmlns:a16="http://schemas.microsoft.com/office/drawing/2014/main" id="{E7866178-3026-4CF9-872A-9938E72777FC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768590" y="5632990"/>
            <a:ext cx="609600" cy="6096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6A0735FE-97D1-4B85-8936-4F87B67E389D}"/>
              </a:ext>
            </a:extLst>
          </p:cNvPr>
          <p:cNvSpPr/>
          <p:nvPr/>
        </p:nvSpPr>
        <p:spPr>
          <a:xfrm>
            <a:off x="720000" y="865632"/>
            <a:ext cx="2948393" cy="987552"/>
          </a:xfrm>
          <a:prstGeom prst="rect">
            <a:avLst/>
          </a:prstGeom>
          <a:solidFill>
            <a:srgbClr val="FFFF00">
              <a:alpha val="27843"/>
            </a:srgb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14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089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73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013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3234</TotalTime>
  <Words>174</Words>
  <Application>Microsoft Macintosh PowerPoint</Application>
  <PresentationFormat>On-screen Show (4:3)</PresentationFormat>
  <Paragraphs>36</Paragraphs>
  <Slides>3</Slides>
  <Notes>3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Clare Evans</cp:lastModifiedBy>
  <cp:revision>214</cp:revision>
  <dcterms:created xsi:type="dcterms:W3CDTF">2018-09-13T11:08:58Z</dcterms:created>
  <dcterms:modified xsi:type="dcterms:W3CDTF">2020-06-04T10:05:47Z</dcterms:modified>
</cp:coreProperties>
</file>