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84" r:id="rId2"/>
    <p:sldId id="277" r:id="rId3"/>
    <p:sldId id="264" r:id="rId4"/>
    <p:sldId id="278" r:id="rId5"/>
    <p:sldId id="279" r:id="rId6"/>
    <p:sldId id="280" r:id="rId7"/>
    <p:sldId id="281" r:id="rId8"/>
    <p:sldId id="282" r:id="rId9"/>
    <p:sldId id="283" r:id="rId10"/>
    <p:sldId id="275" r:id="rId11"/>
  </p:sldIdLst>
  <p:sldSz cx="9144000" cy="6858000" type="screen4x3"/>
  <p:notesSz cx="6858000" cy="9144000"/>
  <p:embeddedFontLst>
    <p:embeddedFont>
      <p:font typeface="Twinkl" panose="020B0604020202020204" charset="0"/>
      <p:regular r:id="rId14"/>
      <p:bold r:id="rId15"/>
    </p:embeddedFont>
    <p:embeddedFont>
      <p:font typeface="Sassoon Infant Md" panose="02000603050000020003" charset="0"/>
      <p:regular r:id="rId16"/>
    </p:embeddedFont>
    <p:embeddedFont>
      <p:font typeface="Sassoon Infant Rg" panose="02000503030000020003" charset="0"/>
      <p:regular r:id="rId17"/>
      <p:bold r:id="rId1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1071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E0000"/>
    <a:srgbClr val="FF8500"/>
    <a:srgbClr val="F53333"/>
    <a:srgbClr val="4EBA19"/>
    <a:srgbClr val="5D9532"/>
    <a:srgbClr val="92CE32"/>
    <a:srgbClr val="2898A8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62" autoAdjust="0"/>
    <p:restoredTop sz="94660"/>
  </p:normalViewPr>
  <p:slideViewPr>
    <p:cSldViewPr snapToGrid="0">
      <p:cViewPr>
        <p:scale>
          <a:sx n="125" d="100"/>
          <a:sy n="125" d="100"/>
        </p:scale>
        <p:origin x="-1188" y="-72"/>
      </p:cViewPr>
      <p:guideLst>
        <p:guide orient="horz" pos="2160"/>
        <p:guide orient="horz" pos="3997"/>
        <p:guide orient="horz" pos="1071"/>
        <p:guide orient="horz" pos="459"/>
        <p:guide orient="horz" pos="3838"/>
        <p:guide pos="2880"/>
        <p:guide pos="317"/>
        <p:guide pos="5443"/>
        <p:guide pos="476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3012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2BC99B0E-49B7-4C5C-9748-6318ADE1E1F4}" type="datetimeFigureOut">
              <a:rPr lang="en-GB">
                <a:latin typeface="Twinkl" pitchFamily="2" charset="0"/>
              </a:rPr>
              <a:pPr>
                <a:defRPr/>
              </a:pPr>
              <a:t>12/11/2020</a:t>
            </a:fld>
            <a:endParaRPr lang="en-GB" dirty="0">
              <a:latin typeface="Twinkl" pitchFamily="2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C050F5F7-C037-45B3-BAFF-2F15D320005D}" type="slidenum">
              <a:rPr lang="en-GB">
                <a:latin typeface="Twinkl" pitchFamily="2" charset="0"/>
              </a:rPr>
              <a:pPr>
                <a:defRPr/>
              </a:pPr>
              <a:t>‹#›</a:t>
            </a:fld>
            <a:endParaRPr lang="en-GB" dirty="0">
              <a:latin typeface="Twinkl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592774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winkl" pitchFamily="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winkl" pitchFamily="2" charset="0"/>
              </a:defRPr>
            </a:lvl1pPr>
          </a:lstStyle>
          <a:p>
            <a:pPr>
              <a:defRPr/>
            </a:pPr>
            <a:fld id="{31F049FF-CC97-4C96-BDD4-B5D3D8D47442}" type="datetimeFigureOut">
              <a:rPr lang="en-GB" smtClean="0"/>
              <a:pPr>
                <a:defRPr/>
              </a:pPr>
              <a:t>12/11/2020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GB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winkl" pitchFamily="2" charset="0"/>
              </a:defRPr>
            </a:lvl1pPr>
          </a:lstStyle>
          <a:p>
            <a:pPr>
              <a:defRPr/>
            </a:pPr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winkl" pitchFamily="2" charset="0"/>
              </a:defRPr>
            </a:lvl1pPr>
          </a:lstStyle>
          <a:p>
            <a:pPr>
              <a:defRPr/>
            </a:pPr>
            <a:fld id="{C29F2BB6-028E-4202-9245-2909814FA443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403945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550112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6820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755650" y="1514475"/>
            <a:ext cx="7632700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grpSp>
        <p:nvGrpSpPr>
          <p:cNvPr id="6" name="Group 5"/>
          <p:cNvGrpSpPr>
            <a:grpSpLocks/>
          </p:cNvGrpSpPr>
          <p:nvPr userDrawn="1"/>
        </p:nvGrpSpPr>
        <p:grpSpPr bwMode="auto">
          <a:xfrm>
            <a:off x="4002088" y="1722438"/>
            <a:ext cx="4189412" cy="4162425"/>
            <a:chOff x="4002736" y="1701428"/>
            <a:chExt cx="4189074" cy="4163173"/>
          </a:xfrm>
        </p:grpSpPr>
        <p:sp>
          <p:nvSpPr>
            <p:cNvPr id="7" name="Oval 6"/>
            <p:cNvSpPr/>
            <p:nvPr userDrawn="1"/>
          </p:nvSpPr>
          <p:spPr bwMode="auto">
            <a:xfrm>
              <a:off x="4002736" y="1734771"/>
              <a:ext cx="1998501" cy="1997434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solidFill>
                    <a:schemeClr val="tx1"/>
                  </a:solidFill>
                  <a:latin typeface="Twinkl" pitchFamily="2" charset="0"/>
                </a:rPr>
                <a:t>Insert text or illustrations here.</a:t>
              </a:r>
            </a:p>
          </p:txBody>
        </p:sp>
        <p:sp>
          <p:nvSpPr>
            <p:cNvPr id="9" name="Oval 8"/>
            <p:cNvSpPr/>
            <p:nvPr userDrawn="1"/>
          </p:nvSpPr>
          <p:spPr bwMode="auto">
            <a:xfrm>
              <a:off x="6193309" y="1701428"/>
              <a:ext cx="1998501" cy="1997434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solidFill>
                    <a:schemeClr val="tx1"/>
                  </a:solidFill>
                  <a:latin typeface="Twinkl" pitchFamily="2" charset="0"/>
                </a:rPr>
                <a:t>Insert text or illustrations here.</a:t>
              </a:r>
            </a:p>
          </p:txBody>
        </p:sp>
        <p:sp>
          <p:nvSpPr>
            <p:cNvPr id="10" name="Oval 9"/>
            <p:cNvSpPr/>
            <p:nvPr userDrawn="1"/>
          </p:nvSpPr>
          <p:spPr bwMode="auto">
            <a:xfrm>
              <a:off x="6193309" y="3860816"/>
              <a:ext cx="1996914" cy="1997434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solidFill>
                    <a:schemeClr val="tx1"/>
                  </a:solidFill>
                  <a:latin typeface="Twinkl" pitchFamily="2" charset="0"/>
                </a:rPr>
                <a:t>Insert text or illustrations here.</a:t>
              </a: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4002736" y="3865579"/>
              <a:ext cx="1998501" cy="199902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dirty="0">
                  <a:solidFill>
                    <a:schemeClr val="tx1"/>
                  </a:solidFill>
                  <a:latin typeface="Twinkl" pitchFamily="2" charset="0"/>
                </a:rPr>
                <a:t>Insert text or illustrations here.</a:t>
              </a:r>
            </a:p>
          </p:txBody>
        </p:sp>
      </p:grp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048240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4660900" y="1514475"/>
            <a:ext cx="3690938" cy="45783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5" name="Rectangle 4"/>
          <p:cNvSpPr/>
          <p:nvPr userDrawn="1"/>
        </p:nvSpPr>
        <p:spPr bwMode="auto">
          <a:xfrm>
            <a:off x="750888" y="1514475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6" name="Rectangle 5"/>
          <p:cNvSpPr/>
          <p:nvPr userDrawn="1"/>
        </p:nvSpPr>
        <p:spPr bwMode="auto">
          <a:xfrm>
            <a:off x="750888" y="2678113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7" name="Rectangle 6"/>
          <p:cNvSpPr/>
          <p:nvPr userDrawn="1"/>
        </p:nvSpPr>
        <p:spPr bwMode="auto">
          <a:xfrm>
            <a:off x="750888" y="3841750"/>
            <a:ext cx="3821112" cy="1087438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8" y="5006975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3820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2895600" y="1514475"/>
            <a:ext cx="5492750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4475"/>
            <a:ext cx="2036763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22895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755650" y="1514475"/>
            <a:ext cx="2852738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3683000" y="4614863"/>
            <a:ext cx="470535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3683000" y="1519238"/>
            <a:ext cx="470535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3683000" y="3067050"/>
            <a:ext cx="4705350" cy="14779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33059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4" name="Rectangle 3"/>
          <p:cNvSpPr/>
          <p:nvPr userDrawn="1"/>
        </p:nvSpPr>
        <p:spPr>
          <a:xfrm>
            <a:off x="4611688" y="1514475"/>
            <a:ext cx="3776662" cy="28146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2684463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0092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6" name="Rectangle 5"/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0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26212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5" name="Rounded Rectangle 4"/>
          <p:cNvSpPr/>
          <p:nvPr userDrawn="1"/>
        </p:nvSpPr>
        <p:spPr>
          <a:xfrm>
            <a:off x="760413" y="4340225"/>
            <a:ext cx="2468562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6" name="Rounded Rectangle 5"/>
          <p:cNvSpPr/>
          <p:nvPr userDrawn="1"/>
        </p:nvSpPr>
        <p:spPr>
          <a:xfrm>
            <a:off x="3336925" y="4340225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7" name="Rounded Rectangle 6"/>
          <p:cNvSpPr/>
          <p:nvPr userDrawn="1"/>
        </p:nvSpPr>
        <p:spPr>
          <a:xfrm>
            <a:off x="5915025" y="4340225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9" name="Rounded Rectangle 8"/>
          <p:cNvSpPr/>
          <p:nvPr userDrawn="1"/>
        </p:nvSpPr>
        <p:spPr>
          <a:xfrm>
            <a:off x="755650" y="2493963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10" name="Rounded Rectangle 9"/>
          <p:cNvSpPr/>
          <p:nvPr userDrawn="1"/>
        </p:nvSpPr>
        <p:spPr>
          <a:xfrm>
            <a:off x="3332163" y="2493963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10263" y="2493963"/>
            <a:ext cx="2468562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Insert text or illustrations here.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60057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5" name="Rectangle 4"/>
          <p:cNvSpPr/>
          <p:nvPr userDrawn="1"/>
        </p:nvSpPr>
        <p:spPr>
          <a:xfrm>
            <a:off x="3752850" y="4616450"/>
            <a:ext cx="2274888" cy="146685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52850" y="3067050"/>
            <a:ext cx="2274888" cy="14605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752850" y="1514475"/>
            <a:ext cx="2274888" cy="146367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6119813" y="4616450"/>
            <a:ext cx="2274887" cy="14668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0" name="Rectangle 9"/>
          <p:cNvSpPr/>
          <p:nvPr userDrawn="1"/>
        </p:nvSpPr>
        <p:spPr>
          <a:xfrm>
            <a:off x="6119813" y="3067050"/>
            <a:ext cx="2274887" cy="14605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6119813" y="1514475"/>
            <a:ext cx="2274887" cy="14636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  <a:latin typeface="Twinkl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4768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2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2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Statement 1 Lorem ipsum </a:t>
            </a:r>
            <a:r>
              <a:rPr lang="en-GB" dirty="0" err="1">
                <a:latin typeface="Twinkl" pitchFamily="2" charset="0"/>
              </a:rPr>
              <a:t>dolor</a:t>
            </a:r>
            <a:r>
              <a:rPr lang="en-GB" dirty="0">
                <a:latin typeface="Twinkl" pitchFamily="2" charset="0"/>
              </a:rPr>
              <a:t> sit </a:t>
            </a:r>
            <a:r>
              <a:rPr lang="en-GB" dirty="0" err="1">
                <a:latin typeface="Twinkl" pitchFamily="2" charset="0"/>
              </a:rPr>
              <a:t>amet</a:t>
            </a:r>
            <a:r>
              <a:rPr lang="en-GB" dirty="0">
                <a:latin typeface="Twinkl" pitchFamily="2" charset="0"/>
              </a:rPr>
              <a:t>, </a:t>
            </a:r>
            <a:r>
              <a:rPr lang="en-GB" dirty="0" err="1">
                <a:latin typeface="Twinkl" pitchFamily="2" charset="0"/>
              </a:rPr>
              <a:t>consectetur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adipiscing</a:t>
            </a:r>
            <a:r>
              <a:rPr lang="en-GB" dirty="0">
                <a:latin typeface="Twinkl" pitchFamily="2" charset="0"/>
              </a:rPr>
              <a:t> </a:t>
            </a:r>
            <a:r>
              <a:rPr lang="en-GB" dirty="0" err="1">
                <a:latin typeface="Twinkl" pitchFamily="2" charset="0"/>
              </a:rPr>
              <a:t>elit</a:t>
            </a:r>
            <a:r>
              <a:rPr lang="en-GB" dirty="0">
                <a:latin typeface="Twinkl" pitchFamily="2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2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/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39548677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07762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First number" hidden="1"/>
          <p:cNvSpPr txBox="1">
            <a:spLocks noChangeArrowheads="1"/>
          </p:cNvSpPr>
          <p:nvPr/>
        </p:nvSpPr>
        <p:spPr bwMode="auto">
          <a:xfrm>
            <a:off x="2722563" y="1214438"/>
            <a:ext cx="762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12</a:t>
            </a:r>
          </a:p>
        </p:txBody>
      </p:sp>
      <p:sp>
        <p:nvSpPr>
          <p:cNvPr id="16387" name="Top Question"/>
          <p:cNvSpPr txBox="1">
            <a:spLocks noChangeArrowheads="1"/>
          </p:cNvSpPr>
          <p:nvPr/>
        </p:nvSpPr>
        <p:spPr bwMode="auto">
          <a:xfrm>
            <a:off x="755650" y="2767013"/>
            <a:ext cx="7637463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8000" b="1" dirty="0">
                <a:latin typeface="Twinkl" pitchFamily="2" charset="0"/>
              </a:rPr>
              <a:t>2544 ÷ 12</a:t>
            </a:r>
          </a:p>
        </p:txBody>
      </p:sp>
      <p:sp>
        <p:nvSpPr>
          <p:cNvPr id="55" name="Top Question"/>
          <p:cNvSpPr txBox="1"/>
          <p:nvPr/>
        </p:nvSpPr>
        <p:spPr>
          <a:xfrm>
            <a:off x="755650" y="728663"/>
            <a:ext cx="763746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Complete the following calculation:</a:t>
            </a:r>
          </a:p>
        </p:txBody>
      </p:sp>
      <p:sp>
        <p:nvSpPr>
          <p:cNvPr id="6" name="Top Question"/>
          <p:cNvSpPr txBox="1"/>
          <p:nvPr/>
        </p:nvSpPr>
        <p:spPr>
          <a:xfrm>
            <a:off x="671513" y="5667375"/>
            <a:ext cx="780415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Go onto the next slide to see the division process for this calculation.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First number" hidden="1"/>
          <p:cNvSpPr txBox="1">
            <a:spLocks noChangeArrowheads="1"/>
          </p:cNvSpPr>
          <p:nvPr/>
        </p:nvSpPr>
        <p:spPr bwMode="auto">
          <a:xfrm>
            <a:off x="2722563" y="1214438"/>
            <a:ext cx="762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12</a:t>
            </a:r>
          </a:p>
        </p:txBody>
      </p:sp>
      <p:sp>
        <p:nvSpPr>
          <p:cNvPr id="68" name="Fifth Statement"/>
          <p:cNvSpPr txBox="1"/>
          <p:nvPr/>
        </p:nvSpPr>
        <p:spPr>
          <a:xfrm>
            <a:off x="750888" y="54800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2 above the 4 and there is your final answer!</a:t>
            </a:r>
          </a:p>
        </p:txBody>
      </p:sp>
      <p:sp>
        <p:nvSpPr>
          <p:cNvPr id="67" name="Fifth Q"/>
          <p:cNvSpPr txBox="1"/>
          <p:nvPr/>
        </p:nvSpPr>
        <p:spPr>
          <a:xfrm>
            <a:off x="750888" y="54800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12s are there in 24?</a:t>
            </a:r>
          </a:p>
        </p:txBody>
      </p:sp>
      <p:sp>
        <p:nvSpPr>
          <p:cNvPr id="63" name="Fourth Statement"/>
          <p:cNvSpPr txBox="1"/>
          <p:nvPr/>
        </p:nvSpPr>
        <p:spPr>
          <a:xfrm>
            <a:off x="750888" y="54800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Now drop down the 4.</a:t>
            </a:r>
          </a:p>
        </p:txBody>
      </p:sp>
      <p:sp>
        <p:nvSpPr>
          <p:cNvPr id="62" name="Fourth Q"/>
          <p:cNvSpPr txBox="1"/>
          <p:nvPr/>
        </p:nvSpPr>
        <p:spPr>
          <a:xfrm>
            <a:off x="750888" y="54800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What is 14 minus 12?</a:t>
            </a:r>
          </a:p>
        </p:txBody>
      </p:sp>
      <p:sp>
        <p:nvSpPr>
          <p:cNvPr id="61" name="Third Statement"/>
          <p:cNvSpPr txBox="1"/>
          <p:nvPr/>
        </p:nvSpPr>
        <p:spPr>
          <a:xfrm>
            <a:off x="750888" y="54800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1 above the 4 and 12 below the 14.</a:t>
            </a:r>
          </a:p>
        </p:txBody>
      </p:sp>
      <p:sp>
        <p:nvSpPr>
          <p:cNvPr id="60" name="Third Q"/>
          <p:cNvSpPr txBox="1"/>
          <p:nvPr/>
        </p:nvSpPr>
        <p:spPr>
          <a:xfrm>
            <a:off x="750888" y="54800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12s are there in 14?</a:t>
            </a:r>
          </a:p>
        </p:txBody>
      </p:sp>
      <p:sp>
        <p:nvSpPr>
          <p:cNvPr id="59" name="Second Statement"/>
          <p:cNvSpPr txBox="1"/>
          <p:nvPr/>
        </p:nvSpPr>
        <p:spPr>
          <a:xfrm>
            <a:off x="750888" y="54800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Now drop down the 4.</a:t>
            </a:r>
          </a:p>
        </p:txBody>
      </p:sp>
      <p:sp>
        <p:nvSpPr>
          <p:cNvPr id="58" name="Second Q"/>
          <p:cNvSpPr txBox="1"/>
          <p:nvPr/>
        </p:nvSpPr>
        <p:spPr>
          <a:xfrm>
            <a:off x="750888" y="54800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What is 25 minus 24?</a:t>
            </a:r>
          </a:p>
        </p:txBody>
      </p:sp>
      <p:sp>
        <p:nvSpPr>
          <p:cNvPr id="42" name="1st Division box"/>
          <p:cNvSpPr txBox="1"/>
          <p:nvPr/>
        </p:nvSpPr>
        <p:spPr>
          <a:xfrm>
            <a:off x="3559175" y="1765300"/>
            <a:ext cx="13684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000" dirty="0">
                <a:latin typeface="Twinkl" pitchFamily="2" charset="0"/>
              </a:rPr>
              <a:t>24</a:t>
            </a:r>
          </a:p>
        </p:txBody>
      </p:sp>
      <p:sp>
        <p:nvSpPr>
          <p:cNvPr id="57" name="First Statement"/>
          <p:cNvSpPr txBox="1"/>
          <p:nvPr/>
        </p:nvSpPr>
        <p:spPr>
          <a:xfrm>
            <a:off x="750888" y="54800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2 above the 5 and write 24 below the 25.</a:t>
            </a:r>
          </a:p>
        </p:txBody>
      </p:sp>
      <p:cxnSp>
        <p:nvCxnSpPr>
          <p:cNvPr id="71" name="Straight Connector 70"/>
          <p:cNvCxnSpPr/>
          <p:nvPr/>
        </p:nvCxnSpPr>
        <p:spPr>
          <a:xfrm>
            <a:off x="3246438" y="2119313"/>
            <a:ext cx="26511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First Q"/>
          <p:cNvSpPr txBox="1"/>
          <p:nvPr/>
        </p:nvSpPr>
        <p:spPr>
          <a:xfrm>
            <a:off x="750888" y="54800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12s are there in 25?</a:t>
            </a:r>
          </a:p>
        </p:txBody>
      </p:sp>
      <p:sp>
        <p:nvSpPr>
          <p:cNvPr id="38" name="Opening"/>
          <p:cNvSpPr txBox="1"/>
          <p:nvPr/>
        </p:nvSpPr>
        <p:spPr>
          <a:xfrm>
            <a:off x="750888" y="54816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Let’s start by dividing 25 by 12 as they are both a 2 digit number.</a:t>
            </a:r>
          </a:p>
        </p:txBody>
      </p:sp>
      <p:sp>
        <p:nvSpPr>
          <p:cNvPr id="17424" name="2nd Division box"/>
          <p:cNvSpPr txBox="1">
            <a:spLocks noChangeArrowheads="1"/>
          </p:cNvSpPr>
          <p:nvPr/>
        </p:nvSpPr>
        <p:spPr bwMode="auto">
          <a:xfrm>
            <a:off x="4179888" y="1223963"/>
            <a:ext cx="4397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5</a:t>
            </a:r>
          </a:p>
        </p:txBody>
      </p:sp>
      <p:sp>
        <p:nvSpPr>
          <p:cNvPr id="21" name="2nd Answer box"/>
          <p:cNvSpPr/>
          <p:nvPr/>
        </p:nvSpPr>
        <p:spPr>
          <a:xfrm>
            <a:off x="4151313" y="619125"/>
            <a:ext cx="498475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4" name="2nd answer blue box"/>
          <p:cNvSpPr txBox="1">
            <a:spLocks noChangeArrowheads="1"/>
          </p:cNvSpPr>
          <p:nvPr/>
        </p:nvSpPr>
        <p:spPr bwMode="auto">
          <a:xfrm>
            <a:off x="4208463" y="552450"/>
            <a:ext cx="3762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2</a:t>
            </a:r>
          </a:p>
        </p:txBody>
      </p:sp>
      <p:sp>
        <p:nvSpPr>
          <p:cNvPr id="17427" name="1st Division box"/>
          <p:cNvSpPr txBox="1">
            <a:spLocks noChangeArrowheads="1"/>
          </p:cNvSpPr>
          <p:nvPr/>
        </p:nvSpPr>
        <p:spPr bwMode="auto">
          <a:xfrm>
            <a:off x="3681413" y="1223963"/>
            <a:ext cx="339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2</a:t>
            </a:r>
          </a:p>
        </p:txBody>
      </p:sp>
      <p:sp>
        <p:nvSpPr>
          <p:cNvPr id="17428" name="1st Division box"/>
          <p:cNvSpPr txBox="1">
            <a:spLocks noChangeArrowheads="1"/>
          </p:cNvSpPr>
          <p:nvPr/>
        </p:nvSpPr>
        <p:spPr bwMode="auto">
          <a:xfrm>
            <a:off x="4800600" y="1223963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4</a:t>
            </a:r>
          </a:p>
        </p:txBody>
      </p:sp>
      <p:sp>
        <p:nvSpPr>
          <p:cNvPr id="23" name="2nd Answer box"/>
          <p:cNvSpPr/>
          <p:nvPr/>
        </p:nvSpPr>
        <p:spPr>
          <a:xfrm>
            <a:off x="4703763" y="619125"/>
            <a:ext cx="498475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4" name="2nd answer blue box"/>
          <p:cNvSpPr txBox="1">
            <a:spLocks noChangeArrowheads="1"/>
          </p:cNvSpPr>
          <p:nvPr/>
        </p:nvSpPr>
        <p:spPr bwMode="auto">
          <a:xfrm>
            <a:off x="4800600" y="55245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597275" y="2438400"/>
            <a:ext cx="105410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432" name="1st Division box"/>
          <p:cNvSpPr txBox="1">
            <a:spLocks noChangeArrowheads="1"/>
          </p:cNvSpPr>
          <p:nvPr/>
        </p:nvSpPr>
        <p:spPr bwMode="auto">
          <a:xfrm>
            <a:off x="5348288" y="1223963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4</a:t>
            </a:r>
          </a:p>
        </p:txBody>
      </p:sp>
      <p:sp>
        <p:nvSpPr>
          <p:cNvPr id="44" name="2nd Answer box"/>
          <p:cNvSpPr/>
          <p:nvPr/>
        </p:nvSpPr>
        <p:spPr>
          <a:xfrm>
            <a:off x="5256213" y="619125"/>
            <a:ext cx="500062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45" name="2nd answer blue box"/>
          <p:cNvSpPr txBox="1">
            <a:spLocks noChangeArrowheads="1"/>
          </p:cNvSpPr>
          <p:nvPr/>
        </p:nvSpPr>
        <p:spPr bwMode="auto">
          <a:xfrm>
            <a:off x="5348288" y="55245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2</a:t>
            </a:r>
          </a:p>
        </p:txBody>
      </p:sp>
      <p:sp>
        <p:nvSpPr>
          <p:cNvPr id="47" name="1st Division box"/>
          <p:cNvSpPr txBox="1">
            <a:spLocks noChangeArrowheads="1"/>
          </p:cNvSpPr>
          <p:nvPr/>
        </p:nvSpPr>
        <p:spPr bwMode="auto">
          <a:xfrm>
            <a:off x="4246563" y="2433638"/>
            <a:ext cx="339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</a:t>
            </a:r>
          </a:p>
        </p:txBody>
      </p:sp>
      <p:sp>
        <p:nvSpPr>
          <p:cNvPr id="48" name="1st Division box"/>
          <p:cNvSpPr txBox="1">
            <a:spLocks noChangeArrowheads="1"/>
          </p:cNvSpPr>
          <p:nvPr/>
        </p:nvSpPr>
        <p:spPr bwMode="auto">
          <a:xfrm>
            <a:off x="4784725" y="1223963"/>
            <a:ext cx="3381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4</a:t>
            </a:r>
          </a:p>
        </p:txBody>
      </p:sp>
      <p:sp>
        <p:nvSpPr>
          <p:cNvPr id="49" name="1st Division box"/>
          <p:cNvSpPr txBox="1"/>
          <p:nvPr/>
        </p:nvSpPr>
        <p:spPr>
          <a:xfrm>
            <a:off x="4000500" y="2974975"/>
            <a:ext cx="1627188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000" dirty="0">
                <a:latin typeface="Twinkl" pitchFamily="2" charset="0"/>
              </a:rPr>
              <a:t>12</a:t>
            </a:r>
          </a:p>
        </p:txBody>
      </p:sp>
      <p:cxnSp>
        <p:nvCxnSpPr>
          <p:cNvPr id="51" name="Straight Connector 50"/>
          <p:cNvCxnSpPr/>
          <p:nvPr/>
        </p:nvCxnSpPr>
        <p:spPr>
          <a:xfrm>
            <a:off x="4241800" y="3598863"/>
            <a:ext cx="906463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1st Division box"/>
          <p:cNvSpPr txBox="1">
            <a:spLocks noChangeArrowheads="1"/>
          </p:cNvSpPr>
          <p:nvPr/>
        </p:nvSpPr>
        <p:spPr bwMode="auto">
          <a:xfrm>
            <a:off x="4767263" y="3595688"/>
            <a:ext cx="33972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2</a:t>
            </a:r>
          </a:p>
        </p:txBody>
      </p:sp>
      <p:sp>
        <p:nvSpPr>
          <p:cNvPr id="53" name="1st Division box"/>
          <p:cNvSpPr txBox="1">
            <a:spLocks noChangeArrowheads="1"/>
          </p:cNvSpPr>
          <p:nvPr/>
        </p:nvSpPr>
        <p:spPr bwMode="auto">
          <a:xfrm>
            <a:off x="5348288" y="121920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4</a:t>
            </a:r>
          </a:p>
        </p:txBody>
      </p:sp>
      <p:sp>
        <p:nvSpPr>
          <p:cNvPr id="54" name="1st Division box"/>
          <p:cNvSpPr txBox="1"/>
          <p:nvPr/>
        </p:nvSpPr>
        <p:spPr>
          <a:xfrm>
            <a:off x="4694238" y="4129088"/>
            <a:ext cx="13208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Twinkl" pitchFamily="2" charset="0"/>
              </a:rPr>
              <a:t>24</a:t>
            </a:r>
          </a:p>
        </p:txBody>
      </p:sp>
      <p:grpSp>
        <p:nvGrpSpPr>
          <p:cNvPr id="17442" name="Division Lines"/>
          <p:cNvGrpSpPr>
            <a:grpSpLocks/>
          </p:cNvGrpSpPr>
          <p:nvPr/>
        </p:nvGrpSpPr>
        <p:grpSpPr bwMode="auto">
          <a:xfrm>
            <a:off x="3511550" y="1173163"/>
            <a:ext cx="2430463" cy="669925"/>
            <a:chOff x="3555010" y="2839072"/>
            <a:chExt cx="2613782" cy="1026827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80619" y="2839072"/>
              <a:ext cx="0" cy="1026827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703"/>
              <a:ext cx="2613782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7443" name="1st Division box"/>
          <p:cNvSpPr txBox="1">
            <a:spLocks noChangeArrowheads="1"/>
          </p:cNvSpPr>
          <p:nvPr/>
        </p:nvSpPr>
        <p:spPr bwMode="auto">
          <a:xfrm>
            <a:off x="2668588" y="1223963"/>
            <a:ext cx="7651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12</a:t>
            </a:r>
          </a:p>
        </p:txBody>
      </p:sp>
      <p:cxnSp>
        <p:nvCxnSpPr>
          <p:cNvPr id="72" name="Straight Connector 71"/>
          <p:cNvCxnSpPr/>
          <p:nvPr/>
        </p:nvCxnSpPr>
        <p:spPr>
          <a:xfrm>
            <a:off x="3914775" y="3328988"/>
            <a:ext cx="265113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9259E-6 L 3.33333E-6 0.17639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819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-2.5E-6 0.34606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292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/>
      <p:bldP spid="67" grpId="0"/>
      <p:bldP spid="67" grpId="1"/>
      <p:bldP spid="63" grpId="0"/>
      <p:bldP spid="63" grpId="1"/>
      <p:bldP spid="62" grpId="0"/>
      <p:bldP spid="62" grpId="1"/>
      <p:bldP spid="61" grpId="0"/>
      <p:bldP spid="61" grpId="1"/>
      <p:bldP spid="60" grpId="0"/>
      <p:bldP spid="60" grpId="1"/>
      <p:bldP spid="59" grpId="0"/>
      <p:bldP spid="59" grpId="1"/>
      <p:bldP spid="58" grpId="0"/>
      <p:bldP spid="58" grpId="1"/>
      <p:bldP spid="42" grpId="0"/>
      <p:bldP spid="57" grpId="0"/>
      <p:bldP spid="57" grpId="1"/>
      <p:bldP spid="56" grpId="0"/>
      <p:bldP spid="56" grpId="1"/>
      <p:bldP spid="38" grpId="0"/>
      <p:bldP spid="38" grpId="1"/>
      <p:bldP spid="21" grpId="0" animBg="1"/>
      <p:bldP spid="34" grpId="0"/>
      <p:bldP spid="23" grpId="0" animBg="1"/>
      <p:bldP spid="24" grpId="0"/>
      <p:bldP spid="44" grpId="0" animBg="1"/>
      <p:bldP spid="45" grpId="0"/>
      <p:bldP spid="47" grpId="0"/>
      <p:bldP spid="48" grpId="0"/>
      <p:bldP spid="49" grpId="0"/>
      <p:bldP spid="52" grpId="0"/>
      <p:bldP spid="53" grpId="0"/>
      <p:bldP spid="5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First number" hidden="1"/>
          <p:cNvSpPr txBox="1">
            <a:spLocks noChangeArrowheads="1"/>
          </p:cNvSpPr>
          <p:nvPr/>
        </p:nvSpPr>
        <p:spPr bwMode="auto">
          <a:xfrm>
            <a:off x="2722563" y="1214438"/>
            <a:ext cx="762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12</a:t>
            </a:r>
          </a:p>
        </p:txBody>
      </p:sp>
      <p:sp>
        <p:nvSpPr>
          <p:cNvPr id="18435" name="Top Question"/>
          <p:cNvSpPr txBox="1">
            <a:spLocks noChangeArrowheads="1"/>
          </p:cNvSpPr>
          <p:nvPr/>
        </p:nvSpPr>
        <p:spPr bwMode="auto">
          <a:xfrm>
            <a:off x="755650" y="2767013"/>
            <a:ext cx="7637463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8000" b="1" dirty="0">
                <a:latin typeface="Twinkl" pitchFamily="2" charset="0"/>
              </a:rPr>
              <a:t>7397 ÷ 13</a:t>
            </a:r>
          </a:p>
        </p:txBody>
      </p:sp>
      <p:sp>
        <p:nvSpPr>
          <p:cNvPr id="55" name="Top Question"/>
          <p:cNvSpPr txBox="1"/>
          <p:nvPr/>
        </p:nvSpPr>
        <p:spPr>
          <a:xfrm>
            <a:off x="755650" y="728663"/>
            <a:ext cx="763746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Complete the following calculation:</a:t>
            </a:r>
          </a:p>
        </p:txBody>
      </p:sp>
      <p:sp>
        <p:nvSpPr>
          <p:cNvPr id="6" name="Top Question"/>
          <p:cNvSpPr txBox="1"/>
          <p:nvPr/>
        </p:nvSpPr>
        <p:spPr>
          <a:xfrm>
            <a:off x="671513" y="5667375"/>
            <a:ext cx="780415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Go onto the next slide to see the division process for this calculation.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1st Division box"/>
          <p:cNvSpPr txBox="1">
            <a:spLocks noChangeArrowheads="1"/>
          </p:cNvSpPr>
          <p:nvPr/>
        </p:nvSpPr>
        <p:spPr bwMode="auto">
          <a:xfrm>
            <a:off x="5348288" y="121920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7</a:t>
            </a:r>
          </a:p>
        </p:txBody>
      </p:sp>
      <p:sp>
        <p:nvSpPr>
          <p:cNvPr id="48" name="1st Division box"/>
          <p:cNvSpPr txBox="1">
            <a:spLocks noChangeArrowheads="1"/>
          </p:cNvSpPr>
          <p:nvPr/>
        </p:nvSpPr>
        <p:spPr bwMode="auto">
          <a:xfrm>
            <a:off x="4784725" y="1223963"/>
            <a:ext cx="3381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9</a:t>
            </a:r>
          </a:p>
        </p:txBody>
      </p:sp>
      <p:sp>
        <p:nvSpPr>
          <p:cNvPr id="19460" name="First number" hidden="1"/>
          <p:cNvSpPr txBox="1">
            <a:spLocks noChangeArrowheads="1"/>
          </p:cNvSpPr>
          <p:nvPr/>
        </p:nvSpPr>
        <p:spPr bwMode="auto">
          <a:xfrm>
            <a:off x="2722563" y="1214438"/>
            <a:ext cx="762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12</a:t>
            </a:r>
          </a:p>
        </p:txBody>
      </p:sp>
      <p:sp>
        <p:nvSpPr>
          <p:cNvPr id="68" name="Fifth Statement"/>
          <p:cNvSpPr txBox="1"/>
          <p:nvPr/>
        </p:nvSpPr>
        <p:spPr>
          <a:xfrm>
            <a:off x="750888" y="547052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9 above the 7 and there is your final answer!</a:t>
            </a:r>
          </a:p>
        </p:txBody>
      </p:sp>
      <p:sp>
        <p:nvSpPr>
          <p:cNvPr id="67" name="Fifth Q"/>
          <p:cNvSpPr txBox="1"/>
          <p:nvPr/>
        </p:nvSpPr>
        <p:spPr>
          <a:xfrm>
            <a:off x="750888" y="547052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13s are there in 117?</a:t>
            </a:r>
          </a:p>
        </p:txBody>
      </p:sp>
      <p:sp>
        <p:nvSpPr>
          <p:cNvPr id="63" name="Fourth Statement"/>
          <p:cNvSpPr txBox="1"/>
          <p:nvPr/>
        </p:nvSpPr>
        <p:spPr>
          <a:xfrm>
            <a:off x="750888" y="547052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Now drop down the 7.</a:t>
            </a:r>
          </a:p>
        </p:txBody>
      </p:sp>
      <p:sp>
        <p:nvSpPr>
          <p:cNvPr id="62" name="Fourth Q"/>
          <p:cNvSpPr txBox="1"/>
          <p:nvPr/>
        </p:nvSpPr>
        <p:spPr>
          <a:xfrm>
            <a:off x="750888" y="547052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What is 89 minus 78?</a:t>
            </a:r>
          </a:p>
        </p:txBody>
      </p:sp>
      <p:sp>
        <p:nvSpPr>
          <p:cNvPr id="61" name="Third Statement"/>
          <p:cNvSpPr txBox="1"/>
          <p:nvPr/>
        </p:nvSpPr>
        <p:spPr>
          <a:xfrm>
            <a:off x="750888" y="547052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6 above the 9 and 78 below the 89.</a:t>
            </a:r>
          </a:p>
        </p:txBody>
      </p:sp>
      <p:sp>
        <p:nvSpPr>
          <p:cNvPr id="60" name="Third Q"/>
          <p:cNvSpPr txBox="1"/>
          <p:nvPr/>
        </p:nvSpPr>
        <p:spPr>
          <a:xfrm>
            <a:off x="750888" y="547052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13s are there in 89?</a:t>
            </a:r>
          </a:p>
        </p:txBody>
      </p:sp>
      <p:sp>
        <p:nvSpPr>
          <p:cNvPr id="59" name="Second Statement"/>
          <p:cNvSpPr txBox="1"/>
          <p:nvPr/>
        </p:nvSpPr>
        <p:spPr>
          <a:xfrm>
            <a:off x="750888" y="547052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Now drop down the 9.</a:t>
            </a:r>
          </a:p>
        </p:txBody>
      </p:sp>
      <p:sp>
        <p:nvSpPr>
          <p:cNvPr id="58" name="Second Q"/>
          <p:cNvSpPr txBox="1"/>
          <p:nvPr/>
        </p:nvSpPr>
        <p:spPr>
          <a:xfrm>
            <a:off x="750888" y="547052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What is 73 minus 65?</a:t>
            </a:r>
          </a:p>
        </p:txBody>
      </p:sp>
      <p:sp>
        <p:nvSpPr>
          <p:cNvPr id="42" name="1st Division box"/>
          <p:cNvSpPr txBox="1"/>
          <p:nvPr/>
        </p:nvSpPr>
        <p:spPr>
          <a:xfrm>
            <a:off x="3559175" y="1765300"/>
            <a:ext cx="13684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000" dirty="0">
                <a:latin typeface="Twinkl" pitchFamily="2" charset="0"/>
              </a:rPr>
              <a:t>65</a:t>
            </a:r>
          </a:p>
        </p:txBody>
      </p:sp>
      <p:sp>
        <p:nvSpPr>
          <p:cNvPr id="57" name="First Statement"/>
          <p:cNvSpPr txBox="1"/>
          <p:nvPr/>
        </p:nvSpPr>
        <p:spPr>
          <a:xfrm>
            <a:off x="750888" y="547052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5 above the 3 and write 65 below the 73.</a:t>
            </a:r>
          </a:p>
        </p:txBody>
      </p:sp>
      <p:cxnSp>
        <p:nvCxnSpPr>
          <p:cNvPr id="71" name="Straight Connector 70"/>
          <p:cNvCxnSpPr/>
          <p:nvPr/>
        </p:nvCxnSpPr>
        <p:spPr>
          <a:xfrm>
            <a:off x="3246438" y="2119313"/>
            <a:ext cx="26511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First Q"/>
          <p:cNvSpPr txBox="1"/>
          <p:nvPr/>
        </p:nvSpPr>
        <p:spPr>
          <a:xfrm>
            <a:off x="750888" y="547052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13s are there in 73?</a:t>
            </a:r>
          </a:p>
        </p:txBody>
      </p:sp>
      <p:sp>
        <p:nvSpPr>
          <p:cNvPr id="38" name="Opening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Let’s start by dividing 73 by 13 as they are both a 2 digit number.</a:t>
            </a:r>
          </a:p>
        </p:txBody>
      </p:sp>
      <p:sp>
        <p:nvSpPr>
          <p:cNvPr id="19474" name="2nd Division box"/>
          <p:cNvSpPr txBox="1">
            <a:spLocks noChangeArrowheads="1"/>
          </p:cNvSpPr>
          <p:nvPr/>
        </p:nvSpPr>
        <p:spPr bwMode="auto">
          <a:xfrm>
            <a:off x="4179888" y="1223963"/>
            <a:ext cx="4397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3</a:t>
            </a:r>
          </a:p>
        </p:txBody>
      </p:sp>
      <p:sp>
        <p:nvSpPr>
          <p:cNvPr id="21" name="2nd Answer box"/>
          <p:cNvSpPr/>
          <p:nvPr/>
        </p:nvSpPr>
        <p:spPr>
          <a:xfrm>
            <a:off x="4151313" y="619125"/>
            <a:ext cx="498475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4" name="2nd answer blue box"/>
          <p:cNvSpPr txBox="1">
            <a:spLocks noChangeArrowheads="1"/>
          </p:cNvSpPr>
          <p:nvPr/>
        </p:nvSpPr>
        <p:spPr bwMode="auto">
          <a:xfrm>
            <a:off x="4208463" y="552450"/>
            <a:ext cx="3762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5</a:t>
            </a:r>
          </a:p>
        </p:txBody>
      </p:sp>
      <p:sp>
        <p:nvSpPr>
          <p:cNvPr id="19477" name="1st Division box"/>
          <p:cNvSpPr txBox="1">
            <a:spLocks noChangeArrowheads="1"/>
          </p:cNvSpPr>
          <p:nvPr/>
        </p:nvSpPr>
        <p:spPr bwMode="auto">
          <a:xfrm>
            <a:off x="3681413" y="1223963"/>
            <a:ext cx="339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7</a:t>
            </a:r>
          </a:p>
        </p:txBody>
      </p:sp>
      <p:sp>
        <p:nvSpPr>
          <p:cNvPr id="19478" name="1st Division box"/>
          <p:cNvSpPr txBox="1">
            <a:spLocks noChangeArrowheads="1"/>
          </p:cNvSpPr>
          <p:nvPr/>
        </p:nvSpPr>
        <p:spPr bwMode="auto">
          <a:xfrm>
            <a:off x="4800600" y="1223963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9</a:t>
            </a:r>
          </a:p>
        </p:txBody>
      </p:sp>
      <p:sp>
        <p:nvSpPr>
          <p:cNvPr id="23" name="2nd Answer box"/>
          <p:cNvSpPr/>
          <p:nvPr/>
        </p:nvSpPr>
        <p:spPr>
          <a:xfrm>
            <a:off x="4703763" y="619125"/>
            <a:ext cx="498475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4" name="2nd answer blue box"/>
          <p:cNvSpPr txBox="1">
            <a:spLocks noChangeArrowheads="1"/>
          </p:cNvSpPr>
          <p:nvPr/>
        </p:nvSpPr>
        <p:spPr bwMode="auto">
          <a:xfrm>
            <a:off x="4800600" y="55245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6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597275" y="2438400"/>
            <a:ext cx="105410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82" name="1st Division box"/>
          <p:cNvSpPr txBox="1">
            <a:spLocks noChangeArrowheads="1"/>
          </p:cNvSpPr>
          <p:nvPr/>
        </p:nvSpPr>
        <p:spPr bwMode="auto">
          <a:xfrm>
            <a:off x="5348288" y="1223963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7</a:t>
            </a:r>
          </a:p>
        </p:txBody>
      </p:sp>
      <p:sp>
        <p:nvSpPr>
          <p:cNvPr id="44" name="2nd Answer box"/>
          <p:cNvSpPr/>
          <p:nvPr/>
        </p:nvSpPr>
        <p:spPr>
          <a:xfrm>
            <a:off x="5256213" y="619125"/>
            <a:ext cx="500062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45" name="2nd answer blue box"/>
          <p:cNvSpPr txBox="1">
            <a:spLocks noChangeArrowheads="1"/>
          </p:cNvSpPr>
          <p:nvPr/>
        </p:nvSpPr>
        <p:spPr bwMode="auto">
          <a:xfrm>
            <a:off x="5348288" y="55245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9</a:t>
            </a:r>
          </a:p>
        </p:txBody>
      </p:sp>
      <p:sp>
        <p:nvSpPr>
          <p:cNvPr id="47" name="1st Division box"/>
          <p:cNvSpPr txBox="1">
            <a:spLocks noChangeArrowheads="1"/>
          </p:cNvSpPr>
          <p:nvPr/>
        </p:nvSpPr>
        <p:spPr bwMode="auto">
          <a:xfrm>
            <a:off x="4246563" y="2433638"/>
            <a:ext cx="339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8</a:t>
            </a:r>
          </a:p>
        </p:txBody>
      </p:sp>
      <p:sp>
        <p:nvSpPr>
          <p:cNvPr id="49" name="1st Division box"/>
          <p:cNvSpPr txBox="1"/>
          <p:nvPr/>
        </p:nvSpPr>
        <p:spPr>
          <a:xfrm>
            <a:off x="4000500" y="2974975"/>
            <a:ext cx="1627188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000" dirty="0">
                <a:latin typeface="Twinkl" pitchFamily="2" charset="0"/>
              </a:rPr>
              <a:t>78</a:t>
            </a:r>
          </a:p>
        </p:txBody>
      </p:sp>
      <p:cxnSp>
        <p:nvCxnSpPr>
          <p:cNvPr id="51" name="Straight Connector 50"/>
          <p:cNvCxnSpPr/>
          <p:nvPr/>
        </p:nvCxnSpPr>
        <p:spPr>
          <a:xfrm>
            <a:off x="4241800" y="3598863"/>
            <a:ext cx="906463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1st Division box"/>
          <p:cNvSpPr txBox="1"/>
          <p:nvPr/>
        </p:nvSpPr>
        <p:spPr>
          <a:xfrm>
            <a:off x="4124325" y="3595688"/>
            <a:ext cx="1387475" cy="7064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Twinkl" pitchFamily="2" charset="0"/>
              </a:rPr>
              <a:t>11</a:t>
            </a:r>
          </a:p>
        </p:txBody>
      </p:sp>
      <p:sp>
        <p:nvSpPr>
          <p:cNvPr id="54" name="1st Division box"/>
          <p:cNvSpPr txBox="1"/>
          <p:nvPr/>
        </p:nvSpPr>
        <p:spPr>
          <a:xfrm>
            <a:off x="4159250" y="4129088"/>
            <a:ext cx="18891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Twinkl" pitchFamily="2" charset="0"/>
              </a:rPr>
              <a:t>117</a:t>
            </a:r>
          </a:p>
        </p:txBody>
      </p:sp>
      <p:grpSp>
        <p:nvGrpSpPr>
          <p:cNvPr id="19490" name="Division Lines"/>
          <p:cNvGrpSpPr>
            <a:grpSpLocks/>
          </p:cNvGrpSpPr>
          <p:nvPr/>
        </p:nvGrpSpPr>
        <p:grpSpPr bwMode="auto">
          <a:xfrm>
            <a:off x="3511550" y="1173163"/>
            <a:ext cx="2430463" cy="669925"/>
            <a:chOff x="3555010" y="2839072"/>
            <a:chExt cx="2613782" cy="1026827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80619" y="2839072"/>
              <a:ext cx="0" cy="1026827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703"/>
              <a:ext cx="2613782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491" name="1st Division box"/>
          <p:cNvSpPr txBox="1">
            <a:spLocks noChangeArrowheads="1"/>
          </p:cNvSpPr>
          <p:nvPr/>
        </p:nvSpPr>
        <p:spPr bwMode="auto">
          <a:xfrm>
            <a:off x="2668588" y="1223963"/>
            <a:ext cx="7651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13</a:t>
            </a:r>
          </a:p>
        </p:txBody>
      </p:sp>
      <p:cxnSp>
        <p:nvCxnSpPr>
          <p:cNvPr id="72" name="Straight Connector 71"/>
          <p:cNvCxnSpPr/>
          <p:nvPr/>
        </p:nvCxnSpPr>
        <p:spPr>
          <a:xfrm>
            <a:off x="3914775" y="3328988"/>
            <a:ext cx="265113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9259E-6 L 3.33333E-6 0.17639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819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-2.5E-6 0.34606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292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48" grpId="0"/>
      <p:bldP spid="68" grpId="0"/>
      <p:bldP spid="67" grpId="0"/>
      <p:bldP spid="67" grpId="1"/>
      <p:bldP spid="63" grpId="0"/>
      <p:bldP spid="63" grpId="1"/>
      <p:bldP spid="62" grpId="0"/>
      <p:bldP spid="62" grpId="1"/>
      <p:bldP spid="61" grpId="0"/>
      <p:bldP spid="61" grpId="1"/>
      <p:bldP spid="60" grpId="0"/>
      <p:bldP spid="60" grpId="1"/>
      <p:bldP spid="59" grpId="0"/>
      <p:bldP spid="59" grpId="1"/>
      <p:bldP spid="58" grpId="0"/>
      <p:bldP spid="58" grpId="1"/>
      <p:bldP spid="42" grpId="0"/>
      <p:bldP spid="57" grpId="0"/>
      <p:bldP spid="57" grpId="1"/>
      <p:bldP spid="56" grpId="0"/>
      <p:bldP spid="56" grpId="1"/>
      <p:bldP spid="38" grpId="0"/>
      <p:bldP spid="38" grpId="1"/>
      <p:bldP spid="21" grpId="0" animBg="1"/>
      <p:bldP spid="34" grpId="0"/>
      <p:bldP spid="23" grpId="0" animBg="1"/>
      <p:bldP spid="24" grpId="0"/>
      <p:bldP spid="44" grpId="0" animBg="1"/>
      <p:bldP spid="45" grpId="0"/>
      <p:bldP spid="47" grpId="0"/>
      <p:bldP spid="49" grpId="0"/>
      <p:bldP spid="52" grpId="0"/>
      <p:bldP spid="5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First number" hidden="1"/>
          <p:cNvSpPr txBox="1">
            <a:spLocks noChangeArrowheads="1"/>
          </p:cNvSpPr>
          <p:nvPr/>
        </p:nvSpPr>
        <p:spPr bwMode="auto">
          <a:xfrm>
            <a:off x="2722563" y="1214438"/>
            <a:ext cx="762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12</a:t>
            </a:r>
          </a:p>
        </p:txBody>
      </p:sp>
      <p:sp>
        <p:nvSpPr>
          <p:cNvPr id="20483" name="Top Question"/>
          <p:cNvSpPr txBox="1">
            <a:spLocks noChangeArrowheads="1"/>
          </p:cNvSpPr>
          <p:nvPr/>
        </p:nvSpPr>
        <p:spPr bwMode="auto">
          <a:xfrm>
            <a:off x="755650" y="2767013"/>
            <a:ext cx="7637463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8000" b="1" dirty="0">
                <a:latin typeface="Twinkl" pitchFamily="2" charset="0"/>
              </a:rPr>
              <a:t>4712 ÷ 31</a:t>
            </a:r>
          </a:p>
        </p:txBody>
      </p:sp>
      <p:sp>
        <p:nvSpPr>
          <p:cNvPr id="55" name="Top Question"/>
          <p:cNvSpPr txBox="1"/>
          <p:nvPr/>
        </p:nvSpPr>
        <p:spPr>
          <a:xfrm>
            <a:off x="755650" y="728663"/>
            <a:ext cx="763746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Complete the following calculation:</a:t>
            </a:r>
          </a:p>
        </p:txBody>
      </p:sp>
      <p:sp>
        <p:nvSpPr>
          <p:cNvPr id="6" name="Top Question"/>
          <p:cNvSpPr txBox="1"/>
          <p:nvPr/>
        </p:nvSpPr>
        <p:spPr>
          <a:xfrm>
            <a:off x="671513" y="5667375"/>
            <a:ext cx="780415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Go onto the next slide to see the division process for this calculation.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1st Division box"/>
          <p:cNvSpPr txBox="1">
            <a:spLocks noChangeArrowheads="1"/>
          </p:cNvSpPr>
          <p:nvPr/>
        </p:nvSpPr>
        <p:spPr bwMode="auto">
          <a:xfrm>
            <a:off x="5348288" y="121920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2</a:t>
            </a:r>
          </a:p>
        </p:txBody>
      </p:sp>
      <p:sp>
        <p:nvSpPr>
          <p:cNvPr id="48" name="1st Division box"/>
          <p:cNvSpPr txBox="1">
            <a:spLocks noChangeArrowheads="1"/>
          </p:cNvSpPr>
          <p:nvPr/>
        </p:nvSpPr>
        <p:spPr bwMode="auto">
          <a:xfrm>
            <a:off x="4784725" y="1223963"/>
            <a:ext cx="3381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</a:t>
            </a:r>
          </a:p>
        </p:txBody>
      </p:sp>
      <p:sp>
        <p:nvSpPr>
          <p:cNvPr id="21508" name="First number" hidden="1"/>
          <p:cNvSpPr txBox="1">
            <a:spLocks noChangeArrowheads="1"/>
          </p:cNvSpPr>
          <p:nvPr/>
        </p:nvSpPr>
        <p:spPr bwMode="auto">
          <a:xfrm>
            <a:off x="2722563" y="1214438"/>
            <a:ext cx="762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12</a:t>
            </a:r>
          </a:p>
        </p:txBody>
      </p:sp>
      <p:sp>
        <p:nvSpPr>
          <p:cNvPr id="68" name="Fifth Statement"/>
          <p:cNvSpPr txBox="1"/>
          <p:nvPr/>
        </p:nvSpPr>
        <p:spPr>
          <a:xfrm>
            <a:off x="750888" y="54530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2 above the 2 and there is your final answer!</a:t>
            </a:r>
          </a:p>
        </p:txBody>
      </p:sp>
      <p:sp>
        <p:nvSpPr>
          <p:cNvPr id="67" name="Fifth Q"/>
          <p:cNvSpPr txBox="1"/>
          <p:nvPr/>
        </p:nvSpPr>
        <p:spPr>
          <a:xfrm>
            <a:off x="750888" y="546893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31s are there in 62?</a:t>
            </a:r>
          </a:p>
        </p:txBody>
      </p:sp>
      <p:sp>
        <p:nvSpPr>
          <p:cNvPr id="63" name="Fourth Statement"/>
          <p:cNvSpPr txBox="1"/>
          <p:nvPr/>
        </p:nvSpPr>
        <p:spPr>
          <a:xfrm>
            <a:off x="750888" y="547687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Now drop down the 2.</a:t>
            </a:r>
          </a:p>
        </p:txBody>
      </p:sp>
      <p:sp>
        <p:nvSpPr>
          <p:cNvPr id="62" name="Fourth Q"/>
          <p:cNvSpPr txBox="1"/>
          <p:nvPr/>
        </p:nvSpPr>
        <p:spPr>
          <a:xfrm>
            <a:off x="750888" y="54784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What is 161 minus 155?</a:t>
            </a:r>
          </a:p>
        </p:txBody>
      </p:sp>
      <p:sp>
        <p:nvSpPr>
          <p:cNvPr id="61" name="Third Statement"/>
          <p:cNvSpPr txBox="1"/>
          <p:nvPr/>
        </p:nvSpPr>
        <p:spPr>
          <a:xfrm>
            <a:off x="750888" y="5475288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5 above the 1 and 155 below the 161.</a:t>
            </a:r>
          </a:p>
        </p:txBody>
      </p:sp>
      <p:sp>
        <p:nvSpPr>
          <p:cNvPr id="60" name="Third Q"/>
          <p:cNvSpPr txBox="1"/>
          <p:nvPr/>
        </p:nvSpPr>
        <p:spPr>
          <a:xfrm>
            <a:off x="750888" y="54673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31s are there in 161?</a:t>
            </a:r>
          </a:p>
        </p:txBody>
      </p:sp>
      <p:sp>
        <p:nvSpPr>
          <p:cNvPr id="59" name="Second Statement"/>
          <p:cNvSpPr txBox="1"/>
          <p:nvPr/>
        </p:nvSpPr>
        <p:spPr>
          <a:xfrm>
            <a:off x="750888" y="545941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Now drop down the 1.</a:t>
            </a:r>
          </a:p>
        </p:txBody>
      </p:sp>
      <p:sp>
        <p:nvSpPr>
          <p:cNvPr id="58" name="Second Q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What is 47 minus 31?</a:t>
            </a:r>
          </a:p>
        </p:txBody>
      </p:sp>
      <p:sp>
        <p:nvSpPr>
          <p:cNvPr id="42" name="1st Division box"/>
          <p:cNvSpPr txBox="1"/>
          <p:nvPr/>
        </p:nvSpPr>
        <p:spPr>
          <a:xfrm>
            <a:off x="3559175" y="1765300"/>
            <a:ext cx="13684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000" dirty="0">
                <a:latin typeface="Twinkl" pitchFamily="2" charset="0"/>
              </a:rPr>
              <a:t>31</a:t>
            </a:r>
          </a:p>
        </p:txBody>
      </p:sp>
      <p:sp>
        <p:nvSpPr>
          <p:cNvPr id="57" name="First Statement"/>
          <p:cNvSpPr txBox="1"/>
          <p:nvPr/>
        </p:nvSpPr>
        <p:spPr>
          <a:xfrm>
            <a:off x="750888" y="5467350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1 above the 7 and write 31 below the 47.</a:t>
            </a:r>
          </a:p>
        </p:txBody>
      </p:sp>
      <p:cxnSp>
        <p:nvCxnSpPr>
          <p:cNvPr id="71" name="Straight Connector 70"/>
          <p:cNvCxnSpPr/>
          <p:nvPr/>
        </p:nvCxnSpPr>
        <p:spPr>
          <a:xfrm>
            <a:off x="3246438" y="2119313"/>
            <a:ext cx="26511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First Q"/>
          <p:cNvSpPr txBox="1"/>
          <p:nvPr/>
        </p:nvSpPr>
        <p:spPr>
          <a:xfrm>
            <a:off x="750888" y="5476875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31s are there in 47?</a:t>
            </a:r>
          </a:p>
        </p:txBody>
      </p:sp>
      <p:sp>
        <p:nvSpPr>
          <p:cNvPr id="38" name="Opening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Let’s start by dividing 47 by 31 as they are both a 2 digit number.</a:t>
            </a:r>
          </a:p>
        </p:txBody>
      </p:sp>
      <p:sp>
        <p:nvSpPr>
          <p:cNvPr id="21522" name="2nd Division box"/>
          <p:cNvSpPr txBox="1">
            <a:spLocks noChangeArrowheads="1"/>
          </p:cNvSpPr>
          <p:nvPr/>
        </p:nvSpPr>
        <p:spPr bwMode="auto">
          <a:xfrm>
            <a:off x="4179888" y="1223963"/>
            <a:ext cx="4397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7</a:t>
            </a:r>
          </a:p>
        </p:txBody>
      </p:sp>
      <p:sp>
        <p:nvSpPr>
          <p:cNvPr id="21" name="2nd Answer box"/>
          <p:cNvSpPr/>
          <p:nvPr/>
        </p:nvSpPr>
        <p:spPr>
          <a:xfrm>
            <a:off x="4151313" y="619125"/>
            <a:ext cx="498475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4" name="2nd answer blue box"/>
          <p:cNvSpPr txBox="1">
            <a:spLocks noChangeArrowheads="1"/>
          </p:cNvSpPr>
          <p:nvPr/>
        </p:nvSpPr>
        <p:spPr bwMode="auto">
          <a:xfrm>
            <a:off x="4208463" y="552450"/>
            <a:ext cx="3762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</a:t>
            </a:r>
          </a:p>
        </p:txBody>
      </p:sp>
      <p:sp>
        <p:nvSpPr>
          <p:cNvPr id="21525" name="1st Division box"/>
          <p:cNvSpPr txBox="1">
            <a:spLocks noChangeArrowheads="1"/>
          </p:cNvSpPr>
          <p:nvPr/>
        </p:nvSpPr>
        <p:spPr bwMode="auto">
          <a:xfrm>
            <a:off x="3681413" y="1223963"/>
            <a:ext cx="339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4</a:t>
            </a:r>
          </a:p>
        </p:txBody>
      </p:sp>
      <p:sp>
        <p:nvSpPr>
          <p:cNvPr id="21526" name="1st Division box"/>
          <p:cNvSpPr txBox="1">
            <a:spLocks noChangeArrowheads="1"/>
          </p:cNvSpPr>
          <p:nvPr/>
        </p:nvSpPr>
        <p:spPr bwMode="auto">
          <a:xfrm>
            <a:off x="4799013" y="1222375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</a:t>
            </a:r>
          </a:p>
        </p:txBody>
      </p:sp>
      <p:sp>
        <p:nvSpPr>
          <p:cNvPr id="23" name="2nd Answer box"/>
          <p:cNvSpPr/>
          <p:nvPr/>
        </p:nvSpPr>
        <p:spPr>
          <a:xfrm>
            <a:off x="4703763" y="619125"/>
            <a:ext cx="498475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4" name="2nd answer blue box"/>
          <p:cNvSpPr txBox="1">
            <a:spLocks noChangeArrowheads="1"/>
          </p:cNvSpPr>
          <p:nvPr/>
        </p:nvSpPr>
        <p:spPr bwMode="auto">
          <a:xfrm>
            <a:off x="4800600" y="55245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5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597275" y="2438400"/>
            <a:ext cx="105410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30" name="1st Division box"/>
          <p:cNvSpPr txBox="1">
            <a:spLocks noChangeArrowheads="1"/>
          </p:cNvSpPr>
          <p:nvPr/>
        </p:nvSpPr>
        <p:spPr bwMode="auto">
          <a:xfrm>
            <a:off x="5348288" y="1223963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2</a:t>
            </a:r>
          </a:p>
        </p:txBody>
      </p:sp>
      <p:sp>
        <p:nvSpPr>
          <p:cNvPr id="44" name="2nd Answer box"/>
          <p:cNvSpPr/>
          <p:nvPr/>
        </p:nvSpPr>
        <p:spPr>
          <a:xfrm>
            <a:off x="5256213" y="619125"/>
            <a:ext cx="500062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45" name="2nd answer blue box"/>
          <p:cNvSpPr txBox="1">
            <a:spLocks noChangeArrowheads="1"/>
          </p:cNvSpPr>
          <p:nvPr/>
        </p:nvSpPr>
        <p:spPr bwMode="auto">
          <a:xfrm>
            <a:off x="5348288" y="55245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2</a:t>
            </a:r>
          </a:p>
        </p:txBody>
      </p:sp>
      <p:sp>
        <p:nvSpPr>
          <p:cNvPr id="47" name="1st Division box"/>
          <p:cNvSpPr txBox="1"/>
          <p:nvPr/>
        </p:nvSpPr>
        <p:spPr>
          <a:xfrm>
            <a:off x="3576638" y="2433638"/>
            <a:ext cx="13303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Twinkl" pitchFamily="2" charset="0"/>
              </a:rPr>
              <a:t>16</a:t>
            </a:r>
          </a:p>
        </p:txBody>
      </p:sp>
      <p:sp>
        <p:nvSpPr>
          <p:cNvPr id="49" name="1st Division box"/>
          <p:cNvSpPr txBox="1"/>
          <p:nvPr/>
        </p:nvSpPr>
        <p:spPr>
          <a:xfrm>
            <a:off x="3460750" y="2974975"/>
            <a:ext cx="205105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000" dirty="0">
                <a:latin typeface="Twinkl" pitchFamily="2" charset="0"/>
              </a:rPr>
              <a:t>155</a:t>
            </a:r>
          </a:p>
        </p:txBody>
      </p:sp>
      <p:cxnSp>
        <p:nvCxnSpPr>
          <p:cNvPr id="51" name="Straight Connector 50"/>
          <p:cNvCxnSpPr/>
          <p:nvPr/>
        </p:nvCxnSpPr>
        <p:spPr>
          <a:xfrm>
            <a:off x="3597275" y="3598863"/>
            <a:ext cx="1550988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1st Division box"/>
          <p:cNvSpPr txBox="1"/>
          <p:nvPr/>
        </p:nvSpPr>
        <p:spPr>
          <a:xfrm>
            <a:off x="4757738" y="3595688"/>
            <a:ext cx="571500" cy="7064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Twinkl" pitchFamily="2" charset="0"/>
              </a:rPr>
              <a:t>6</a:t>
            </a:r>
          </a:p>
        </p:txBody>
      </p:sp>
      <p:sp>
        <p:nvSpPr>
          <p:cNvPr id="54" name="1st Division box"/>
          <p:cNvSpPr txBox="1"/>
          <p:nvPr/>
        </p:nvSpPr>
        <p:spPr>
          <a:xfrm>
            <a:off x="4384675" y="4129088"/>
            <a:ext cx="18891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Twinkl" pitchFamily="2" charset="0"/>
              </a:rPr>
              <a:t>62</a:t>
            </a:r>
          </a:p>
        </p:txBody>
      </p:sp>
      <p:grpSp>
        <p:nvGrpSpPr>
          <p:cNvPr id="21538" name="Division Lines"/>
          <p:cNvGrpSpPr>
            <a:grpSpLocks/>
          </p:cNvGrpSpPr>
          <p:nvPr/>
        </p:nvGrpSpPr>
        <p:grpSpPr bwMode="auto">
          <a:xfrm>
            <a:off x="3511550" y="1173163"/>
            <a:ext cx="2430463" cy="669925"/>
            <a:chOff x="3555010" y="2839072"/>
            <a:chExt cx="2613782" cy="1026827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80619" y="2839072"/>
              <a:ext cx="0" cy="1026827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703"/>
              <a:ext cx="2613782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539" name="1st Division box"/>
          <p:cNvSpPr txBox="1">
            <a:spLocks noChangeArrowheads="1"/>
          </p:cNvSpPr>
          <p:nvPr/>
        </p:nvSpPr>
        <p:spPr bwMode="auto">
          <a:xfrm>
            <a:off x="2668588" y="1223963"/>
            <a:ext cx="7651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31</a:t>
            </a:r>
          </a:p>
        </p:txBody>
      </p:sp>
      <p:cxnSp>
        <p:nvCxnSpPr>
          <p:cNvPr id="72" name="Straight Connector 71"/>
          <p:cNvCxnSpPr/>
          <p:nvPr/>
        </p:nvCxnSpPr>
        <p:spPr>
          <a:xfrm>
            <a:off x="3246438" y="3328988"/>
            <a:ext cx="26511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9259E-6 L 3.33333E-6 0.17639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819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-2.5E-6 0.34606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292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48" grpId="0"/>
      <p:bldP spid="68" grpId="0"/>
      <p:bldP spid="67" grpId="0"/>
      <p:bldP spid="67" grpId="1"/>
      <p:bldP spid="63" grpId="0"/>
      <p:bldP spid="63" grpId="1"/>
      <p:bldP spid="62" grpId="0"/>
      <p:bldP spid="62" grpId="1"/>
      <p:bldP spid="61" grpId="0"/>
      <p:bldP spid="61" grpId="1"/>
      <p:bldP spid="60" grpId="0"/>
      <p:bldP spid="60" grpId="1"/>
      <p:bldP spid="59" grpId="0"/>
      <p:bldP spid="59" grpId="1"/>
      <p:bldP spid="58" grpId="0"/>
      <p:bldP spid="58" grpId="1"/>
      <p:bldP spid="42" grpId="0"/>
      <p:bldP spid="57" grpId="0"/>
      <p:bldP spid="57" grpId="1"/>
      <p:bldP spid="56" grpId="0"/>
      <p:bldP spid="56" grpId="1"/>
      <p:bldP spid="38" grpId="0"/>
      <p:bldP spid="38" grpId="1"/>
      <p:bldP spid="21" grpId="0" animBg="1"/>
      <p:bldP spid="34" grpId="0"/>
      <p:bldP spid="23" grpId="0" animBg="1"/>
      <p:bldP spid="24" grpId="0"/>
      <p:bldP spid="44" grpId="0" animBg="1"/>
      <p:bldP spid="45" grpId="0"/>
      <p:bldP spid="47" grpId="0"/>
      <p:bldP spid="49" grpId="0"/>
      <p:bldP spid="52" grpId="0"/>
      <p:bldP spid="5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irst number" hidden="1"/>
          <p:cNvSpPr txBox="1">
            <a:spLocks noChangeArrowheads="1"/>
          </p:cNvSpPr>
          <p:nvPr/>
        </p:nvSpPr>
        <p:spPr bwMode="auto">
          <a:xfrm>
            <a:off x="2722563" y="1214438"/>
            <a:ext cx="762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12</a:t>
            </a:r>
          </a:p>
        </p:txBody>
      </p:sp>
      <p:sp>
        <p:nvSpPr>
          <p:cNvPr id="22531" name="Top Question"/>
          <p:cNvSpPr txBox="1">
            <a:spLocks noChangeArrowheads="1"/>
          </p:cNvSpPr>
          <p:nvPr/>
        </p:nvSpPr>
        <p:spPr bwMode="auto">
          <a:xfrm>
            <a:off x="755650" y="2767013"/>
            <a:ext cx="7637463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8000" b="1" dirty="0">
                <a:latin typeface="Twinkl" pitchFamily="2" charset="0"/>
              </a:rPr>
              <a:t>4005 ÷ 89</a:t>
            </a:r>
          </a:p>
        </p:txBody>
      </p:sp>
      <p:sp>
        <p:nvSpPr>
          <p:cNvPr id="50" name="Top Question"/>
          <p:cNvSpPr txBox="1"/>
          <p:nvPr/>
        </p:nvSpPr>
        <p:spPr>
          <a:xfrm>
            <a:off x="671513" y="5667375"/>
            <a:ext cx="780415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Go onto the next slide to see the division process for this calculation.</a:t>
            </a:r>
          </a:p>
        </p:txBody>
      </p:sp>
      <p:sp>
        <p:nvSpPr>
          <p:cNvPr id="55" name="Top Question"/>
          <p:cNvSpPr txBox="1"/>
          <p:nvPr/>
        </p:nvSpPr>
        <p:spPr>
          <a:xfrm>
            <a:off x="755650" y="728663"/>
            <a:ext cx="763746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Complete the following calculation: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1st Division box"/>
          <p:cNvSpPr txBox="1">
            <a:spLocks noChangeArrowheads="1"/>
          </p:cNvSpPr>
          <p:nvPr/>
        </p:nvSpPr>
        <p:spPr bwMode="auto">
          <a:xfrm>
            <a:off x="5348288" y="121920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5</a:t>
            </a:r>
          </a:p>
        </p:txBody>
      </p:sp>
      <p:sp>
        <p:nvSpPr>
          <p:cNvPr id="48" name="1st Division box"/>
          <p:cNvSpPr txBox="1">
            <a:spLocks noChangeArrowheads="1"/>
          </p:cNvSpPr>
          <p:nvPr/>
        </p:nvSpPr>
        <p:spPr bwMode="auto">
          <a:xfrm>
            <a:off x="4784725" y="1223963"/>
            <a:ext cx="3381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0</a:t>
            </a:r>
          </a:p>
        </p:txBody>
      </p:sp>
      <p:sp>
        <p:nvSpPr>
          <p:cNvPr id="23556" name="First number" hidden="1"/>
          <p:cNvSpPr txBox="1">
            <a:spLocks noChangeArrowheads="1"/>
          </p:cNvSpPr>
          <p:nvPr/>
        </p:nvSpPr>
        <p:spPr bwMode="auto">
          <a:xfrm>
            <a:off x="2722563" y="1214438"/>
            <a:ext cx="762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12</a:t>
            </a:r>
          </a:p>
        </p:txBody>
      </p:sp>
      <p:sp>
        <p:nvSpPr>
          <p:cNvPr id="68" name="Fifth Statement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5 above the 5 and there is your final answer!</a:t>
            </a:r>
          </a:p>
        </p:txBody>
      </p:sp>
      <p:sp>
        <p:nvSpPr>
          <p:cNvPr id="67" name="Fifth Q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89s are there in 445?</a:t>
            </a:r>
          </a:p>
        </p:txBody>
      </p:sp>
      <p:sp>
        <p:nvSpPr>
          <p:cNvPr id="63" name="Fourth Statement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Now drop down the 5.</a:t>
            </a:r>
          </a:p>
        </p:txBody>
      </p:sp>
      <p:sp>
        <p:nvSpPr>
          <p:cNvPr id="62" name="Fourth Q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What is 400 minus 356?</a:t>
            </a:r>
          </a:p>
        </p:txBody>
      </p:sp>
      <p:sp>
        <p:nvSpPr>
          <p:cNvPr id="61" name="Third Statement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4 above the 0 and 356 below the 400.</a:t>
            </a:r>
          </a:p>
        </p:txBody>
      </p:sp>
      <p:sp>
        <p:nvSpPr>
          <p:cNvPr id="60" name="Third Q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89s are there in 400?</a:t>
            </a:r>
          </a:p>
        </p:txBody>
      </p:sp>
      <p:sp>
        <p:nvSpPr>
          <p:cNvPr id="59" name="Second Statement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Now drop down the 0.</a:t>
            </a:r>
          </a:p>
        </p:txBody>
      </p:sp>
      <p:sp>
        <p:nvSpPr>
          <p:cNvPr id="58" name="Second Q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What is 40 minus 0?</a:t>
            </a:r>
          </a:p>
        </p:txBody>
      </p:sp>
      <p:sp>
        <p:nvSpPr>
          <p:cNvPr id="42" name="1st Division box"/>
          <p:cNvSpPr txBox="1"/>
          <p:nvPr/>
        </p:nvSpPr>
        <p:spPr>
          <a:xfrm>
            <a:off x="3835400" y="1765300"/>
            <a:ext cx="136842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000" dirty="0">
                <a:latin typeface="Twinkl" pitchFamily="2" charset="0"/>
              </a:rPr>
              <a:t>0</a:t>
            </a:r>
          </a:p>
        </p:txBody>
      </p:sp>
      <p:sp>
        <p:nvSpPr>
          <p:cNvPr id="57" name="First Statement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Write 0 above the 0 and write 0 below the 40.</a:t>
            </a:r>
          </a:p>
        </p:txBody>
      </p:sp>
      <p:cxnSp>
        <p:nvCxnSpPr>
          <p:cNvPr id="71" name="Straight Connector 70"/>
          <p:cNvCxnSpPr/>
          <p:nvPr/>
        </p:nvCxnSpPr>
        <p:spPr>
          <a:xfrm>
            <a:off x="3246438" y="2119313"/>
            <a:ext cx="26511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First Q"/>
          <p:cNvSpPr txBox="1"/>
          <p:nvPr/>
        </p:nvSpPr>
        <p:spPr>
          <a:xfrm>
            <a:off x="750888" y="5465763"/>
            <a:ext cx="7632700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How many 89s are there in 40?</a:t>
            </a:r>
          </a:p>
        </p:txBody>
      </p:sp>
      <p:sp>
        <p:nvSpPr>
          <p:cNvPr id="38" name="Opening"/>
          <p:cNvSpPr txBox="1"/>
          <p:nvPr/>
        </p:nvSpPr>
        <p:spPr>
          <a:xfrm>
            <a:off x="750888" y="5465763"/>
            <a:ext cx="7632700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000" dirty="0">
                <a:latin typeface="Twinkl" pitchFamily="2" charset="0"/>
              </a:rPr>
              <a:t>Let’s start by dividing 40 by 89 as they are both a 2 digit number.</a:t>
            </a:r>
          </a:p>
        </p:txBody>
      </p:sp>
      <p:sp>
        <p:nvSpPr>
          <p:cNvPr id="23570" name="2nd Division box"/>
          <p:cNvSpPr txBox="1">
            <a:spLocks noChangeArrowheads="1"/>
          </p:cNvSpPr>
          <p:nvPr/>
        </p:nvSpPr>
        <p:spPr bwMode="auto">
          <a:xfrm>
            <a:off x="4179888" y="1223963"/>
            <a:ext cx="4397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0</a:t>
            </a:r>
          </a:p>
        </p:txBody>
      </p:sp>
      <p:sp>
        <p:nvSpPr>
          <p:cNvPr id="21" name="2nd Answer box"/>
          <p:cNvSpPr/>
          <p:nvPr/>
        </p:nvSpPr>
        <p:spPr>
          <a:xfrm>
            <a:off x="4151313" y="619125"/>
            <a:ext cx="498475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34" name="2nd answer blue box"/>
          <p:cNvSpPr txBox="1">
            <a:spLocks noChangeArrowheads="1"/>
          </p:cNvSpPr>
          <p:nvPr/>
        </p:nvSpPr>
        <p:spPr bwMode="auto">
          <a:xfrm>
            <a:off x="4208463" y="552450"/>
            <a:ext cx="37623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0</a:t>
            </a:r>
          </a:p>
        </p:txBody>
      </p:sp>
      <p:sp>
        <p:nvSpPr>
          <p:cNvPr id="23573" name="1st Division box"/>
          <p:cNvSpPr txBox="1">
            <a:spLocks noChangeArrowheads="1"/>
          </p:cNvSpPr>
          <p:nvPr/>
        </p:nvSpPr>
        <p:spPr bwMode="auto">
          <a:xfrm>
            <a:off x="3681413" y="1223963"/>
            <a:ext cx="3397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4</a:t>
            </a:r>
          </a:p>
        </p:txBody>
      </p:sp>
      <p:sp>
        <p:nvSpPr>
          <p:cNvPr id="23574" name="1st Division box"/>
          <p:cNvSpPr txBox="1">
            <a:spLocks noChangeArrowheads="1"/>
          </p:cNvSpPr>
          <p:nvPr/>
        </p:nvSpPr>
        <p:spPr bwMode="auto">
          <a:xfrm>
            <a:off x="4800600" y="1230313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0</a:t>
            </a:r>
          </a:p>
        </p:txBody>
      </p:sp>
      <p:sp>
        <p:nvSpPr>
          <p:cNvPr id="23" name="2nd Answer box"/>
          <p:cNvSpPr/>
          <p:nvPr/>
        </p:nvSpPr>
        <p:spPr>
          <a:xfrm>
            <a:off x="4703763" y="619125"/>
            <a:ext cx="498475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4" name="2nd answer blue box"/>
          <p:cNvSpPr txBox="1">
            <a:spLocks noChangeArrowheads="1"/>
          </p:cNvSpPr>
          <p:nvPr/>
        </p:nvSpPr>
        <p:spPr bwMode="auto">
          <a:xfrm>
            <a:off x="4800600" y="55245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4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597275" y="2438400"/>
            <a:ext cx="1054100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78" name="1st Division box"/>
          <p:cNvSpPr txBox="1">
            <a:spLocks noChangeArrowheads="1"/>
          </p:cNvSpPr>
          <p:nvPr/>
        </p:nvSpPr>
        <p:spPr bwMode="auto">
          <a:xfrm>
            <a:off x="5348288" y="1220788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5</a:t>
            </a:r>
          </a:p>
        </p:txBody>
      </p:sp>
      <p:sp>
        <p:nvSpPr>
          <p:cNvPr id="44" name="2nd Answer box"/>
          <p:cNvSpPr/>
          <p:nvPr/>
        </p:nvSpPr>
        <p:spPr>
          <a:xfrm>
            <a:off x="5256213" y="619125"/>
            <a:ext cx="500062" cy="50006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6000" b="1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45" name="2nd answer blue box"/>
          <p:cNvSpPr txBox="1">
            <a:spLocks noChangeArrowheads="1"/>
          </p:cNvSpPr>
          <p:nvPr/>
        </p:nvSpPr>
        <p:spPr bwMode="auto">
          <a:xfrm>
            <a:off x="5348288" y="552450"/>
            <a:ext cx="3048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5</a:t>
            </a:r>
          </a:p>
        </p:txBody>
      </p:sp>
      <p:sp>
        <p:nvSpPr>
          <p:cNvPr id="47" name="1st Division box"/>
          <p:cNvSpPr txBox="1"/>
          <p:nvPr/>
        </p:nvSpPr>
        <p:spPr>
          <a:xfrm>
            <a:off x="3576638" y="2433638"/>
            <a:ext cx="1330325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Twinkl" pitchFamily="2" charset="0"/>
              </a:rPr>
              <a:t>40</a:t>
            </a:r>
          </a:p>
        </p:txBody>
      </p:sp>
      <p:sp>
        <p:nvSpPr>
          <p:cNvPr id="49" name="1st Division box"/>
          <p:cNvSpPr txBox="1"/>
          <p:nvPr/>
        </p:nvSpPr>
        <p:spPr>
          <a:xfrm>
            <a:off x="3183913" y="3042087"/>
            <a:ext cx="2654824" cy="7080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Twinkl" pitchFamily="2" charset="0"/>
              </a:rPr>
              <a:t>35</a:t>
            </a:r>
            <a:r>
              <a:rPr lang="en-GB" sz="4000" b="1" spc="2000" dirty="0">
                <a:latin typeface="Twinkl" pitchFamily="2" charset="0"/>
              </a:rPr>
              <a:t>6</a:t>
            </a:r>
          </a:p>
        </p:txBody>
      </p:sp>
      <p:cxnSp>
        <p:nvCxnSpPr>
          <p:cNvPr id="51" name="Straight Connector 50"/>
          <p:cNvCxnSpPr/>
          <p:nvPr/>
        </p:nvCxnSpPr>
        <p:spPr>
          <a:xfrm>
            <a:off x="3597275" y="3598863"/>
            <a:ext cx="1550988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1st Division box"/>
          <p:cNvSpPr txBox="1"/>
          <p:nvPr/>
        </p:nvSpPr>
        <p:spPr>
          <a:xfrm>
            <a:off x="4114800" y="3595688"/>
            <a:ext cx="1308100" cy="13234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200" dirty="0">
                <a:latin typeface="Twinkl" pitchFamily="2" charset="0"/>
              </a:rPr>
              <a:t>44</a:t>
            </a:r>
          </a:p>
        </p:txBody>
      </p:sp>
      <p:sp>
        <p:nvSpPr>
          <p:cNvPr id="54" name="1st Division box"/>
          <p:cNvSpPr txBox="1"/>
          <p:nvPr/>
        </p:nvSpPr>
        <p:spPr>
          <a:xfrm>
            <a:off x="3712128" y="4179422"/>
            <a:ext cx="268867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spc="2300" dirty="0">
                <a:latin typeface="Twinkl" pitchFamily="2" charset="0"/>
              </a:rPr>
              <a:t>44</a:t>
            </a:r>
            <a:r>
              <a:rPr lang="en-GB" sz="4000" b="1" spc="2200" dirty="0">
                <a:latin typeface="Twinkl" pitchFamily="2" charset="0"/>
              </a:rPr>
              <a:t>5</a:t>
            </a:r>
          </a:p>
        </p:txBody>
      </p:sp>
      <p:grpSp>
        <p:nvGrpSpPr>
          <p:cNvPr id="23586" name="Division Lines"/>
          <p:cNvGrpSpPr>
            <a:grpSpLocks/>
          </p:cNvGrpSpPr>
          <p:nvPr/>
        </p:nvGrpSpPr>
        <p:grpSpPr bwMode="auto">
          <a:xfrm>
            <a:off x="3511550" y="1173163"/>
            <a:ext cx="2430463" cy="669925"/>
            <a:chOff x="3555010" y="2839072"/>
            <a:chExt cx="2613782" cy="1026827"/>
          </a:xfrm>
        </p:grpSpPr>
        <p:cxnSp>
          <p:nvCxnSpPr>
            <p:cNvPr id="4" name="Straight Connector 3"/>
            <p:cNvCxnSpPr/>
            <p:nvPr/>
          </p:nvCxnSpPr>
          <p:spPr>
            <a:xfrm flipV="1">
              <a:off x="3580619" y="2839072"/>
              <a:ext cx="0" cy="1026827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555010" y="2870703"/>
              <a:ext cx="2613782" cy="0"/>
            </a:xfrm>
            <a:prstGeom prst="line">
              <a:avLst/>
            </a:prstGeom>
            <a:ln w="508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587" name="1st Division box"/>
          <p:cNvSpPr txBox="1">
            <a:spLocks noChangeArrowheads="1"/>
          </p:cNvSpPr>
          <p:nvPr/>
        </p:nvSpPr>
        <p:spPr bwMode="auto">
          <a:xfrm>
            <a:off x="2668588" y="1223963"/>
            <a:ext cx="765175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anose="02000503030000020003" pitchFamily="50" charset="0"/>
              </a:defRPr>
            </a:lvl9pPr>
          </a:lstStyle>
          <a:p>
            <a:pPr algn="ctr" eaLnBrk="1" hangingPunct="1"/>
            <a:r>
              <a:rPr lang="en-GB" altLang="en-US" sz="4000" b="1" dirty="0">
                <a:latin typeface="Twinkl" pitchFamily="2" charset="0"/>
              </a:rPr>
              <a:t>89</a:t>
            </a:r>
          </a:p>
        </p:txBody>
      </p:sp>
      <p:cxnSp>
        <p:nvCxnSpPr>
          <p:cNvPr id="72" name="Straight Connector 71"/>
          <p:cNvCxnSpPr/>
          <p:nvPr/>
        </p:nvCxnSpPr>
        <p:spPr>
          <a:xfrm>
            <a:off x="3246438" y="3328988"/>
            <a:ext cx="265112" cy="0"/>
          </a:xfrm>
          <a:prstGeom prst="line">
            <a:avLst/>
          </a:prstGeom>
          <a:ln w="508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2.59259E-6 L 3.33333E-6 0.17639 " pathEditMode="relative" rAng="0" ptsTypes="AA">
                                      <p:cBhvr>
                                        <p:cTn id="5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8819"/>
                                    </p:animMotion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 nodeType="clickPar">
                      <p:stCondLst>
                        <p:cond delay="indefinite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-2.5E-6 0.34606 " pathEditMode="relative" rAng="0" ptsTypes="AA">
                                      <p:cBhvr>
                                        <p:cTn id="10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7292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 nodeType="clickPar">
                      <p:stCondLst>
                        <p:cond delay="indefinite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 nodeType="clickPar">
                      <p:stCondLst>
                        <p:cond delay="indefinite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48" grpId="0"/>
      <p:bldP spid="68" grpId="0"/>
      <p:bldP spid="67" grpId="0"/>
      <p:bldP spid="67" grpId="1"/>
      <p:bldP spid="63" grpId="0"/>
      <p:bldP spid="63" grpId="1"/>
      <p:bldP spid="62" grpId="0"/>
      <p:bldP spid="62" grpId="1"/>
      <p:bldP spid="61" grpId="0"/>
      <p:bldP spid="61" grpId="1"/>
      <p:bldP spid="60" grpId="0"/>
      <p:bldP spid="60" grpId="1"/>
      <p:bldP spid="59" grpId="0"/>
      <p:bldP spid="59" grpId="1"/>
      <p:bldP spid="58" grpId="0"/>
      <p:bldP spid="58" grpId="1"/>
      <p:bldP spid="42" grpId="0"/>
      <p:bldP spid="57" grpId="0"/>
      <p:bldP spid="57" grpId="1"/>
      <p:bldP spid="56" grpId="0"/>
      <p:bldP spid="56" grpId="1"/>
      <p:bldP spid="38" grpId="0"/>
      <p:bldP spid="38" grpId="1"/>
      <p:bldP spid="21" grpId="0" animBg="1"/>
      <p:bldP spid="34" grpId="0"/>
      <p:bldP spid="23" grpId="0" animBg="1"/>
      <p:bldP spid="24" grpId="0"/>
      <p:bldP spid="44" grpId="0" animBg="1"/>
      <p:bldP spid="45" grpId="0"/>
      <p:bldP spid="47" grpId="0"/>
      <p:bldP spid="49" grpId="0"/>
      <p:bldP spid="52" grpId="0"/>
      <p:bldP spid="5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1639</TotalTime>
  <Words>552</Words>
  <Application>Microsoft Office PowerPoint</Application>
  <PresentationFormat>On-screen Show (4:3)</PresentationFormat>
  <Paragraphs>124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Twinkl</vt:lpstr>
      <vt:lpstr>Sassoon Infant Md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Jez</cp:lastModifiedBy>
  <cp:revision>155</cp:revision>
  <dcterms:created xsi:type="dcterms:W3CDTF">2014-10-01T16:09:27Z</dcterms:created>
  <dcterms:modified xsi:type="dcterms:W3CDTF">2020-11-12T18:24:49Z</dcterms:modified>
</cp:coreProperties>
</file>