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wdp" ContentType="image/vnd.ms-photo"/>
  <Default Extension="rels" ContentType="application/vnd.openxmlformats-package.relationships+xml"/>
  <Default Extension="m4a" ContentType="audi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308" r:id="rId2"/>
    <p:sldId id="322" r:id="rId3"/>
    <p:sldId id="323" r:id="rId4"/>
    <p:sldId id="324" r:id="rId5"/>
    <p:sldId id="309" r:id="rId6"/>
    <p:sldId id="325" r:id="rId7"/>
    <p:sldId id="310" r:id="rId8"/>
    <p:sldId id="326" r:id="rId9"/>
    <p:sldId id="327" r:id="rId10"/>
    <p:sldId id="311" r:id="rId11"/>
    <p:sldId id="328" r:id="rId12"/>
    <p:sldId id="330" r:id="rId13"/>
    <p:sldId id="329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B350"/>
    <a:srgbClr val="253746"/>
    <a:srgbClr val="004A76"/>
    <a:srgbClr val="3F9DA7"/>
    <a:srgbClr val="6EBFC8"/>
    <a:srgbClr val="AED2BC"/>
    <a:srgbClr val="87BB9B"/>
    <a:srgbClr val="F7E3FD"/>
    <a:srgbClr val="6C3FAF"/>
    <a:srgbClr val="5632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289" autoAdjust="0"/>
    <p:restoredTop sz="89039" autoAdjust="0"/>
  </p:normalViewPr>
  <p:slideViewPr>
    <p:cSldViewPr snapToGrid="0">
      <p:cViewPr varScale="1">
        <p:scale>
          <a:sx n="102" d="100"/>
          <a:sy n="102" d="100"/>
        </p:scale>
        <p:origin x="2168" y="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>
        <p:scale>
          <a:sx n="80" d="100"/>
          <a:sy n="80" d="100"/>
        </p:scale>
        <p:origin x="2256" y="-71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notesMaster" Target="notesMasters/notesMaster1.xml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ECC001-2C7A-4C2A-8B06-705CA02DC7C6}" type="datetimeFigureOut">
              <a:rPr lang="en-GB" smtClean="0"/>
              <a:t>04/06/2020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873E03-7F6C-40B1-9C82-92C8804404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270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3721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3721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3721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3721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3721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3721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3721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3721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3721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3721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3721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3721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3721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hyperlink" Target="https://www.hamilton-trust.org.uk/maths/year-2-maths/" TargetMode="External"/><Relationship Id="rId3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8754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31847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17761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2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770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2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2469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2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6172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2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032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2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641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2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712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625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5158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0FB96D1F-83BC-4887-89A5-175B6E6C68B9}"/>
              </a:ext>
            </a:extLst>
          </p:cNvPr>
          <p:cNvSpPr/>
          <p:nvPr userDrawn="1"/>
        </p:nvSpPr>
        <p:spPr>
          <a:xfrm>
            <a:off x="-53107" y="6221405"/>
            <a:ext cx="9197108" cy="657069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7413BC91-F6D0-4DC8-B0B8-6E7E7FAB66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xmlns="" id="{5D9A2E24-96C9-44BE-881E-97F4ADE19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185487" y="6367375"/>
            <a:ext cx="719921" cy="365125"/>
          </a:xfrm>
        </p:spPr>
        <p:txBody>
          <a:bodyPr/>
          <a:lstStyle>
            <a:lvl1pPr algn="ctr">
              <a:defRPr sz="1300" b="0">
                <a:solidFill>
                  <a:srgbClr val="EA7600"/>
                </a:solidFill>
                <a:latin typeface="+mn-lt"/>
              </a:defRPr>
            </a:lvl1pPr>
          </a:lstStyle>
          <a:p>
            <a:fld id="{BA0EE811-478C-4958-8104-2A70B5A19611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D89D1CB2-11BF-434A-9AE8-BEAF97E774D6}"/>
              </a:ext>
            </a:extLst>
          </p:cNvPr>
          <p:cNvSpPr/>
          <p:nvPr userDrawn="1"/>
        </p:nvSpPr>
        <p:spPr>
          <a:xfrm>
            <a:off x="810409" y="6380189"/>
            <a:ext cx="2271837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GB" sz="1300" b="0" dirty="0">
                <a:solidFill>
                  <a:srgbClr val="EA7600"/>
                </a:solidFill>
              </a:rPr>
              <a:t>©</a:t>
            </a:r>
            <a:r>
              <a:rPr lang="en-GB" sz="1200" b="0" dirty="0">
                <a:solidFill>
                  <a:srgbClr val="EA7600"/>
                </a:solidFill>
              </a:rPr>
              <a:t>  </a:t>
            </a:r>
            <a:r>
              <a:rPr lang="en-GB" sz="1300" b="0" u="none" dirty="0">
                <a:solidFill>
                  <a:srgbClr val="EA7600"/>
                </a:solidFill>
                <a:hlinkClick r:id="rId2"/>
              </a:rPr>
              <a:t>hamilton-trust.org.uk</a:t>
            </a:r>
            <a:endParaRPr lang="en-GB" sz="1300" b="0" u="none" dirty="0">
              <a:solidFill>
                <a:srgbClr val="EA760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251EBB7B-6C39-48C7-850C-99BEC78CA16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8" y="6091747"/>
            <a:ext cx="775846" cy="721945"/>
          </a:xfrm>
          <a:prstGeom prst="rect">
            <a:avLst/>
          </a:prstGeom>
        </p:spPr>
      </p:pic>
      <p:sp>
        <p:nvSpPr>
          <p:cNvPr id="16" name="Footer Placeholder 15">
            <a:extLst>
              <a:ext uri="{FF2B5EF4-FFF2-40B4-BE49-F238E27FC236}">
                <a16:creationId xmlns:a16="http://schemas.microsoft.com/office/drawing/2014/main" xmlns="" id="{7E7D638D-B41C-46A9-87E5-34C770A46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43602" y="6367376"/>
            <a:ext cx="3086100" cy="365125"/>
          </a:xfrm>
        </p:spPr>
        <p:txBody>
          <a:bodyPr/>
          <a:lstStyle>
            <a:lvl1pPr>
              <a:defRPr sz="1300" b="0">
                <a:solidFill>
                  <a:srgbClr val="EA7600"/>
                </a:solidFill>
                <a:latin typeface="+mn-lt"/>
              </a:defRPr>
            </a:lvl1pPr>
          </a:lstStyle>
          <a:p>
            <a:pPr algn="r"/>
            <a:r>
              <a:rPr lang="en-GB" dirty="0"/>
              <a:t>Year 2</a:t>
            </a:r>
          </a:p>
        </p:txBody>
      </p:sp>
    </p:spTree>
    <p:extLst>
      <p:ext uri="{BB962C8B-B14F-4D97-AF65-F5344CB8AC3E}">
        <p14:creationId xmlns:p14="http://schemas.microsoft.com/office/powerpoint/2010/main" val="1291871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9000">
              <a:schemeClr val="bg1">
                <a:lumMod val="95000"/>
              </a:schemeClr>
            </a:gs>
            <a:gs pos="0">
              <a:schemeClr val="accent1">
                <a:lumMod val="40000"/>
                <a:lumOff val="60000"/>
              </a:schemeClr>
            </a:gs>
            <a:gs pos="100000">
              <a:schemeClr val="bg1">
                <a:lumMod val="7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/>
              <a:t>Year 2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0EE811-478C-4958-8104-2A70B5A196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276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2.xml"/><Relationship Id="rId12" Type="http://schemas.openxmlformats.org/officeDocument/2006/relationships/notesSlide" Target="../notesSlides/notesSlide1.xml"/><Relationship Id="rId13" Type="http://schemas.openxmlformats.org/officeDocument/2006/relationships/image" Target="../media/image2.png"/><Relationship Id="rId14" Type="http://schemas.openxmlformats.org/officeDocument/2006/relationships/image" Target="../media/image3.png"/><Relationship Id="rId15" Type="http://schemas.openxmlformats.org/officeDocument/2006/relationships/image" Target="../media/image4.png"/><Relationship Id="rId1" Type="http://schemas.microsoft.com/office/2007/relationships/media" Target="../media/media1.m4a"/><Relationship Id="rId2" Type="http://schemas.openxmlformats.org/officeDocument/2006/relationships/audio" Target="../media/media1.m4a"/><Relationship Id="rId3" Type="http://schemas.microsoft.com/office/2007/relationships/media" Target="../media/media2.m4a"/><Relationship Id="rId4" Type="http://schemas.openxmlformats.org/officeDocument/2006/relationships/audio" Target="../media/media2.m4a"/><Relationship Id="rId5" Type="http://schemas.microsoft.com/office/2007/relationships/media" Target="../media/media3.m4a"/><Relationship Id="rId6" Type="http://schemas.openxmlformats.org/officeDocument/2006/relationships/audio" Target="../media/media3.m4a"/><Relationship Id="rId7" Type="http://schemas.microsoft.com/office/2007/relationships/media" Target="../media/media4.m4a"/><Relationship Id="rId8" Type="http://schemas.openxmlformats.org/officeDocument/2006/relationships/audio" Target="../media/media4.m4a"/><Relationship Id="rId9" Type="http://schemas.microsoft.com/office/2007/relationships/media" Target="../media/media5.m4a"/><Relationship Id="rId10" Type="http://schemas.openxmlformats.org/officeDocument/2006/relationships/audio" Target="../media/media5.m4a"/></Relationships>
</file>

<file path=ppt/slides/_rels/slide2.xml.rels><?xml version="1.0" encoding="UTF-8" standalone="yes"?>
<Relationships xmlns="http://schemas.openxmlformats.org/package/2006/relationships"><Relationship Id="rId11" Type="http://schemas.openxmlformats.org/officeDocument/2006/relationships/image" Target="../media/image5.png"/><Relationship Id="rId12" Type="http://schemas.microsoft.com/office/2007/relationships/hdphoto" Target="../media/hdphoto1.wdp"/><Relationship Id="rId13" Type="http://schemas.openxmlformats.org/officeDocument/2006/relationships/image" Target="../media/image2.png"/><Relationship Id="rId14" Type="http://schemas.openxmlformats.org/officeDocument/2006/relationships/image" Target="../media/image3.png"/><Relationship Id="rId15" Type="http://schemas.openxmlformats.org/officeDocument/2006/relationships/image" Target="../media/image4.png"/><Relationship Id="rId1" Type="http://schemas.microsoft.com/office/2007/relationships/media" Target="../media/media6.m4a"/><Relationship Id="rId2" Type="http://schemas.openxmlformats.org/officeDocument/2006/relationships/audio" Target="../media/media6.m4a"/><Relationship Id="rId3" Type="http://schemas.microsoft.com/office/2007/relationships/media" Target="../media/media7.m4a"/><Relationship Id="rId4" Type="http://schemas.openxmlformats.org/officeDocument/2006/relationships/audio" Target="../media/media7.m4a"/><Relationship Id="rId5" Type="http://schemas.microsoft.com/office/2007/relationships/media" Target="../media/media8.m4a"/><Relationship Id="rId6" Type="http://schemas.openxmlformats.org/officeDocument/2006/relationships/audio" Target="../media/media8.m4a"/><Relationship Id="rId7" Type="http://schemas.microsoft.com/office/2007/relationships/media" Target="../media/media9.m4a"/><Relationship Id="rId8" Type="http://schemas.openxmlformats.org/officeDocument/2006/relationships/audio" Target="../media/media9.m4a"/><Relationship Id="rId9" Type="http://schemas.openxmlformats.org/officeDocument/2006/relationships/slideLayout" Target="../slideLayouts/slideLayout12.xml"/><Relationship Id="rId10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1" Type="http://schemas.openxmlformats.org/officeDocument/2006/relationships/image" Target="../media/image2.png"/><Relationship Id="rId12" Type="http://schemas.openxmlformats.org/officeDocument/2006/relationships/image" Target="../media/image3.png"/><Relationship Id="rId13" Type="http://schemas.openxmlformats.org/officeDocument/2006/relationships/image" Target="../media/image4.png"/><Relationship Id="rId1" Type="http://schemas.microsoft.com/office/2007/relationships/media" Target="../media/media10.m4a"/><Relationship Id="rId2" Type="http://schemas.openxmlformats.org/officeDocument/2006/relationships/audio" Target="../media/media10.m4a"/><Relationship Id="rId3" Type="http://schemas.microsoft.com/office/2007/relationships/media" Target="../media/media11.m4a"/><Relationship Id="rId4" Type="http://schemas.openxmlformats.org/officeDocument/2006/relationships/audio" Target="../media/media11.m4a"/><Relationship Id="rId5" Type="http://schemas.microsoft.com/office/2007/relationships/media" Target="../media/media12.m4a"/><Relationship Id="rId6" Type="http://schemas.openxmlformats.org/officeDocument/2006/relationships/audio" Target="../media/media12.m4a"/><Relationship Id="rId7" Type="http://schemas.microsoft.com/office/2007/relationships/media" Target="../media/media13.m4a"/><Relationship Id="rId8" Type="http://schemas.openxmlformats.org/officeDocument/2006/relationships/audio" Target="../media/media13.m4a"/><Relationship Id="rId9" Type="http://schemas.openxmlformats.org/officeDocument/2006/relationships/slideLayout" Target="../slideLayouts/slideLayout12.xml"/><Relationship Id="rId10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media" Target="../media/media15.m4a"/><Relationship Id="rId4" Type="http://schemas.openxmlformats.org/officeDocument/2006/relationships/audio" Target="../media/media15.m4a"/><Relationship Id="rId5" Type="http://schemas.microsoft.com/office/2007/relationships/media" Target="../media/media16.m4a"/><Relationship Id="rId6" Type="http://schemas.openxmlformats.org/officeDocument/2006/relationships/audio" Target="../media/media16.m4a"/><Relationship Id="rId7" Type="http://schemas.openxmlformats.org/officeDocument/2006/relationships/slideLayout" Target="../slideLayouts/slideLayout12.xml"/><Relationship Id="rId8" Type="http://schemas.openxmlformats.org/officeDocument/2006/relationships/notesSlide" Target="../notesSlides/notesSlide4.xml"/><Relationship Id="rId9" Type="http://schemas.openxmlformats.org/officeDocument/2006/relationships/image" Target="../media/image2.png"/><Relationship Id="rId10" Type="http://schemas.openxmlformats.org/officeDocument/2006/relationships/image" Target="../media/image3.png"/><Relationship Id="rId11" Type="http://schemas.openxmlformats.org/officeDocument/2006/relationships/image" Target="../media/image4.png"/><Relationship Id="rId1" Type="http://schemas.microsoft.com/office/2007/relationships/media" Target="../media/media14.m4a"/><Relationship Id="rId2" Type="http://schemas.openxmlformats.org/officeDocument/2006/relationships/audio" Target="../media/media14.m4a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media" Target="../media/media18.m4a"/><Relationship Id="rId4" Type="http://schemas.openxmlformats.org/officeDocument/2006/relationships/audio" Target="../media/media18.m4a"/><Relationship Id="rId5" Type="http://schemas.openxmlformats.org/officeDocument/2006/relationships/slideLayout" Target="../slideLayouts/slideLayout12.xml"/><Relationship Id="rId6" Type="http://schemas.openxmlformats.org/officeDocument/2006/relationships/notesSlide" Target="../notesSlides/notesSlide5.xml"/><Relationship Id="rId7" Type="http://schemas.openxmlformats.org/officeDocument/2006/relationships/image" Target="../media/image2.png"/><Relationship Id="rId8" Type="http://schemas.openxmlformats.org/officeDocument/2006/relationships/image" Target="../media/image3.png"/><Relationship Id="rId9" Type="http://schemas.openxmlformats.org/officeDocument/2006/relationships/image" Target="../media/image6.png"/><Relationship Id="rId10" Type="http://schemas.openxmlformats.org/officeDocument/2006/relationships/image" Target="../media/image4.png"/><Relationship Id="rId1" Type="http://schemas.microsoft.com/office/2007/relationships/media" Target="../media/media17.m4a"/><Relationship Id="rId2" Type="http://schemas.openxmlformats.org/officeDocument/2006/relationships/audio" Target="../media/media17.m4a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media" Target="../media/media20.m4a"/><Relationship Id="rId4" Type="http://schemas.openxmlformats.org/officeDocument/2006/relationships/audio" Target="../media/media20.m4a"/><Relationship Id="rId5" Type="http://schemas.microsoft.com/office/2007/relationships/media" Target="../media/media21.m4a"/><Relationship Id="rId6" Type="http://schemas.openxmlformats.org/officeDocument/2006/relationships/audio" Target="../media/media21.m4a"/><Relationship Id="rId7" Type="http://schemas.openxmlformats.org/officeDocument/2006/relationships/slideLayout" Target="../slideLayouts/slideLayout12.xml"/><Relationship Id="rId8" Type="http://schemas.openxmlformats.org/officeDocument/2006/relationships/notesSlide" Target="../notesSlides/notesSlide6.xml"/><Relationship Id="rId9" Type="http://schemas.openxmlformats.org/officeDocument/2006/relationships/image" Target="../media/image2.png"/><Relationship Id="rId10" Type="http://schemas.openxmlformats.org/officeDocument/2006/relationships/image" Target="../media/image3.png"/><Relationship Id="rId11" Type="http://schemas.openxmlformats.org/officeDocument/2006/relationships/image" Target="../media/image4.png"/><Relationship Id="rId1" Type="http://schemas.microsoft.com/office/2007/relationships/media" Target="../media/media19.m4a"/><Relationship Id="rId2" Type="http://schemas.openxmlformats.org/officeDocument/2006/relationships/audio" Target="../media/media19.m4a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media" Target="../media/media23.m4a"/><Relationship Id="rId4" Type="http://schemas.openxmlformats.org/officeDocument/2006/relationships/audio" Target="../media/media23.m4a"/><Relationship Id="rId5" Type="http://schemas.openxmlformats.org/officeDocument/2006/relationships/slideLayout" Target="../slideLayouts/slideLayout12.xml"/><Relationship Id="rId6" Type="http://schemas.openxmlformats.org/officeDocument/2006/relationships/notesSlide" Target="../notesSlides/notesSlide7.xml"/><Relationship Id="rId7" Type="http://schemas.openxmlformats.org/officeDocument/2006/relationships/image" Target="../media/image6.png"/><Relationship Id="rId8" Type="http://schemas.openxmlformats.org/officeDocument/2006/relationships/image" Target="../media/image4.png"/><Relationship Id="rId1" Type="http://schemas.microsoft.com/office/2007/relationships/media" Target="../media/media22.m4a"/><Relationship Id="rId2" Type="http://schemas.openxmlformats.org/officeDocument/2006/relationships/audio" Target="../media/media22.m4a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media" Target="../media/media25.m4a"/><Relationship Id="rId4" Type="http://schemas.openxmlformats.org/officeDocument/2006/relationships/audio" Target="../media/media25.m4a"/><Relationship Id="rId5" Type="http://schemas.openxmlformats.org/officeDocument/2006/relationships/slideLayout" Target="../slideLayouts/slideLayout12.xml"/><Relationship Id="rId6" Type="http://schemas.openxmlformats.org/officeDocument/2006/relationships/notesSlide" Target="../notesSlides/notesSlide8.xml"/><Relationship Id="rId7" Type="http://schemas.openxmlformats.org/officeDocument/2006/relationships/image" Target="../media/image5.png"/><Relationship Id="rId8" Type="http://schemas.microsoft.com/office/2007/relationships/hdphoto" Target="../media/hdphoto1.wdp"/><Relationship Id="rId9" Type="http://schemas.openxmlformats.org/officeDocument/2006/relationships/image" Target="../media/image4.png"/><Relationship Id="rId1" Type="http://schemas.microsoft.com/office/2007/relationships/media" Target="../media/media24.m4a"/><Relationship Id="rId2" Type="http://schemas.openxmlformats.org/officeDocument/2006/relationships/audio" Target="../media/media24.m4a"/></Relationships>
</file>

<file path=ppt/slides/_rels/slide9.xml.rels><?xml version="1.0" encoding="UTF-8" standalone="yes"?>
<Relationships xmlns="http://schemas.openxmlformats.org/package/2006/relationships"><Relationship Id="rId11" Type="http://schemas.microsoft.com/office/2007/relationships/media" Target="../media/media31.m4a"/><Relationship Id="rId12" Type="http://schemas.openxmlformats.org/officeDocument/2006/relationships/audio" Target="../media/media31.m4a"/><Relationship Id="rId13" Type="http://schemas.openxmlformats.org/officeDocument/2006/relationships/slideLayout" Target="../slideLayouts/slideLayout12.xml"/><Relationship Id="rId14" Type="http://schemas.openxmlformats.org/officeDocument/2006/relationships/notesSlide" Target="../notesSlides/notesSlide9.xml"/><Relationship Id="rId15" Type="http://schemas.openxmlformats.org/officeDocument/2006/relationships/image" Target="../media/image2.png"/><Relationship Id="rId16" Type="http://schemas.openxmlformats.org/officeDocument/2006/relationships/image" Target="../media/image3.png"/><Relationship Id="rId17" Type="http://schemas.openxmlformats.org/officeDocument/2006/relationships/image" Target="../media/image7.png"/><Relationship Id="rId18" Type="http://schemas.openxmlformats.org/officeDocument/2006/relationships/image" Target="../media/image4.png"/><Relationship Id="rId1" Type="http://schemas.microsoft.com/office/2007/relationships/media" Target="../media/media26.m4a"/><Relationship Id="rId2" Type="http://schemas.openxmlformats.org/officeDocument/2006/relationships/audio" Target="../media/media26.m4a"/><Relationship Id="rId3" Type="http://schemas.microsoft.com/office/2007/relationships/media" Target="../media/media27.m4a"/><Relationship Id="rId4" Type="http://schemas.openxmlformats.org/officeDocument/2006/relationships/audio" Target="../media/media27.m4a"/><Relationship Id="rId5" Type="http://schemas.microsoft.com/office/2007/relationships/media" Target="../media/media28.m4a"/><Relationship Id="rId6" Type="http://schemas.openxmlformats.org/officeDocument/2006/relationships/audio" Target="../media/media28.m4a"/><Relationship Id="rId7" Type="http://schemas.microsoft.com/office/2007/relationships/media" Target="../media/media29.m4a"/><Relationship Id="rId8" Type="http://schemas.openxmlformats.org/officeDocument/2006/relationships/audio" Target="../media/media29.m4a"/><Relationship Id="rId9" Type="http://schemas.microsoft.com/office/2007/relationships/media" Target="../media/media30.m4a"/><Relationship Id="rId10" Type="http://schemas.openxmlformats.org/officeDocument/2006/relationships/audio" Target="../media/media30.m4a"/></Relationships>
</file>

<file path=ppt/slides/_rels/slide10.xml.rels><?xml version="1.0" encoding="UTF-8" standalone="yes"?>
<Relationships xmlns="http://schemas.openxmlformats.org/package/2006/relationships"><Relationship Id="rId11" Type="http://schemas.openxmlformats.org/officeDocument/2006/relationships/image" Target="../media/image6.png"/><Relationship Id="rId12" Type="http://schemas.openxmlformats.org/officeDocument/2006/relationships/image" Target="../media/image4.png"/><Relationship Id="rId1" Type="http://schemas.microsoft.com/office/2007/relationships/media" Target="../media/media32.m4a"/><Relationship Id="rId2" Type="http://schemas.openxmlformats.org/officeDocument/2006/relationships/audio" Target="../media/media32.m4a"/><Relationship Id="rId3" Type="http://schemas.microsoft.com/office/2007/relationships/media" Target="../media/media33.m4a"/><Relationship Id="rId4" Type="http://schemas.openxmlformats.org/officeDocument/2006/relationships/audio" Target="../media/media33.m4a"/><Relationship Id="rId5" Type="http://schemas.microsoft.com/office/2007/relationships/media" Target="../media/media34.m4a"/><Relationship Id="rId6" Type="http://schemas.openxmlformats.org/officeDocument/2006/relationships/audio" Target="../media/media34.m4a"/><Relationship Id="rId7" Type="http://schemas.openxmlformats.org/officeDocument/2006/relationships/slideLayout" Target="../slideLayouts/slideLayout12.xml"/><Relationship Id="rId8" Type="http://schemas.openxmlformats.org/officeDocument/2006/relationships/notesSlide" Target="../notesSlides/notesSlide10.xml"/><Relationship Id="rId9" Type="http://schemas.openxmlformats.org/officeDocument/2006/relationships/image" Target="../media/image5.png"/><Relationship Id="rId10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media" Target="../media/media36.m4a"/><Relationship Id="rId4" Type="http://schemas.openxmlformats.org/officeDocument/2006/relationships/audio" Target="../media/media36.m4a"/><Relationship Id="rId5" Type="http://schemas.openxmlformats.org/officeDocument/2006/relationships/slideLayout" Target="../slideLayouts/slideLayout12.xml"/><Relationship Id="rId6" Type="http://schemas.openxmlformats.org/officeDocument/2006/relationships/notesSlide" Target="../notesSlides/notesSlide11.xml"/><Relationship Id="rId7" Type="http://schemas.openxmlformats.org/officeDocument/2006/relationships/image" Target="../media/image2.png"/><Relationship Id="rId8" Type="http://schemas.openxmlformats.org/officeDocument/2006/relationships/image" Target="../media/image3.png"/><Relationship Id="rId9" Type="http://schemas.openxmlformats.org/officeDocument/2006/relationships/image" Target="../media/image4.png"/><Relationship Id="rId1" Type="http://schemas.microsoft.com/office/2007/relationships/media" Target="../media/media35.m4a"/><Relationship Id="rId2" Type="http://schemas.openxmlformats.org/officeDocument/2006/relationships/audio" Target="../media/media35.m4a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4" Type="http://schemas.openxmlformats.org/officeDocument/2006/relationships/notesSlide" Target="../notesSlides/notesSlide12.xml"/><Relationship Id="rId5" Type="http://schemas.openxmlformats.org/officeDocument/2006/relationships/image" Target="../media/image2.png"/><Relationship Id="rId6" Type="http://schemas.openxmlformats.org/officeDocument/2006/relationships/image" Target="../media/image3.png"/><Relationship Id="rId7" Type="http://schemas.openxmlformats.org/officeDocument/2006/relationships/image" Target="../media/image4.png"/><Relationship Id="rId1" Type="http://schemas.microsoft.com/office/2007/relationships/media" Target="../media/media37.m4a"/><Relationship Id="rId2" Type="http://schemas.openxmlformats.org/officeDocument/2006/relationships/audio" Target="../media/media37.m4a"/></Relationships>
</file>

<file path=ppt/slides/_rels/slide13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2.xml"/><Relationship Id="rId12" Type="http://schemas.openxmlformats.org/officeDocument/2006/relationships/notesSlide" Target="../notesSlides/notesSlide13.xml"/><Relationship Id="rId13" Type="http://schemas.openxmlformats.org/officeDocument/2006/relationships/image" Target="../media/image2.png"/><Relationship Id="rId14" Type="http://schemas.openxmlformats.org/officeDocument/2006/relationships/image" Target="../media/image3.png"/><Relationship Id="rId15" Type="http://schemas.openxmlformats.org/officeDocument/2006/relationships/image" Target="../media/image4.png"/><Relationship Id="rId1" Type="http://schemas.microsoft.com/office/2007/relationships/media" Target="../media/media38.m4a"/><Relationship Id="rId2" Type="http://schemas.openxmlformats.org/officeDocument/2006/relationships/audio" Target="../media/media38.m4a"/><Relationship Id="rId3" Type="http://schemas.microsoft.com/office/2007/relationships/media" Target="../media/media39.m4a"/><Relationship Id="rId4" Type="http://schemas.openxmlformats.org/officeDocument/2006/relationships/audio" Target="../media/media39.m4a"/><Relationship Id="rId5" Type="http://schemas.microsoft.com/office/2007/relationships/media" Target="../media/media40.m4a"/><Relationship Id="rId6" Type="http://schemas.openxmlformats.org/officeDocument/2006/relationships/audio" Target="../media/media40.m4a"/><Relationship Id="rId7" Type="http://schemas.microsoft.com/office/2007/relationships/media" Target="../media/media41.m4a"/><Relationship Id="rId8" Type="http://schemas.openxmlformats.org/officeDocument/2006/relationships/audio" Target="../media/media41.m4a"/><Relationship Id="rId9" Type="http://schemas.microsoft.com/office/2007/relationships/media" Target="../media/media42.m4a"/><Relationship Id="rId10" Type="http://schemas.openxmlformats.org/officeDocument/2006/relationships/audio" Target="../media/media42.m4a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1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/>
              <a:t>Year 2</a:t>
            </a: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  <a:defRPr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Find fractions of amounts using sharing and number facts.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960850" y="1361740"/>
            <a:ext cx="6085876" cy="3281299"/>
            <a:chOff x="659674" y="406446"/>
            <a:chExt cx="8358923" cy="483871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1031" name="Picture 7" descr="Banana, Fruit, Yellow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934667">
              <a:off x="386109" y="1142383"/>
              <a:ext cx="1616135" cy="10690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7" descr="Banana, Fruit, Yellow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3522046" flipH="1">
              <a:off x="3632392" y="1385724"/>
              <a:ext cx="1616135" cy="10690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7" descr="Banana, Fruit, Yellow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32721" y="2045428"/>
              <a:ext cx="1616135" cy="10690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7" descr="Banana, Fruit, Yellow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97594">
              <a:off x="7402462" y="3761845"/>
              <a:ext cx="1616135" cy="10690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7" descr="Banana, Fruit, Yellow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247917">
              <a:off x="5967619" y="680011"/>
              <a:ext cx="1616135" cy="10690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7" descr="Banana, Fruit, Yellow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602406" flipH="1">
              <a:off x="1616633" y="1325505"/>
              <a:ext cx="1616135" cy="10690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7" descr="Banana, Fruit, Yellow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665333" flipH="1">
              <a:off x="6091623" y="3902593"/>
              <a:ext cx="1616135" cy="10690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7" descr="Banana, Fruit, Yellow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8077954">
              <a:off x="7039705" y="1408730"/>
              <a:ext cx="1616135" cy="10690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7" descr="Banana, Fruit, Yellow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594395" y="2413969"/>
              <a:ext cx="1616135" cy="10690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" name="Picture 7" descr="Banana, Fruit, Yellow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602406" flipH="1">
              <a:off x="4904870" y="2935772"/>
              <a:ext cx="1616135" cy="10690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" name="Picture 7" descr="Banana, Fruit, Yellow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352083" flipH="1">
              <a:off x="3502437" y="3568195"/>
              <a:ext cx="1616135" cy="10690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" name="Picture 7" descr="Banana, Fruit, Yellow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97594">
              <a:off x="5197920" y="1468948"/>
              <a:ext cx="1616135" cy="10690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3" name="Speech Bubble: Rectangle with Corners Rounded 14">
            <a:extLst>
              <a:ext uri="{FF2B5EF4-FFF2-40B4-BE49-F238E27FC236}">
                <a16:creationId xmlns:a16="http://schemas.microsoft.com/office/drawing/2014/main" xmlns="" id="{C5C595CE-B7F4-4D5E-A864-1E044BBD6CB2}"/>
              </a:ext>
            </a:extLst>
          </p:cNvPr>
          <p:cNvSpPr/>
          <p:nvPr/>
        </p:nvSpPr>
        <p:spPr>
          <a:xfrm>
            <a:off x="872202" y="3303642"/>
            <a:ext cx="3111587" cy="2176635"/>
          </a:xfrm>
          <a:prstGeom prst="cloudCallout">
            <a:avLst>
              <a:gd name="adj1" fmla="val -59741"/>
              <a:gd name="adj2" fmla="val 66793"/>
            </a:avLst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I am going to give </a:t>
            </a:r>
            <a:r>
              <a:rPr lang="en-GB" b="1" dirty="0">
                <a:solidFill>
                  <a:srgbClr val="C00000"/>
                </a:solidFill>
                <a:latin typeface="Myriad Pro Light" panose="020B0603030403020204" pitchFamily="34" charset="0"/>
              </a:rPr>
              <a:t>half</a:t>
            </a: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 of these bananas away and keep the rest.</a:t>
            </a:r>
          </a:p>
        </p:txBody>
      </p:sp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49F21EDE-C8ED-AE4B-9C41-7874D632164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354288" y="138645"/>
            <a:ext cx="812800" cy="812800"/>
          </a:xfrm>
          <a:prstGeom prst="rect">
            <a:avLst/>
          </a:prstGeom>
        </p:spPr>
      </p:pic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2763CA18-36B7-7640-85A9-0D7E1E079D08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354288" y="1096918"/>
            <a:ext cx="812800" cy="812800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9AF49A51-8297-1448-B97E-0FCF231E6540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387846" y="1977249"/>
            <a:ext cx="812800" cy="812800"/>
          </a:xfrm>
          <a:prstGeom prst="rect">
            <a:avLst/>
          </a:prstGeom>
        </p:spPr>
      </p:pic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5094FA4D-0AC6-654A-B3A3-B20A0E468B90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433917" y="2967292"/>
            <a:ext cx="812800" cy="812800"/>
          </a:xfrm>
          <a:prstGeom prst="rect">
            <a:avLst/>
          </a:prstGeom>
        </p:spPr>
      </p:pic>
      <p:pic>
        <p:nvPicPr>
          <p:cNvPr id="8" name="Online Media 7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AF5DE369-81A2-3F4B-8071-4A12E0A01CB7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433917" y="3957335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792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17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50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336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304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250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2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/>
              <a:t>Year 2</a:t>
            </a: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  <a:defRPr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Find fractions of amounts using sharing and number facts.</a:t>
            </a:r>
          </a:p>
        </p:txBody>
      </p:sp>
      <p:sp>
        <p:nvSpPr>
          <p:cNvPr id="23" name="Speech Bubble: Rectangle with Corners Rounded 14">
            <a:extLst>
              <a:ext uri="{FF2B5EF4-FFF2-40B4-BE49-F238E27FC236}">
                <a16:creationId xmlns:a16="http://schemas.microsoft.com/office/drawing/2014/main" xmlns="" id="{C5C595CE-B7F4-4D5E-A864-1E044BBD6CB2}"/>
              </a:ext>
            </a:extLst>
          </p:cNvPr>
          <p:cNvSpPr/>
          <p:nvPr/>
        </p:nvSpPr>
        <p:spPr>
          <a:xfrm>
            <a:off x="116681" y="538755"/>
            <a:ext cx="3111587" cy="2176635"/>
          </a:xfrm>
          <a:prstGeom prst="cloudCallout">
            <a:avLst>
              <a:gd name="adj1" fmla="val 36816"/>
              <a:gd name="adj2" fmla="val 89413"/>
            </a:avLst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The fraction tells us what to do with this amount.</a:t>
            </a:r>
          </a:p>
        </p:txBody>
      </p:sp>
      <p:sp>
        <p:nvSpPr>
          <p:cNvPr id="3" name="Rectangle 2"/>
          <p:cNvSpPr/>
          <p:nvPr/>
        </p:nvSpPr>
        <p:spPr>
          <a:xfrm>
            <a:off x="3820022" y="4849939"/>
            <a:ext cx="111120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000" b="1" baseline="30000" dirty="0">
                <a:latin typeface="Myriad Pro Light"/>
              </a:rPr>
              <a:t>1</a:t>
            </a:r>
            <a:r>
              <a:rPr lang="en-GB" sz="6000" b="1" dirty="0">
                <a:latin typeface="Myriad Pro Light"/>
              </a:rPr>
              <a:t>/</a:t>
            </a:r>
            <a:r>
              <a:rPr lang="en-GB" sz="6000" b="1" baseline="-25000" dirty="0">
                <a:latin typeface="Myriad Pro Light"/>
              </a:rPr>
              <a:t>2 </a:t>
            </a:r>
            <a:endParaRPr lang="en-GB" sz="6000" b="1" dirty="0">
              <a:latin typeface="Myriad Pro Light"/>
            </a:endParaRPr>
          </a:p>
        </p:txBody>
      </p:sp>
      <p:sp>
        <p:nvSpPr>
          <p:cNvPr id="24" name="Speech Bubble: Rectangle with Corners Rounded 10">
            <a:extLst>
              <a:ext uri="{FF2B5EF4-FFF2-40B4-BE49-F238E27FC236}">
                <a16:creationId xmlns:a16="http://schemas.microsoft.com/office/drawing/2014/main" xmlns="" id="{89582055-5601-46BC-A613-BBEEAD6BF36A}"/>
              </a:ext>
            </a:extLst>
          </p:cNvPr>
          <p:cNvSpPr/>
          <p:nvPr/>
        </p:nvSpPr>
        <p:spPr>
          <a:xfrm flipH="1">
            <a:off x="4888276" y="4987962"/>
            <a:ext cx="3290082" cy="1206893"/>
          </a:xfrm>
          <a:prstGeom prst="homePlate">
            <a:avLst>
              <a:gd name="adj" fmla="val 55550"/>
            </a:avLst>
          </a:prstGeom>
          <a:blipFill dpi="0" rotWithShape="1">
            <a:blip r:embed="rId11"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 The 2 tells us</a:t>
            </a:r>
          </a:p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to share the whole amount between two.</a:t>
            </a:r>
          </a:p>
        </p:txBody>
      </p:sp>
      <p:sp>
        <p:nvSpPr>
          <p:cNvPr id="25" name="Speech Bubble: Rectangle with Corners Rounded 10">
            <a:extLst>
              <a:ext uri="{FF2B5EF4-FFF2-40B4-BE49-F238E27FC236}">
                <a16:creationId xmlns:a16="http://schemas.microsoft.com/office/drawing/2014/main" xmlns="" id="{89582055-5601-46BC-A613-BBEEAD6BF36A}"/>
              </a:ext>
            </a:extLst>
          </p:cNvPr>
          <p:cNvSpPr/>
          <p:nvPr/>
        </p:nvSpPr>
        <p:spPr>
          <a:xfrm>
            <a:off x="543023" y="4496375"/>
            <a:ext cx="3290082" cy="1303960"/>
          </a:xfrm>
          <a:prstGeom prst="homePlate">
            <a:avLst>
              <a:gd name="adj" fmla="val 55550"/>
            </a:avLst>
          </a:prstGeom>
          <a:blipFill dpi="0" rotWithShape="1">
            <a:blip r:embed="rId11"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 The 1 tells us that we just want to know what is in one of those groups.</a:t>
            </a:r>
          </a:p>
        </p:txBody>
      </p:sp>
      <p:grpSp>
        <p:nvGrpSpPr>
          <p:cNvPr id="26" name="Group 25"/>
          <p:cNvGrpSpPr/>
          <p:nvPr/>
        </p:nvGrpSpPr>
        <p:grpSpPr>
          <a:xfrm>
            <a:off x="2960850" y="1361740"/>
            <a:ext cx="6085876" cy="3281299"/>
            <a:chOff x="659674" y="406446"/>
            <a:chExt cx="8358923" cy="483871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27" name="Picture 7" descr="Banana, Fruit, Yellow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934667">
              <a:off x="386109" y="1142383"/>
              <a:ext cx="1616135" cy="10690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8" name="Picture 7" descr="Banana, Fruit, Yellow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3522046" flipH="1">
              <a:off x="3632392" y="1385724"/>
              <a:ext cx="1616135" cy="10690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" name="Picture 7" descr="Banana, Fruit, Yellow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32721" y="2045428"/>
              <a:ext cx="1616135" cy="10690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" name="Picture 7" descr="Banana, Fruit, Yellow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97594">
              <a:off x="7402462" y="3761845"/>
              <a:ext cx="1616135" cy="10690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1" name="Picture 7" descr="Banana, Fruit, Yellow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247917">
              <a:off x="5967619" y="680011"/>
              <a:ext cx="1616135" cy="10690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2" name="Picture 7" descr="Banana, Fruit, Yellow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602406" flipH="1">
              <a:off x="1616633" y="1325505"/>
              <a:ext cx="1616135" cy="10690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3" name="Picture 7" descr="Banana, Fruit, Yellow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665333" flipH="1">
              <a:off x="6091623" y="3902593"/>
              <a:ext cx="1616135" cy="10690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4" name="Picture 7" descr="Banana, Fruit, Yellow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8077954">
              <a:off x="7039705" y="1408730"/>
              <a:ext cx="1616135" cy="10690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5" name="Picture 7" descr="Banana, Fruit, Yellow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594395" y="2413969"/>
              <a:ext cx="1616135" cy="10690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6" name="Picture 7" descr="Banana, Fruit, Yellow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602406" flipH="1">
              <a:off x="4904870" y="2935772"/>
              <a:ext cx="1616135" cy="10690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7" name="Picture 7" descr="Banana, Fruit, Yellow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352083" flipH="1">
              <a:off x="3502437" y="3568195"/>
              <a:ext cx="1616135" cy="10690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8" name="Picture 7" descr="Banana, Fruit, Yellow"/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97594">
              <a:off x="5197920" y="1468948"/>
              <a:ext cx="1616135" cy="10690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A79C89C4-338B-2047-9BBC-6D742E96E45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375554" y="435510"/>
            <a:ext cx="812800" cy="812800"/>
          </a:xfrm>
          <a:prstGeom prst="rect">
            <a:avLst/>
          </a:prstGeom>
        </p:spPr>
      </p:pic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75F8B7BD-A9D5-6B42-A6A1-30446A3791FC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387846" y="1315127"/>
            <a:ext cx="812800" cy="812800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16C00FC8-8891-074C-9E10-BFED404AEA59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384494" y="2272009"/>
            <a:ext cx="812800" cy="812800"/>
          </a:xfrm>
          <a:prstGeom prst="rect">
            <a:avLst/>
          </a:prstGeom>
        </p:spPr>
      </p:pic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D2707069-6DFA-6144-8032-7C13FC82A708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375318" y="319811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2078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2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71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343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506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4" grpId="0" animBg="1"/>
      <p:bldP spid="2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3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/>
              <a:t>Year 2</a:t>
            </a: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  <a:defRPr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Find fractions of amounts using sharing and number facts.</a:t>
            </a:r>
          </a:p>
        </p:txBody>
      </p:sp>
      <p:pic>
        <p:nvPicPr>
          <p:cNvPr id="27" name="Picture 7" descr="Banana, Fruit, Yellow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934667">
            <a:off x="2802027" y="1834113"/>
            <a:ext cx="1095956" cy="778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7" descr="Banana, Fruit, Yellow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522046" flipH="1">
            <a:off x="5165546" y="1999131"/>
            <a:ext cx="1095956" cy="778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7" descr="Banana, Fruit, Yellow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5786" y="2473190"/>
            <a:ext cx="1176658" cy="7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7" descr="Banana, Fruit, Yellow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594">
            <a:off x="7870068" y="3637150"/>
            <a:ext cx="1176658" cy="7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7" descr="Banana, Fruit, Yellow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247917">
            <a:off x="6865753" y="1520563"/>
            <a:ext cx="1095956" cy="778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7" descr="Banana, Fruit, Yellow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02406" flipH="1">
            <a:off x="3657583" y="1984985"/>
            <a:ext cx="1176658" cy="7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7" descr="Banana, Fruit, Yellow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665333" flipH="1">
            <a:off x="6956037" y="3705906"/>
            <a:ext cx="1095956" cy="778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7" descr="Banana, Fruit, Yellow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077954">
            <a:off x="7646306" y="2014732"/>
            <a:ext cx="1095956" cy="778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7" descr="Banana, Fruit, Yellow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281739" y="2723110"/>
            <a:ext cx="1176658" cy="7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7" descr="Banana, Fruit, Yellow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02406" flipH="1">
            <a:off x="6051647" y="3076962"/>
            <a:ext cx="1176658" cy="7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7" descr="Banana, Fruit, Yellow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352083" flipH="1">
            <a:off x="4503626" y="1216066"/>
            <a:ext cx="1095956" cy="778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7" descr="Banana, Fruit, Yellow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594">
            <a:off x="6265008" y="2082259"/>
            <a:ext cx="1176658" cy="7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A433DFAA-BF49-8A42-854D-B7BCE35DABD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503145" y="1357074"/>
            <a:ext cx="812800" cy="812800"/>
          </a:xfrm>
          <a:prstGeom prst="rect">
            <a:avLst/>
          </a:prstGeom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0C5FA5AC-40A5-7346-AD54-896CD588BB3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387846" y="2189306"/>
            <a:ext cx="812800" cy="812800"/>
          </a:xfrm>
          <a:prstGeom prst="rect">
            <a:avLst/>
          </a:prstGeom>
        </p:spPr>
      </p:pic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F5C52307-CB7F-B746-9D11-D6422D8DC64B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489767" y="3085574"/>
            <a:ext cx="812800" cy="812800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20682518-0502-344A-9228-8DEB73A1C294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387846" y="4219137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3032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3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8.21189E-7 L -0.27795 0.2734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06" y="13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3.54846E-6 L 2.77778E-7 0.22669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13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2.20449E-6 L -0.25504 0.2500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760" y="124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9.43789E-7 L -0.04288 0.32478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53" y="162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9.76174E-7 L -0.48247 0.3641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132" y="182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0"/>
                            </p:stCondLst>
                            <p:childTnLst>
                              <p:par>
                                <p:cTn id="2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4.09669E-6 L 8.33333E-7 0.33935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9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0"/>
                            </p:stCondLst>
                            <p:childTnLst>
                              <p:par>
                                <p:cTn id="2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3.45362E-6 L -0.3066 0.32893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330" y="164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000"/>
                            </p:stCondLst>
                            <p:childTnLst>
                              <p:par>
                                <p:cTn id="3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60398E-6 L 0.05816 0.36595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99" y="182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3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62873E-6 L -0.3099 0.54869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503" y="27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8000"/>
                            </p:stCondLst>
                            <p:childTnLst>
                              <p:par>
                                <p:cTn id="3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79898E-6 L 0.00434 0.1226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" y="61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0"/>
                            </p:stCondLst>
                            <p:childTnLst>
                              <p:par>
                                <p:cTn id="3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02706E-6 L -0.73177 0.14457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597" y="72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2000"/>
                            </p:stCondLst>
                            <p:childTnLst>
                              <p:par>
                                <p:cTn id="4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4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7" dur="431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1" dur="687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5" dur="260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4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/>
              <a:t>Year 2</a:t>
            </a: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  <a:defRPr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Find fractions of amounts using sharing and number facts.</a:t>
            </a:r>
          </a:p>
        </p:txBody>
      </p:sp>
      <p:sp>
        <p:nvSpPr>
          <p:cNvPr id="3" name="Rectangle 2"/>
          <p:cNvSpPr/>
          <p:nvPr/>
        </p:nvSpPr>
        <p:spPr>
          <a:xfrm>
            <a:off x="5001708" y="4548489"/>
            <a:ext cx="3703258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000" b="1" baseline="-25000" dirty="0">
                <a:latin typeface="Myriad Pro Light"/>
              </a:rPr>
              <a:t>½ of 12 = 6</a:t>
            </a:r>
            <a:endParaRPr lang="en-GB" sz="8000" b="1" dirty="0">
              <a:latin typeface="Myriad Pro Light"/>
            </a:endParaRPr>
          </a:p>
        </p:txBody>
      </p:sp>
      <p:sp>
        <p:nvSpPr>
          <p:cNvPr id="39" name="Speech Bubble: Rectangle with Corners Rounded 14">
            <a:extLst>
              <a:ext uri="{FF2B5EF4-FFF2-40B4-BE49-F238E27FC236}">
                <a16:creationId xmlns:a16="http://schemas.microsoft.com/office/drawing/2014/main" xmlns="" id="{C5C595CE-B7F4-4D5E-A864-1E044BBD6CB2}"/>
              </a:ext>
            </a:extLst>
          </p:cNvPr>
          <p:cNvSpPr/>
          <p:nvPr/>
        </p:nvSpPr>
        <p:spPr>
          <a:xfrm>
            <a:off x="116681" y="1312469"/>
            <a:ext cx="3002258" cy="1821598"/>
          </a:xfrm>
          <a:prstGeom prst="cloudCallout">
            <a:avLst>
              <a:gd name="adj1" fmla="val -40663"/>
              <a:gd name="adj2" fmla="val 90513"/>
            </a:avLst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We can also use number facts to split the bananas…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960849" y="1057244"/>
            <a:ext cx="6085877" cy="3585796"/>
            <a:chOff x="2960849" y="1057244"/>
            <a:chExt cx="6085877" cy="358579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21" name="Picture 7" descr="Banana, Fruit, Yellow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934667">
              <a:off x="2802027" y="1834113"/>
              <a:ext cx="1095956" cy="7783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7" descr="Banana, Fruit, Yellow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3522046" flipH="1">
              <a:off x="5165546" y="1999131"/>
              <a:ext cx="1095956" cy="7783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4" name="Picture 7" descr="Banana, Fruit, Yellow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15786" y="2473190"/>
              <a:ext cx="1176658" cy="7249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Picture 7" descr="Banana, Fruit, Yellow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97594">
              <a:off x="7870068" y="3637150"/>
              <a:ext cx="1176658" cy="7249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0" name="Picture 7" descr="Banana, Fruit, Yellow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247917">
              <a:off x="6865753" y="1520563"/>
              <a:ext cx="1095956" cy="7783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" name="Picture 7" descr="Banana, Fruit, Yellow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602406" flipH="1">
              <a:off x="3657583" y="1984985"/>
              <a:ext cx="1176658" cy="7249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2" name="Picture 7" descr="Banana, Fruit, Yellow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665333" flipH="1">
              <a:off x="6956037" y="3705906"/>
              <a:ext cx="1095956" cy="7783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3" name="Picture 7" descr="Banana, Fruit, Yellow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8077954">
              <a:off x="7646306" y="2014732"/>
              <a:ext cx="1095956" cy="7783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4" name="Picture 7" descr="Banana, Fruit, Yellow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7281739" y="2723110"/>
              <a:ext cx="1176658" cy="7249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5" name="Picture 7" descr="Banana, Fruit, Yellow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602406" flipH="1">
              <a:off x="6051647" y="3076962"/>
              <a:ext cx="1176658" cy="7249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6" name="Picture 7" descr="Banana, Fruit, Yellow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352083" flipH="1">
              <a:off x="4503626" y="1216066"/>
              <a:ext cx="1095956" cy="7783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7" name="Picture 7" descr="Banana, Fruit, Yellow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97594">
              <a:off x="6265008" y="2082259"/>
              <a:ext cx="1176658" cy="7249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8" name="Speech Bubble: Rectangle with Corners Rounded 14">
            <a:extLst>
              <a:ext uri="{FF2B5EF4-FFF2-40B4-BE49-F238E27FC236}">
                <a16:creationId xmlns:a16="http://schemas.microsoft.com/office/drawing/2014/main" xmlns="" id="{C5C595CE-B7F4-4D5E-A864-1E044BBD6CB2}"/>
              </a:ext>
            </a:extLst>
          </p:cNvPr>
          <p:cNvSpPr/>
          <p:nvPr/>
        </p:nvSpPr>
        <p:spPr>
          <a:xfrm>
            <a:off x="1534852" y="2973372"/>
            <a:ext cx="3002258" cy="1821598"/>
          </a:xfrm>
          <a:prstGeom prst="cloudCallout">
            <a:avLst>
              <a:gd name="adj1" fmla="val 79157"/>
              <a:gd name="adj2" fmla="val 48590"/>
            </a:avLst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… we know that half of 12 is 6 (because double 6 is 12).</a:t>
            </a:r>
          </a:p>
        </p:txBody>
      </p:sp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6CA70D80-EE31-004E-AACF-09AC0B69257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624997" y="3308842"/>
            <a:ext cx="812800" cy="812800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9D9CC647-6A39-4046-9B8F-863494D4526A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606724" y="1412401"/>
            <a:ext cx="812800" cy="812800"/>
          </a:xfrm>
          <a:prstGeom prst="rect">
            <a:avLst/>
          </a:prstGeom>
        </p:spPr>
      </p:pic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F26D604A-255D-B841-9391-A269C3C86952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577533" y="22098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42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3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580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3" grpId="0"/>
      <p:bldP spid="4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5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/>
              <a:t>Year 2</a:t>
            </a: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  <a:defRPr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Find fractions of amounts using sharing and number facts.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2960849" y="1057244"/>
            <a:ext cx="6085877" cy="3585796"/>
            <a:chOff x="2960849" y="1057244"/>
            <a:chExt cx="6085877" cy="358579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6" name="Picture 7" descr="Banana, Fruit, Yellow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934667">
              <a:off x="2802027" y="1834113"/>
              <a:ext cx="1095956" cy="7783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7" descr="Banana, Fruit, Yellow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3522046" flipH="1">
              <a:off x="5165546" y="1999131"/>
              <a:ext cx="1095956" cy="7783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7" descr="Banana, Fruit, Yellow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15786" y="2473190"/>
              <a:ext cx="1176658" cy="7249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7" descr="Banana, Fruit, Yellow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97594">
              <a:off x="7870068" y="3637150"/>
              <a:ext cx="1176658" cy="7249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7" descr="Banana, Fruit, Yellow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247917">
              <a:off x="6865753" y="1520563"/>
              <a:ext cx="1095956" cy="7783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7" descr="Banana, Fruit, Yellow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602406" flipH="1">
              <a:off x="3657583" y="1984985"/>
              <a:ext cx="1176658" cy="7249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7" descr="Banana, Fruit, Yellow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665333" flipH="1">
              <a:off x="6956037" y="3705906"/>
              <a:ext cx="1095956" cy="7783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7" descr="Banana, Fruit, Yellow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8077954">
              <a:off x="7646306" y="2014732"/>
              <a:ext cx="1095956" cy="7783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7" descr="Banana, Fruit, Yellow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7281739" y="2723110"/>
              <a:ext cx="1176658" cy="7249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7" descr="Banana, Fruit, Yellow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602406" flipH="1">
              <a:off x="6051647" y="3076962"/>
              <a:ext cx="1176658" cy="7249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7" descr="Banana, Fruit, Yellow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352083" flipH="1">
              <a:off x="4503626" y="1216066"/>
              <a:ext cx="1095956" cy="7783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7" descr="Banana, Fruit, Yellow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97594">
              <a:off x="6265008" y="2082259"/>
              <a:ext cx="1176658" cy="7249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xmlns="" id="{7BB30A5C-334A-4DE7-8017-2D88CC0A727C}"/>
              </a:ext>
            </a:extLst>
          </p:cNvPr>
          <p:cNvGrpSpPr/>
          <p:nvPr/>
        </p:nvGrpSpPr>
        <p:grpSpPr>
          <a:xfrm>
            <a:off x="283157" y="684276"/>
            <a:ext cx="2801678" cy="1569186"/>
            <a:chOff x="4298496" y="4063018"/>
            <a:chExt cx="2801678" cy="156918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1" name="Speech Bubble: Rectangle with Corners Rounded 14">
              <a:extLst>
                <a:ext uri="{FF2B5EF4-FFF2-40B4-BE49-F238E27FC236}">
                  <a16:creationId xmlns:a16="http://schemas.microsoft.com/office/drawing/2014/main" xmlns="" id="{C5C595CE-B7F4-4D5E-A864-1E044BBD6CB2}"/>
                </a:ext>
              </a:extLst>
            </p:cNvPr>
            <p:cNvSpPr/>
            <p:nvPr/>
          </p:nvSpPr>
          <p:spPr>
            <a:xfrm>
              <a:off x="4298496" y="4063018"/>
              <a:ext cx="2801678" cy="1569186"/>
            </a:xfrm>
            <a:prstGeom prst="cloudCallout">
              <a:avLst>
                <a:gd name="adj1" fmla="val -53644"/>
                <a:gd name="adj2" fmla="val 68714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rgbClr val="004A76"/>
              </a:solidFill>
            </a:ln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>
                <a:lnSpc>
                  <a:spcPct val="114000"/>
                </a:lnSpc>
              </a:pPr>
              <a:r>
                <a:rPr lang="en-GB" b="1" dirty="0">
                  <a:solidFill>
                    <a:srgbClr val="253746"/>
                  </a:solidFill>
                  <a:latin typeface="Myriad Pro Light" panose="020B0603030403020204" pitchFamily="34" charset="0"/>
                </a:rPr>
                <a:t>How could we find ¼ of the bananas?</a:t>
              </a:r>
            </a:p>
          </p:txBody>
        </p:sp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xmlns="" id="{E6B10444-E519-49CD-A529-0F22C67FF3B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443398" y="4287950"/>
              <a:ext cx="391606" cy="849534"/>
            </a:xfrm>
            <a:prstGeom prst="rect">
              <a:avLst/>
            </a:prstGeom>
          </p:spPr>
        </p:pic>
      </p:grpSp>
      <p:sp>
        <p:nvSpPr>
          <p:cNvPr id="23" name="Rectangle 22"/>
          <p:cNvSpPr/>
          <p:nvPr/>
        </p:nvSpPr>
        <p:spPr>
          <a:xfrm>
            <a:off x="4638595" y="4548489"/>
            <a:ext cx="407675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000" b="1" baseline="-25000" dirty="0">
                <a:latin typeface="Myriad Pro Light"/>
              </a:rPr>
              <a:t>¼</a:t>
            </a:r>
            <a:r>
              <a:rPr lang="en-GB" sz="8000" b="1" dirty="0">
                <a:latin typeface="Myriad Pro Light"/>
              </a:rPr>
              <a:t> </a:t>
            </a:r>
            <a:r>
              <a:rPr lang="en-GB" sz="8000" b="1" baseline="-25000" dirty="0">
                <a:latin typeface="Myriad Pro Light"/>
              </a:rPr>
              <a:t>of 12 = ?</a:t>
            </a:r>
            <a:endParaRPr lang="en-GB" sz="8000" b="1" dirty="0">
              <a:latin typeface="Myriad Pro Light"/>
            </a:endParaRPr>
          </a:p>
        </p:txBody>
      </p:sp>
      <p:sp>
        <p:nvSpPr>
          <p:cNvPr id="25" name="Speech Bubble: Rectangle with Corners Rounded 14">
            <a:extLst>
              <a:ext uri="{FF2B5EF4-FFF2-40B4-BE49-F238E27FC236}">
                <a16:creationId xmlns:a16="http://schemas.microsoft.com/office/drawing/2014/main" xmlns="" id="{C5C595CE-B7F4-4D5E-A864-1E044BBD6CB2}"/>
              </a:ext>
            </a:extLst>
          </p:cNvPr>
          <p:cNvSpPr/>
          <p:nvPr/>
        </p:nvSpPr>
        <p:spPr>
          <a:xfrm>
            <a:off x="283157" y="2339563"/>
            <a:ext cx="2801678" cy="1569186"/>
          </a:xfrm>
          <a:prstGeom prst="cloudCallout">
            <a:avLst>
              <a:gd name="adj1" fmla="val 77624"/>
              <a:gd name="adj2" fmla="val 50784"/>
            </a:avLst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We could halve each half.</a:t>
            </a: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E0C3810A-B108-B548-B1E8-26FE6CD4CFF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545675" y="-154195"/>
            <a:ext cx="812800" cy="812800"/>
          </a:xfrm>
          <a:prstGeom prst="rect">
            <a:avLst/>
          </a:prstGeom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33EE0734-A41A-4F44-BE92-37679FFFE96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545675" y="63416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792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92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754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3" grpId="0"/>
      <p:bldP spid="2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6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/>
              <a:t>Year 2</a:t>
            </a: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  <a:defRPr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Find fractions of amounts using sharing and number facts.</a:t>
            </a:r>
          </a:p>
        </p:txBody>
      </p:sp>
      <p:pic>
        <p:nvPicPr>
          <p:cNvPr id="6" name="Picture 7" descr="Banana, Fruit, Yellow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934667">
            <a:off x="93431" y="4687845"/>
            <a:ext cx="1095956" cy="778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7" descr="Banana, Fruit, Yellow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522046" flipH="1">
            <a:off x="1075875" y="5210919"/>
            <a:ext cx="1095956" cy="778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Banana, Fruit, Yellow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5948" y="4570084"/>
            <a:ext cx="1176658" cy="7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7" descr="Banana, Fruit, Yellow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594">
            <a:off x="6412393" y="5300634"/>
            <a:ext cx="1176658" cy="7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7" descr="Banana, Fruit, Yellow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247917">
            <a:off x="6606919" y="3885953"/>
            <a:ext cx="1095956" cy="778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7" descr="Banana, Fruit, Yellow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02406" flipH="1">
            <a:off x="247293" y="3589383"/>
            <a:ext cx="1176658" cy="7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7" descr="Banana, Fruit, Yellow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665333" flipH="1">
            <a:off x="5308962" y="5209668"/>
            <a:ext cx="1095956" cy="778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7" descr="Banana, Fruit, Yellow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077954">
            <a:off x="7934102" y="3984661"/>
            <a:ext cx="1095956" cy="778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7" descr="Banana, Fruit, Yellow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681755" y="4938169"/>
            <a:ext cx="1176658" cy="7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7" descr="Banana, Fruit, Yellow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02406" flipH="1">
            <a:off x="2217356" y="3652289"/>
            <a:ext cx="1176658" cy="7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7" descr="Banana, Fruit, Yellow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352083" flipH="1">
            <a:off x="1002960" y="3720902"/>
            <a:ext cx="1095956" cy="778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7" descr="Banana, Fruit, Yellow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594">
            <a:off x="5462825" y="4312246"/>
            <a:ext cx="1176658" cy="7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Rectangle 23"/>
          <p:cNvSpPr/>
          <p:nvPr/>
        </p:nvSpPr>
        <p:spPr>
          <a:xfrm>
            <a:off x="2407861" y="2635803"/>
            <a:ext cx="422102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000" b="1" baseline="-25000" dirty="0">
                <a:latin typeface="Myriad Pro Light"/>
              </a:rPr>
              <a:t>¼</a:t>
            </a:r>
            <a:r>
              <a:rPr lang="en-GB" sz="8000" b="1" dirty="0">
                <a:latin typeface="Myriad Pro Light"/>
              </a:rPr>
              <a:t> </a:t>
            </a:r>
            <a:r>
              <a:rPr lang="en-GB" sz="8000" b="1" baseline="-25000" dirty="0">
                <a:latin typeface="Myriad Pro Light"/>
              </a:rPr>
              <a:t>of 12 = 3</a:t>
            </a:r>
            <a:endParaRPr lang="en-GB" sz="8000" b="1" dirty="0">
              <a:latin typeface="Myriad Pro Light"/>
            </a:endParaRP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4BE1A8C8-F9DE-2945-BAD1-78DC676BC63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467957" y="3022600"/>
            <a:ext cx="812800" cy="812800"/>
          </a:xfrm>
          <a:prstGeom prst="rect">
            <a:avLst/>
          </a:prstGeom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84A696C9-BD86-CE43-9CCB-944A00C32CF9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333023" y="2076303"/>
            <a:ext cx="812800" cy="812800"/>
          </a:xfrm>
          <a:prstGeom prst="rect">
            <a:avLst/>
          </a:prstGeom>
        </p:spPr>
      </p:pic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97F61FAD-54A9-CE4A-B856-16BCDD893571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9418084" y="906721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706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2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36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2.42424E-6 L -0.00226 -0.3122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" y="-15614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3.40042E-7 L -0.01094 -0.3576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6" y="-17881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09438E-7 L -0.03837 -0.3430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27" y="-17164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44113E-6 L -0.02639 -0.44391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9" y="-22207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97247E-6 L -0.03299 -0.4483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49" y="-22415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1.08027E-6 L -0.03402 -0.39417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01" y="-197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624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7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/>
              <a:t>Year 2</a:t>
            </a: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  <a:defRPr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Find fractions of amounts using sharing and number facts.</a:t>
            </a:r>
          </a:p>
        </p:txBody>
      </p:sp>
      <p:sp>
        <p:nvSpPr>
          <p:cNvPr id="5" name="Rectangle 4"/>
          <p:cNvSpPr/>
          <p:nvPr/>
        </p:nvSpPr>
        <p:spPr>
          <a:xfrm>
            <a:off x="2407861" y="2786618"/>
            <a:ext cx="383630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000" b="1" baseline="-25000" dirty="0">
                <a:latin typeface="Myriad Pro Light"/>
              </a:rPr>
              <a:t>¾</a:t>
            </a:r>
            <a:r>
              <a:rPr lang="en-GB" sz="8000" b="1" dirty="0">
                <a:latin typeface="Myriad Pro Light"/>
              </a:rPr>
              <a:t> </a:t>
            </a:r>
            <a:r>
              <a:rPr lang="en-GB" sz="8000" b="1" baseline="-25000" dirty="0">
                <a:latin typeface="Myriad Pro Light"/>
              </a:rPr>
              <a:t>of 12 = ?</a:t>
            </a:r>
            <a:endParaRPr lang="en-GB" sz="8000" b="1" dirty="0">
              <a:latin typeface="Myriad Pro Light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xmlns="" id="{7BB30A5C-334A-4DE7-8017-2D88CC0A727C}"/>
              </a:ext>
            </a:extLst>
          </p:cNvPr>
          <p:cNvGrpSpPr/>
          <p:nvPr/>
        </p:nvGrpSpPr>
        <p:grpSpPr>
          <a:xfrm>
            <a:off x="594656" y="909208"/>
            <a:ext cx="2801678" cy="1569186"/>
            <a:chOff x="4298496" y="4063018"/>
            <a:chExt cx="2801678" cy="156918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7" name="Speech Bubble: Rectangle with Corners Rounded 14">
              <a:extLst>
                <a:ext uri="{FF2B5EF4-FFF2-40B4-BE49-F238E27FC236}">
                  <a16:creationId xmlns:a16="http://schemas.microsoft.com/office/drawing/2014/main" xmlns="" id="{C5C595CE-B7F4-4D5E-A864-1E044BBD6CB2}"/>
                </a:ext>
              </a:extLst>
            </p:cNvPr>
            <p:cNvSpPr/>
            <p:nvPr/>
          </p:nvSpPr>
          <p:spPr>
            <a:xfrm>
              <a:off x="4298496" y="4063018"/>
              <a:ext cx="2801678" cy="1569186"/>
            </a:xfrm>
            <a:prstGeom prst="cloudCallout">
              <a:avLst>
                <a:gd name="adj1" fmla="val -53644"/>
                <a:gd name="adj2" fmla="val 68714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rgbClr val="004A76"/>
              </a:solidFill>
            </a:ln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>
                <a:lnSpc>
                  <a:spcPct val="114000"/>
                </a:lnSpc>
              </a:pPr>
              <a:r>
                <a:rPr lang="en-GB" b="1" dirty="0">
                  <a:solidFill>
                    <a:srgbClr val="253746"/>
                  </a:solidFill>
                  <a:latin typeface="Myriad Pro Light" panose="020B0603030403020204" pitchFamily="34" charset="0"/>
                </a:rPr>
                <a:t>What should we do to solve this?</a:t>
              </a:r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xmlns="" id="{E6B10444-E519-49CD-A529-0F22C67FF3B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443398" y="4287950"/>
              <a:ext cx="391606" cy="849534"/>
            </a:xfrm>
            <a:prstGeom prst="rect">
              <a:avLst/>
            </a:prstGeom>
          </p:spPr>
        </p:pic>
      </p:grp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29570C3C-A045-3141-BB29-B5381AEA90F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598837" y="727740"/>
            <a:ext cx="812800" cy="812800"/>
          </a:xfrm>
          <a:prstGeom prst="rect">
            <a:avLst/>
          </a:prstGeom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D9CB70F8-23D3-6244-A335-085CF74E989A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598837" y="154054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792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54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208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8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/>
              <a:t>Year 2</a:t>
            </a: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  <a:defRPr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Find fractions of amounts using sharing and number facts.</a:t>
            </a:r>
          </a:p>
        </p:txBody>
      </p:sp>
      <p:sp>
        <p:nvSpPr>
          <p:cNvPr id="5" name="Rectangle 4"/>
          <p:cNvSpPr/>
          <p:nvPr/>
        </p:nvSpPr>
        <p:spPr>
          <a:xfrm>
            <a:off x="2407861" y="2786618"/>
            <a:ext cx="383630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000" b="1" baseline="-25000" dirty="0">
                <a:latin typeface="Myriad Pro Light"/>
              </a:rPr>
              <a:t>¾</a:t>
            </a:r>
            <a:r>
              <a:rPr lang="en-GB" sz="8000" b="1" dirty="0">
                <a:latin typeface="Myriad Pro Light"/>
              </a:rPr>
              <a:t> </a:t>
            </a:r>
            <a:r>
              <a:rPr lang="en-GB" sz="8000" b="1" baseline="-25000" dirty="0">
                <a:latin typeface="Myriad Pro Light"/>
              </a:rPr>
              <a:t>of 12 = ?</a:t>
            </a:r>
            <a:endParaRPr lang="en-GB" sz="8000" b="1" dirty="0">
              <a:latin typeface="Myriad Pro Light"/>
            </a:endParaRPr>
          </a:p>
        </p:txBody>
      </p:sp>
      <p:sp>
        <p:nvSpPr>
          <p:cNvPr id="7" name="Speech Bubble: Rectangle with Corners Rounded 14">
            <a:extLst>
              <a:ext uri="{FF2B5EF4-FFF2-40B4-BE49-F238E27FC236}">
                <a16:creationId xmlns:a16="http://schemas.microsoft.com/office/drawing/2014/main" xmlns="" id="{C5C595CE-B7F4-4D5E-A864-1E044BBD6CB2}"/>
              </a:ext>
            </a:extLst>
          </p:cNvPr>
          <p:cNvSpPr/>
          <p:nvPr/>
        </p:nvSpPr>
        <p:spPr>
          <a:xfrm>
            <a:off x="594656" y="909208"/>
            <a:ext cx="2801678" cy="1569186"/>
          </a:xfrm>
          <a:prstGeom prst="cloudCallout">
            <a:avLst>
              <a:gd name="adj1" fmla="val -53644"/>
              <a:gd name="adj2" fmla="val 68714"/>
            </a:avLst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Let’s see what the fraction tells us to do.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3871781" y="4763674"/>
            <a:ext cx="123944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000" b="1" baseline="30000" dirty="0">
                <a:latin typeface="Myriad Pro Light"/>
              </a:rPr>
              <a:t>3</a:t>
            </a:r>
            <a:r>
              <a:rPr lang="en-GB" sz="6000" b="1" dirty="0">
                <a:latin typeface="Myriad Pro Light"/>
              </a:rPr>
              <a:t>/</a:t>
            </a:r>
            <a:r>
              <a:rPr lang="en-GB" sz="6000" b="1" baseline="-25000" dirty="0">
                <a:latin typeface="Myriad Pro Light"/>
              </a:rPr>
              <a:t>4</a:t>
            </a:r>
            <a:endParaRPr lang="en-GB" sz="6000" b="1" dirty="0">
              <a:latin typeface="Myriad Pro Light"/>
            </a:endParaRPr>
          </a:p>
        </p:txBody>
      </p:sp>
      <p:sp>
        <p:nvSpPr>
          <p:cNvPr id="15" name="Speech Bubble: Rectangle with Corners Rounded 10">
            <a:extLst>
              <a:ext uri="{FF2B5EF4-FFF2-40B4-BE49-F238E27FC236}">
                <a16:creationId xmlns:a16="http://schemas.microsoft.com/office/drawing/2014/main" xmlns="" id="{89582055-5601-46BC-A613-BBEEAD6BF36A}"/>
              </a:ext>
            </a:extLst>
          </p:cNvPr>
          <p:cNvSpPr/>
          <p:nvPr/>
        </p:nvSpPr>
        <p:spPr>
          <a:xfrm flipH="1">
            <a:off x="4940035" y="4936203"/>
            <a:ext cx="3290082" cy="1206893"/>
          </a:xfrm>
          <a:prstGeom prst="homePlate">
            <a:avLst>
              <a:gd name="adj" fmla="val 55550"/>
            </a:avLst>
          </a:prstGeom>
          <a:blipFill dpi="0"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 The 4 tells us</a:t>
            </a:r>
          </a:p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to share the whole amount between four.</a:t>
            </a:r>
          </a:p>
        </p:txBody>
      </p:sp>
      <p:sp>
        <p:nvSpPr>
          <p:cNvPr id="16" name="Speech Bubble: Rectangle with Corners Rounded 10">
            <a:extLst>
              <a:ext uri="{FF2B5EF4-FFF2-40B4-BE49-F238E27FC236}">
                <a16:creationId xmlns:a16="http://schemas.microsoft.com/office/drawing/2014/main" xmlns="" id="{89582055-5601-46BC-A613-BBEEAD6BF36A}"/>
              </a:ext>
            </a:extLst>
          </p:cNvPr>
          <p:cNvSpPr/>
          <p:nvPr/>
        </p:nvSpPr>
        <p:spPr>
          <a:xfrm>
            <a:off x="525770" y="4565387"/>
            <a:ext cx="3290082" cy="1303960"/>
          </a:xfrm>
          <a:prstGeom prst="homePlate">
            <a:avLst>
              <a:gd name="adj" fmla="val 55550"/>
            </a:avLst>
          </a:prstGeom>
          <a:blipFill dpi="0"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 The 3 tells us that we want to know what is in </a:t>
            </a:r>
            <a:r>
              <a:rPr lang="en-GB" b="1" dirty="0">
                <a:solidFill>
                  <a:srgbClr val="FF0000"/>
                </a:solidFill>
                <a:latin typeface="Myriad Pro Light" panose="020B0603030403020204" pitchFamily="34" charset="0"/>
              </a:rPr>
              <a:t>three</a:t>
            </a: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 of those groups.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091309" y="668090"/>
            <a:ext cx="2520242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b="1" baseline="-25000" dirty="0">
                <a:latin typeface="Myriad Pro Light"/>
              </a:rPr>
              <a:t>¾</a:t>
            </a:r>
            <a:r>
              <a:rPr lang="en-GB" sz="4800" b="1" dirty="0">
                <a:latin typeface="Myriad Pro Light"/>
              </a:rPr>
              <a:t> </a:t>
            </a:r>
            <a:r>
              <a:rPr lang="en-GB" sz="4800" b="1" baseline="-25000" dirty="0">
                <a:latin typeface="Myriad Pro Light"/>
              </a:rPr>
              <a:t>of 12 = ?</a:t>
            </a:r>
            <a:endParaRPr lang="en-GB" sz="4800" b="1" dirty="0">
              <a:latin typeface="Myriad Pro Light"/>
            </a:endParaRPr>
          </a:p>
        </p:txBody>
      </p:sp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BA0C9F38-459E-F740-B077-6D954A33B63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584902" y="1287401"/>
            <a:ext cx="812800" cy="812800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2A2B3748-2AAA-014E-BE1A-47848A65720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584902" y="2313112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499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480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494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5" grpId="0"/>
      <p:bldP spid="14" grpId="0"/>
      <p:bldP spid="15" grpId="0" animBg="1"/>
      <p:bldP spid="16" grpId="0" animBg="1"/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9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/>
              <a:t>Year 2</a:t>
            </a: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  <a:defRPr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Find fractions of amounts using sharing and number facts.</a:t>
            </a:r>
          </a:p>
        </p:txBody>
      </p:sp>
      <p:sp>
        <p:nvSpPr>
          <p:cNvPr id="5" name="Rectangle 4"/>
          <p:cNvSpPr/>
          <p:nvPr/>
        </p:nvSpPr>
        <p:spPr>
          <a:xfrm>
            <a:off x="259187" y="3168455"/>
            <a:ext cx="8919429" cy="11695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7000" b="1" baseline="-25000" dirty="0">
                <a:latin typeface="Myriad Pro Light"/>
              </a:rPr>
              <a:t>¾</a:t>
            </a:r>
            <a:r>
              <a:rPr lang="en-GB" sz="7000" b="1" dirty="0">
                <a:latin typeface="Myriad Pro Light"/>
              </a:rPr>
              <a:t> </a:t>
            </a:r>
            <a:r>
              <a:rPr lang="en-GB" sz="7000" b="1" baseline="-25000" dirty="0">
                <a:latin typeface="Myriad Pro Light"/>
              </a:rPr>
              <a:t>of 12 = 3 lots of 3 bananas</a:t>
            </a:r>
            <a:endParaRPr lang="en-GB" sz="7000" b="1" dirty="0">
              <a:latin typeface="Myriad Pro Light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76114" y="3168455"/>
            <a:ext cx="3438762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7200" b="1" baseline="-25000" dirty="0">
                <a:latin typeface="Myriad Pro Light"/>
              </a:rPr>
              <a:t>¾</a:t>
            </a:r>
            <a:r>
              <a:rPr lang="en-GB" sz="7200" b="1" dirty="0">
                <a:latin typeface="Myriad Pro Light"/>
              </a:rPr>
              <a:t> </a:t>
            </a:r>
            <a:r>
              <a:rPr lang="en-GB" sz="7200" b="1" baseline="-25000" dirty="0">
                <a:latin typeface="Myriad Pro Light"/>
              </a:rPr>
              <a:t>of 12 = 9</a:t>
            </a:r>
            <a:endParaRPr lang="en-GB" sz="7200" b="1" dirty="0">
              <a:latin typeface="Myriad Pro Light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641409" y="979654"/>
            <a:ext cx="1692800" cy="2062899"/>
            <a:chOff x="247293" y="3562080"/>
            <a:chExt cx="1692800" cy="2062899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13" name="Picture 7" descr="Banana, Fruit, Yellow"/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934667">
              <a:off x="93431" y="4687845"/>
              <a:ext cx="1095956" cy="7783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7" descr="Banana, Fruit, Yellow"/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602406" flipH="1">
              <a:off x="247293" y="3589383"/>
              <a:ext cx="1176658" cy="7249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7" descr="Banana, Fruit, Yellow"/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352083" flipH="1">
              <a:off x="1002960" y="3720902"/>
              <a:ext cx="1095956" cy="7783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0" name="Group 19"/>
          <p:cNvGrpSpPr/>
          <p:nvPr/>
        </p:nvGrpSpPr>
        <p:grpSpPr>
          <a:xfrm rot="2857079">
            <a:off x="3471011" y="1071616"/>
            <a:ext cx="1692800" cy="1996733"/>
            <a:chOff x="247293" y="3562080"/>
            <a:chExt cx="1692800" cy="199673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21" name="Picture 7" descr="Banana, Fruit, Yellow"/>
            <p:cNvPicPr>
              <a:picLocks noChangeAspect="1" noChangeArrowheads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934667">
              <a:off x="301127" y="4648828"/>
              <a:ext cx="1095956" cy="7240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" name="Picture 7" descr="Banana, Fruit, Yellow"/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602406" flipH="1">
              <a:off x="247293" y="3589383"/>
              <a:ext cx="1176658" cy="7249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7" descr="Banana, Fruit, Yellow"/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352083" flipH="1">
              <a:off x="1002960" y="3720902"/>
              <a:ext cx="1095956" cy="7783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4" name="Group 23"/>
          <p:cNvGrpSpPr/>
          <p:nvPr/>
        </p:nvGrpSpPr>
        <p:grpSpPr>
          <a:xfrm rot="651126" flipH="1">
            <a:off x="6585056" y="1107678"/>
            <a:ext cx="1692800" cy="1825650"/>
            <a:chOff x="247293" y="3562080"/>
            <a:chExt cx="1692800" cy="182565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pic>
          <p:nvPicPr>
            <p:cNvPr id="25" name="Picture 7" descr="Banana, Fruit, Yellow"/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698972" flipH="1">
              <a:off x="638265" y="4609419"/>
              <a:ext cx="1095956" cy="7783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" name="Picture 7" descr="Banana, Fruit, Yellow"/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9602406" flipH="1">
              <a:off x="247293" y="3589383"/>
              <a:ext cx="1176658" cy="7249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7" name="Picture 7" descr="Banana, Fruit, Yellow"/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352083" flipH="1">
              <a:off x="1002960" y="3720902"/>
              <a:ext cx="1095956" cy="7783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C9FE534B-DFE2-1A4E-8A76-A191098E790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9501257" y="338700"/>
            <a:ext cx="812800" cy="812800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82D8C60A-A25F-2A42-B068-BFC6C0E1FA5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9477903" y="1527631"/>
            <a:ext cx="812800" cy="812800"/>
          </a:xfrm>
          <a:prstGeom prst="rect">
            <a:avLst/>
          </a:prstGeom>
        </p:spPr>
      </p:pic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055BE553-CB4C-FB42-996F-C3885967AC8A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9307465" y="2554596"/>
            <a:ext cx="812800" cy="812800"/>
          </a:xfrm>
          <a:prstGeom prst="rect">
            <a:avLst/>
          </a:prstGeom>
        </p:spPr>
      </p:pic>
      <p:pic>
        <p:nvPicPr>
          <p:cNvPr id="8" name="Online Media 7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44EA4F7C-8E22-4E47-A0B2-F9B5545A21F4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9327937" y="3429000"/>
            <a:ext cx="812800" cy="812800"/>
          </a:xfrm>
          <a:prstGeom prst="rect">
            <a:avLst/>
          </a:prstGeom>
        </p:spPr>
      </p:pic>
      <p:pic>
        <p:nvPicPr>
          <p:cNvPr id="9" name="Online Media 8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DDEFAD60-F09D-AC42-B29A-9D55D6BDABA9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9380307" y="4300279"/>
            <a:ext cx="812800" cy="812800"/>
          </a:xfrm>
          <a:prstGeom prst="rect">
            <a:avLst/>
          </a:prstGeom>
        </p:spPr>
      </p:pic>
      <p:pic>
        <p:nvPicPr>
          <p:cNvPr id="14" name="Online Media 13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F64BDFBF-D70A-7946-B7F4-9A64FD4E1BE2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9453942" y="532411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673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24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150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88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2159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3436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9" dur="6548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5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5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10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/>
              <a:t>Year 2</a:t>
            </a: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  <a:defRPr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Find fractions of amounts using sharing and number facts.</a:t>
            </a:r>
          </a:p>
        </p:txBody>
      </p:sp>
      <p:sp>
        <p:nvSpPr>
          <p:cNvPr id="5" name="Rectangle 4"/>
          <p:cNvSpPr/>
          <p:nvPr/>
        </p:nvSpPr>
        <p:spPr>
          <a:xfrm>
            <a:off x="3841577" y="2595966"/>
            <a:ext cx="546417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600" b="1" baseline="30000" dirty="0">
                <a:latin typeface="Myriad Pro Light"/>
              </a:rPr>
              <a:t>1</a:t>
            </a:r>
            <a:r>
              <a:rPr lang="en-GB" sz="6600" b="1" dirty="0">
                <a:latin typeface="Myriad Pro Light"/>
              </a:rPr>
              <a:t>/</a:t>
            </a:r>
            <a:r>
              <a:rPr lang="en-GB" sz="6600" b="1" baseline="-25000" dirty="0">
                <a:latin typeface="Myriad Pro Light"/>
              </a:rPr>
              <a:t>3</a:t>
            </a:r>
            <a:r>
              <a:rPr lang="en-GB" sz="6600" b="1" dirty="0">
                <a:latin typeface="Myriad Pro Light"/>
              </a:rPr>
              <a:t> of 12 = ?</a:t>
            </a:r>
          </a:p>
        </p:txBody>
      </p:sp>
      <p:sp>
        <p:nvSpPr>
          <p:cNvPr id="6" name="Speech Bubble: Rectangle with Corners Rounded 10">
            <a:extLst>
              <a:ext uri="{FF2B5EF4-FFF2-40B4-BE49-F238E27FC236}">
                <a16:creationId xmlns:a16="http://schemas.microsoft.com/office/drawing/2014/main" xmlns="" id="{89582055-5601-46BC-A613-BBEEAD6BF36A}"/>
              </a:ext>
            </a:extLst>
          </p:cNvPr>
          <p:cNvSpPr/>
          <p:nvPr/>
        </p:nvSpPr>
        <p:spPr>
          <a:xfrm>
            <a:off x="1139624" y="2638834"/>
            <a:ext cx="3290082" cy="746211"/>
          </a:xfrm>
          <a:prstGeom prst="homePlate">
            <a:avLst>
              <a:gd name="adj" fmla="val 55550"/>
            </a:avLst>
          </a:prstGeom>
          <a:blipFill dpi="0" rotWithShape="1">
            <a:blip r:embed="rId9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colorTemperature colorTemp="5900"/>
                      </a14:imgEffect>
                      <a14:imgEffect>
                        <a14:brightnessContrast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 This says </a:t>
            </a:r>
            <a:r>
              <a:rPr lang="en-GB" b="1" dirty="0">
                <a:solidFill>
                  <a:srgbClr val="C00000"/>
                </a:solidFill>
                <a:latin typeface="Myriad Pro Light" panose="020B0603030403020204" pitchFamily="34" charset="0"/>
              </a:rPr>
              <a:t>one third</a:t>
            </a: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.</a:t>
            </a:r>
          </a:p>
        </p:txBody>
      </p:sp>
      <p:sp>
        <p:nvSpPr>
          <p:cNvPr id="7" name="Speech Bubble: Rectangle with Corners Rounded 14">
            <a:extLst>
              <a:ext uri="{FF2B5EF4-FFF2-40B4-BE49-F238E27FC236}">
                <a16:creationId xmlns:a16="http://schemas.microsoft.com/office/drawing/2014/main" xmlns="" id="{C5C595CE-B7F4-4D5E-A864-1E044BBD6CB2}"/>
              </a:ext>
            </a:extLst>
          </p:cNvPr>
          <p:cNvSpPr/>
          <p:nvPr/>
        </p:nvSpPr>
        <p:spPr>
          <a:xfrm>
            <a:off x="845237" y="3703961"/>
            <a:ext cx="3532710" cy="1974198"/>
          </a:xfrm>
          <a:prstGeom prst="cloudCallout">
            <a:avLst>
              <a:gd name="adj1" fmla="val -53644"/>
              <a:gd name="adj2" fmla="val 68714"/>
            </a:avLst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A third tells us that we share the whole lot of bananas three ways.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7BB30A5C-334A-4DE7-8017-2D88CC0A727C}"/>
              </a:ext>
            </a:extLst>
          </p:cNvPr>
          <p:cNvGrpSpPr/>
          <p:nvPr/>
        </p:nvGrpSpPr>
        <p:grpSpPr>
          <a:xfrm>
            <a:off x="5383456" y="741260"/>
            <a:ext cx="3568716" cy="1569186"/>
            <a:chOff x="4298496" y="4063018"/>
            <a:chExt cx="2801678" cy="1569186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9" name="Speech Bubble: Rectangle with Corners Rounded 14">
              <a:extLst>
                <a:ext uri="{FF2B5EF4-FFF2-40B4-BE49-F238E27FC236}">
                  <a16:creationId xmlns:a16="http://schemas.microsoft.com/office/drawing/2014/main" xmlns="" id="{C5C595CE-B7F4-4D5E-A864-1E044BBD6CB2}"/>
                </a:ext>
              </a:extLst>
            </p:cNvPr>
            <p:cNvSpPr/>
            <p:nvPr/>
          </p:nvSpPr>
          <p:spPr>
            <a:xfrm>
              <a:off x="4298496" y="4063018"/>
              <a:ext cx="2801678" cy="1569186"/>
            </a:xfrm>
            <a:prstGeom prst="cloudCallout">
              <a:avLst>
                <a:gd name="adj1" fmla="val -53644"/>
                <a:gd name="adj2" fmla="val 68714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28575">
              <a:solidFill>
                <a:srgbClr val="004A76"/>
              </a:solidFill>
            </a:ln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>
                <a:lnSpc>
                  <a:spcPct val="114000"/>
                </a:lnSpc>
              </a:pPr>
              <a:r>
                <a:rPr lang="en-GB" b="1" dirty="0">
                  <a:solidFill>
                    <a:srgbClr val="253746"/>
                  </a:solidFill>
                  <a:latin typeface="Myriad Pro Light" panose="020B0603030403020204" pitchFamily="34" charset="0"/>
                </a:rPr>
                <a:t>What about this one? How can we solve it?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xmlns="" id="{E6B10444-E519-49CD-A529-0F22C67FF3B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498961" y="4287950"/>
              <a:ext cx="336043" cy="849534"/>
            </a:xfrm>
            <a:prstGeom prst="rect">
              <a:avLst/>
            </a:prstGeom>
          </p:spPr>
        </p:pic>
      </p:grp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60A43362-48BD-8D43-81AB-280AFD4326B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9407451" y="695679"/>
            <a:ext cx="812800" cy="812800"/>
          </a:xfrm>
          <a:prstGeom prst="rect">
            <a:avLst/>
          </a:prstGeom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100B56AD-AE16-1244-BCFA-8E60501211F0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9407451" y="1525853"/>
            <a:ext cx="812800" cy="812800"/>
          </a:xfrm>
          <a:prstGeom prst="rect">
            <a:avLst/>
          </a:prstGeom>
        </p:spPr>
      </p:pic>
      <p:pic>
        <p:nvPicPr>
          <p:cNvPr id="14" name="Online Media 13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2EBA0E29-D22B-564D-8AA9-ADB90AB22FC6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9366876" y="2459074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792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3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3157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394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11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/>
              <a:t>Year 2</a:t>
            </a: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  <a:defRPr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Find fractions of amounts using sharing and number facts.</a:t>
            </a:r>
          </a:p>
        </p:txBody>
      </p:sp>
      <p:pic>
        <p:nvPicPr>
          <p:cNvPr id="9" name="Picture 7" descr="Banana, Fruit, Yellow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934667">
            <a:off x="1338525" y="1542711"/>
            <a:ext cx="1095956" cy="778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7" descr="Banana, Fruit, Yellow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522046" flipH="1">
            <a:off x="3702044" y="1707729"/>
            <a:ext cx="1095956" cy="778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Banana, Fruit, Yellow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284" y="2181788"/>
            <a:ext cx="1176658" cy="7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7" descr="Banana, Fruit, Yellow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594">
            <a:off x="6406566" y="3345748"/>
            <a:ext cx="1176658" cy="7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7" descr="Banana, Fruit, Yellow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247917">
            <a:off x="5402251" y="1229161"/>
            <a:ext cx="1095956" cy="778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7" descr="Banana, Fruit, Yellow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02406" flipH="1">
            <a:off x="2194081" y="1693583"/>
            <a:ext cx="1176658" cy="7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7" descr="Banana, Fruit, Yellow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665333" flipH="1">
            <a:off x="5492535" y="3414504"/>
            <a:ext cx="1095956" cy="778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7" descr="Banana, Fruit, Yellow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077954">
            <a:off x="6182804" y="1723330"/>
            <a:ext cx="1095956" cy="778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7" descr="Banana, Fruit, Yellow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818237" y="2431708"/>
            <a:ext cx="1176658" cy="7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7" descr="Banana, Fruit, Yellow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02406" flipH="1">
            <a:off x="4588145" y="2785560"/>
            <a:ext cx="1176658" cy="7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7" descr="Banana, Fruit, Yellow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352083" flipH="1">
            <a:off x="3040124" y="924664"/>
            <a:ext cx="1095956" cy="778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7" descr="Banana, Fruit, Yellow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594">
            <a:off x="4801506" y="1790857"/>
            <a:ext cx="1176658" cy="7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Rectangle 22"/>
          <p:cNvSpPr/>
          <p:nvPr/>
        </p:nvSpPr>
        <p:spPr>
          <a:xfrm>
            <a:off x="3259834" y="2975095"/>
            <a:ext cx="421248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400" b="1" baseline="30000" dirty="0">
                <a:latin typeface="Myriad Pro Light"/>
              </a:rPr>
              <a:t>1</a:t>
            </a:r>
            <a:r>
              <a:rPr lang="en-GB" sz="5400" b="1" dirty="0">
                <a:latin typeface="Myriad Pro Light"/>
              </a:rPr>
              <a:t>/</a:t>
            </a:r>
            <a:r>
              <a:rPr lang="en-GB" sz="5400" b="1" baseline="-25000" dirty="0">
                <a:latin typeface="Myriad Pro Light"/>
              </a:rPr>
              <a:t>3</a:t>
            </a:r>
            <a:r>
              <a:rPr lang="en-GB" sz="5400" b="1" dirty="0">
                <a:latin typeface="Myriad Pro Light"/>
              </a:rPr>
              <a:t> of 12 = 4</a:t>
            </a: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8F34DF22-AF29-2946-9048-F9434FAEFDA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513777" y="1706085"/>
            <a:ext cx="812800" cy="812800"/>
          </a:xfrm>
          <a:prstGeom prst="rect">
            <a:avLst/>
          </a:prstGeom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600528A5-C93B-4D44-9582-1109BDFD72E2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513777" y="3773947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444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8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0111E-6 L -0.10104 0.1256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52" y="6269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904E-7 L -0.2099 0.10502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03" y="5251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2.33634E-6 L -0.29114 0.38168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566" y="19084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4.06199E-6 L 0.22309 -0.0587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146" y="-2938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1.95929E-6 L 0.15052 0.00416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17" y="208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06176E-6 L 0.03403 -0.17164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1" y="-8582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4.63567E-6 L 0.24843 -0.07217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13" y="-36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0" dur="362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12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/>
              <a:t>Year 2</a:t>
            </a: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  <a:defRPr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Find fractions of amounts using sharing and number facts.</a:t>
            </a:r>
          </a:p>
        </p:txBody>
      </p:sp>
      <p:pic>
        <p:nvPicPr>
          <p:cNvPr id="9" name="Picture 7" descr="Banana, Fruit, Yellow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934667">
            <a:off x="1338525" y="1542711"/>
            <a:ext cx="1095956" cy="77831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7" descr="Banana, Fruit, Yellow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522046" flipH="1">
            <a:off x="3702044" y="1707729"/>
            <a:ext cx="1095956" cy="77831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Banana, Fruit, Yellow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284" y="2181788"/>
            <a:ext cx="1176658" cy="72492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7" descr="Banana, Fruit, Yellow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594">
            <a:off x="6406566" y="3345748"/>
            <a:ext cx="1176658" cy="72492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7" descr="Banana, Fruit, Yellow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247917">
            <a:off x="5402251" y="1229161"/>
            <a:ext cx="1095956" cy="77831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7" descr="Banana, Fruit, Yellow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02406" flipH="1">
            <a:off x="2194081" y="1693583"/>
            <a:ext cx="1176658" cy="72492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7" descr="Banana, Fruit, Yellow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665333" flipH="1">
            <a:off x="5492535" y="3414504"/>
            <a:ext cx="1095956" cy="77831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7" descr="Banana, Fruit, Yellow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077954">
            <a:off x="6182804" y="1723330"/>
            <a:ext cx="1095956" cy="77831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7" descr="Banana, Fruit, Yellow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818237" y="2431708"/>
            <a:ext cx="1176658" cy="72492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7" descr="Banana, Fruit, Yellow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02406" flipH="1">
            <a:off x="4588145" y="2785560"/>
            <a:ext cx="1176658" cy="72492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7" descr="Banana, Fruit, Yellow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352083" flipH="1">
            <a:off x="3040124" y="924664"/>
            <a:ext cx="1095956" cy="77831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7" descr="Banana, Fruit, Yellow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594">
            <a:off x="4801506" y="1790857"/>
            <a:ext cx="1176658" cy="72492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3" descr="Banana, Fruit, Yellow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9773" y="3345747"/>
            <a:ext cx="1176658" cy="72492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7" descr="Banana, Fruit, Yellow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077954">
            <a:off x="426772" y="759623"/>
            <a:ext cx="1095956" cy="77831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7" descr="Banana, Fruit, Yellow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392702" y="2572900"/>
            <a:ext cx="1176658" cy="72492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7" descr="Banana, Fruit, Yellow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02406" flipH="1">
            <a:off x="4235364" y="748875"/>
            <a:ext cx="1176658" cy="72492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7" descr="Banana, Fruit, Yellow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665333" flipH="1">
            <a:off x="7805330" y="3414505"/>
            <a:ext cx="1095956" cy="77831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7" descr="Banana, Fruit, Yellow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67335" y="3609206"/>
            <a:ext cx="1176658" cy="72492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Speech Bubble: Rectangle with Corners Rounded 14">
            <a:extLst>
              <a:ext uri="{FF2B5EF4-FFF2-40B4-BE49-F238E27FC236}">
                <a16:creationId xmlns:a16="http://schemas.microsoft.com/office/drawing/2014/main" xmlns="" id="{C5C595CE-B7F4-4D5E-A864-1E044BBD6CB2}"/>
              </a:ext>
            </a:extLst>
          </p:cNvPr>
          <p:cNvSpPr/>
          <p:nvPr/>
        </p:nvSpPr>
        <p:spPr>
          <a:xfrm>
            <a:off x="312830" y="4308088"/>
            <a:ext cx="2801678" cy="1331774"/>
          </a:xfrm>
          <a:prstGeom prst="wedgeEllipseCallout">
            <a:avLst>
              <a:gd name="adj1" fmla="val 65995"/>
              <a:gd name="adj2" fmla="val 61400"/>
            </a:avLst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004A7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14000"/>
              </a:lnSpc>
            </a:pPr>
            <a:r>
              <a:rPr lang="en-GB" b="1" dirty="0">
                <a:solidFill>
                  <a:srgbClr val="253746"/>
                </a:solidFill>
                <a:latin typeface="Myriad Pro Light" panose="020B0603030403020204" pitchFamily="34" charset="0"/>
              </a:rPr>
              <a:t>This time we have 18 bananas.</a:t>
            </a: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4D651CA5-7176-554A-AD01-77F309AC36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435885" y="450011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47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4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xmlns="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>
                <a:solidFill>
                  <a:srgbClr val="EA7600"/>
                </a:solidFill>
              </a:rPr>
              <a:pPr/>
              <a:t>13</a:t>
            </a:fld>
            <a:endParaRPr lang="en-GB" dirty="0">
              <a:solidFill>
                <a:srgbClr val="EA7600"/>
              </a:solidFill>
            </a:endParaRPr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xmlns="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/>
              <a:t>Year 2</a:t>
            </a:r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9335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buClr>
                <a:srgbClr val="EA7600"/>
              </a:buClr>
              <a:buSzPct val="120000"/>
              <a:defRPr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Find fractions of amounts using sharing and number facts.</a:t>
            </a:r>
          </a:p>
        </p:txBody>
      </p:sp>
      <p:pic>
        <p:nvPicPr>
          <p:cNvPr id="9" name="Picture 7" descr="Banana, Fruit, Yellow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934667">
            <a:off x="1338525" y="1542711"/>
            <a:ext cx="1095956" cy="778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7" descr="Banana, Fruit, Yellow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522046" flipH="1">
            <a:off x="3702044" y="1707729"/>
            <a:ext cx="1095956" cy="778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Banana, Fruit, Yellow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284" y="2181788"/>
            <a:ext cx="1176658" cy="7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7" descr="Banana, Fruit, Yellow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594">
            <a:off x="6406566" y="3345748"/>
            <a:ext cx="1176658" cy="7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7" descr="Banana, Fruit, Yellow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247917">
            <a:off x="5402251" y="1229161"/>
            <a:ext cx="1095956" cy="778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7" descr="Banana, Fruit, Yellow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02406" flipH="1">
            <a:off x="2194081" y="1693583"/>
            <a:ext cx="1176658" cy="7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7" descr="Banana, Fruit, Yellow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665333" flipH="1">
            <a:off x="5492535" y="3414504"/>
            <a:ext cx="1095956" cy="778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7" descr="Banana, Fruit, Yellow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077954">
            <a:off x="6182804" y="1723330"/>
            <a:ext cx="1095956" cy="778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7" descr="Banana, Fruit, Yellow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818237" y="2431708"/>
            <a:ext cx="1176658" cy="7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7" descr="Banana, Fruit, Yellow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02406" flipH="1">
            <a:off x="4588145" y="2785560"/>
            <a:ext cx="1176658" cy="7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7" descr="Banana, Fruit, Yellow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352083" flipH="1">
            <a:off x="3040124" y="924664"/>
            <a:ext cx="1095956" cy="778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7" descr="Banana, Fruit, Yellow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7594">
            <a:off x="4801506" y="1790857"/>
            <a:ext cx="1176658" cy="7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Rectangle 22"/>
          <p:cNvSpPr/>
          <p:nvPr/>
        </p:nvSpPr>
        <p:spPr>
          <a:xfrm>
            <a:off x="0" y="5074483"/>
            <a:ext cx="392900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sz="5600" b="1" baseline="30000" dirty="0">
                <a:latin typeface="Myriad Pro Light"/>
              </a:rPr>
              <a:t>1</a:t>
            </a:r>
            <a:r>
              <a:rPr lang="en-GB" sz="5600" b="1" dirty="0">
                <a:latin typeface="Myriad Pro Light"/>
              </a:rPr>
              <a:t>/</a:t>
            </a:r>
            <a:r>
              <a:rPr lang="en-GB" sz="5600" b="1" baseline="-25000" dirty="0">
                <a:latin typeface="Myriad Pro Light"/>
              </a:rPr>
              <a:t>3</a:t>
            </a:r>
            <a:r>
              <a:rPr lang="en-GB" sz="5600" b="1" dirty="0">
                <a:latin typeface="Myriad Pro Light"/>
              </a:rPr>
              <a:t> of 18 = </a:t>
            </a:r>
          </a:p>
        </p:txBody>
      </p:sp>
      <p:pic>
        <p:nvPicPr>
          <p:cNvPr id="24" name="Picture 23" descr="Banana, Fruit, Yellow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2717" y="2977317"/>
            <a:ext cx="1176658" cy="7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7" descr="Banana, Fruit, Yellow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077954">
            <a:off x="426772" y="759623"/>
            <a:ext cx="1095956" cy="778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7" descr="Banana, Fruit, Yellow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392702" y="2572900"/>
            <a:ext cx="1176658" cy="7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7" descr="Banana, Fruit, Yellow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602406" flipH="1">
            <a:off x="4235364" y="748875"/>
            <a:ext cx="1176658" cy="7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7" descr="Banana, Fruit, Yellow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665333" flipH="1">
            <a:off x="7805330" y="3414505"/>
            <a:ext cx="1095956" cy="7783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7" descr="Banana, Fruit, Yellow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10624" flipH="1">
            <a:off x="3758040" y="3516932"/>
            <a:ext cx="1176658" cy="7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Rectangle 29"/>
          <p:cNvSpPr/>
          <p:nvPr/>
        </p:nvSpPr>
        <p:spPr>
          <a:xfrm>
            <a:off x="4056013" y="5074483"/>
            <a:ext cx="569387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600" b="1" dirty="0">
                <a:latin typeface="Myriad Pro Light"/>
              </a:rPr>
              <a:t>6</a:t>
            </a:r>
          </a:p>
        </p:txBody>
      </p:sp>
      <p:sp>
        <p:nvSpPr>
          <p:cNvPr id="31" name="Rectangle 30"/>
          <p:cNvSpPr/>
          <p:nvPr/>
        </p:nvSpPr>
        <p:spPr>
          <a:xfrm>
            <a:off x="4010326" y="5074482"/>
            <a:ext cx="492443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5600" b="1" dirty="0">
                <a:latin typeface="Myriad Pro Light"/>
              </a:rPr>
              <a:t>?</a:t>
            </a: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462089E2-B0C8-394E-87B8-A8C465F9F10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504004" y="538755"/>
            <a:ext cx="812800" cy="812800"/>
          </a:xfrm>
          <a:prstGeom prst="rect">
            <a:avLst/>
          </a:prstGeom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4A9F4D71-B9C9-2B48-B240-017AF67C1F9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504004" y="1449125"/>
            <a:ext cx="812800" cy="812800"/>
          </a:xfrm>
          <a:prstGeom prst="rect">
            <a:avLst/>
          </a:prstGeom>
        </p:spPr>
      </p:pic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CC045942-9403-7C43-82B9-E3F477E73502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504004" y="2297873"/>
            <a:ext cx="812800" cy="812800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C3D49465-3B59-6A4F-859E-930A43D87DDE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504004" y="3156637"/>
            <a:ext cx="812800" cy="812800"/>
          </a:xfrm>
          <a:prstGeom prst="rect">
            <a:avLst/>
          </a:prstGeom>
        </p:spPr>
      </p:pic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xmlns="" id="{A84CC384-14F8-6349-8F56-6146B2970DAE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504004" y="4015401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8671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65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350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7037E-7 L 0.00313 0.1803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" y="9005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0111E-6 L -0.10104 0.125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52" y="6269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904E-7 L -0.2099 0.10502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03" y="5251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2.33634E-6 L -0.29114 0.38168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566" y="19084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4.06199E-6 L 0.22309 -0.0587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146" y="-2938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1.95929E-6 L 0.15052 0.0041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517" y="208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06176E-6 L 0.03403 -0.17164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1" y="-8582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4.63567E-6 L 0.24843 -0.07217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13" y="-3609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0111E-6 L -0.10104 0.1256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52" y="6269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71039E-6 L -0.02865 0.17395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1" y="8698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23687E-6 L 0.07257 -0.02961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28" y="-1480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58941E-6 L 0.23403 -0.0414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01" y="-2082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4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7.40741E-7 L 0.18855 0.26829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27" y="13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2" dur="348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6" dur="371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8" dur="710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7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7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7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7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30" grpId="0"/>
      <p:bldP spid="31" grpId="0"/>
    </p:bldLst>
  </p:timing>
</p:sld>
</file>

<file path=ppt/theme/theme1.xml><?xml version="1.0" encoding="utf-8"?>
<a:theme xmlns:a="http://schemas.openxmlformats.org/drawingml/2006/main" name="Office Theme">
  <a:themeElements>
    <a:clrScheme name="Custom 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EA7600"/>
      </a:hlink>
      <a:folHlink>
        <a:srgbClr val="EA76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3719</TotalTime>
  <Words>432</Words>
  <Application>Microsoft Macintosh PowerPoint</Application>
  <PresentationFormat>On-screen Show (4:3)</PresentationFormat>
  <Paragraphs>85</Paragraphs>
  <Slides>13</Slides>
  <Notes>13</Notes>
  <HiddenSlides>0</HiddenSlides>
  <MMClips>42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Calibri</vt:lpstr>
      <vt:lpstr>Calibri Light</vt:lpstr>
      <vt:lpstr>Myriad Pro Light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15.0029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Office PC</dc:creator>
  <cp:lastModifiedBy>Clare Evans</cp:lastModifiedBy>
  <cp:revision>255</cp:revision>
  <dcterms:created xsi:type="dcterms:W3CDTF">2018-09-13T11:08:58Z</dcterms:created>
  <dcterms:modified xsi:type="dcterms:W3CDTF">2020-06-04T10:23:39Z</dcterms:modified>
</cp:coreProperties>
</file>