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8"/>
  </p:notesMasterIdLst>
  <p:sldIdLst>
    <p:sldId id="320" r:id="rId2"/>
    <p:sldId id="319" r:id="rId3"/>
    <p:sldId id="352" r:id="rId4"/>
    <p:sldId id="394" r:id="rId5"/>
    <p:sldId id="414" r:id="rId6"/>
    <p:sldId id="41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D9"/>
    <a:srgbClr val="06AA2D"/>
    <a:srgbClr val="0D029A"/>
    <a:srgbClr val="9560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29" autoAdjust="0"/>
    <p:restoredTop sz="88455" autoAdjust="0"/>
  </p:normalViewPr>
  <p:slideViewPr>
    <p:cSldViewPr>
      <p:cViewPr varScale="1">
        <p:scale>
          <a:sx n="77" d="100"/>
          <a:sy n="77" d="100"/>
        </p:scale>
        <p:origin x="96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A7604-CCF2-4EB4-A951-EBA7204E5E9D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7C03F-F69A-4A26-A234-CDDB0A2EB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3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surface temperature of a star determines the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color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light it emits.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 stars are hotter than yellow stars, which are hotter than red stars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7C03F-F69A-4A26-A234-CDDB0A2EB02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7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243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503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082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89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1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7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48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24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3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83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54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783C2-D039-497F-A40D-E2553013DF79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746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 Extreme Places to Read A Book - For Reading Addic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8720" y="-34320"/>
            <a:ext cx="12891882" cy="71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915816" y="5454352"/>
            <a:ext cx="8229600" cy="1143000"/>
          </a:xfrm>
        </p:spPr>
        <p:txBody>
          <a:bodyPr>
            <a:noAutofit/>
          </a:bodyPr>
          <a:lstStyle/>
          <a:p>
            <a:r>
              <a:rPr lang="en-GB" sz="8800" b="1" dirty="0">
                <a:solidFill>
                  <a:schemeClr val="bg1"/>
                </a:solidFill>
              </a:rPr>
              <a:t>Reading</a:t>
            </a:r>
          </a:p>
        </p:txBody>
      </p:sp>
      <p:sp>
        <p:nvSpPr>
          <p:cNvPr id="2" name="AutoShape 2" descr="https://forreadingaddicts.co.uk/wp-content/uploads/2017/03/stephen-megison-twit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674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y are stars different colors? - Planets for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5"/>
            <a:ext cx="9396536" cy="704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You might think that stars are all the same, but each star is a different colour depending on their temperature.</a:t>
            </a:r>
          </a:p>
        </p:txBody>
      </p:sp>
    </p:spTree>
    <p:extLst>
      <p:ext uri="{BB962C8B-B14F-4D97-AF65-F5344CB8AC3E}">
        <p14:creationId xmlns:p14="http://schemas.microsoft.com/office/powerpoint/2010/main" val="4248812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55383449"/>
                  </p:ext>
                </p:extLst>
              </p:nvPr>
            </p:nvGraphicFramePr>
            <p:xfrm>
              <a:off x="2326423" y="1700808"/>
              <a:ext cx="1813529" cy="320134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5237">
                      <a:extLst>
                        <a:ext uri="{9D8B030D-6E8A-4147-A177-3AD203B41FA5}">
                          <a16:colId xmlns:a16="http://schemas.microsoft.com/office/drawing/2014/main" val="981343791"/>
                        </a:ext>
                      </a:extLst>
                    </a:gridCol>
                    <a:gridCol w="1508292">
                      <a:extLst>
                        <a:ext uri="{9D8B030D-6E8A-4147-A177-3AD203B41FA5}">
                          <a16:colId xmlns:a16="http://schemas.microsoft.com/office/drawing/2014/main" val="1457037782"/>
                        </a:ext>
                      </a:extLst>
                    </a:gridCol>
                  </a:tblGrid>
                  <a:tr h="2285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FF000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Today’s Tough Ten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9 x 8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200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30 x 6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26 x 3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42 x 4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5 x 6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700" b="0" i="1" smtClean="0">
                                        <a:latin typeface="Cambria Math" panose="02040503050406030204" pitchFamily="18" charset="0"/>
                                        <a:cs typeface="Gill San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700" b="0" i="1" smtClean="0">
                                        <a:latin typeface="Cambria Math"/>
                                        <a:cs typeface="Gill San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700" b="0" i="1" smtClean="0">
                                        <a:latin typeface="Cambria Math"/>
                                        <a:cs typeface="Gill San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 </m:t>
                                </m:r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𝑜𝑓</m:t>
                                </m:r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 32=</m:t>
                                </m:r>
                              </m:oMath>
                            </m:oMathPara>
                          </a14:m>
                          <a:endParaRPr lang="en-GB" sz="7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700" b="0" dirty="0">
                              <a:cs typeface="Gill Sans"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+ </m:t>
                              </m:r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11 x 8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1587732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89 =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32 +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5193133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55383449"/>
                  </p:ext>
                </p:extLst>
              </p:nvPr>
            </p:nvGraphicFramePr>
            <p:xfrm>
              <a:off x="2326423" y="1700808"/>
              <a:ext cx="1813529" cy="320134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5237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981343791"/>
                        </a:ext>
                      </a:extLst>
                    </a:gridCol>
                    <a:gridCol w="1508292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457037782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FF000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Today’s Tough Ten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9 x 8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200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30 x 6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26 x 3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42 x 4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5 x 6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406673013"/>
                      </a:ext>
                    </a:extLst>
                  </a:tr>
                  <a:tr h="29121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648" t="-668750" r="-405" b="-341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648" t="-820000" r="-405" b="-26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11 x 8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31587732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89 =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32 +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5193133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65088380"/>
                  </p:ext>
                </p:extLst>
              </p:nvPr>
            </p:nvGraphicFramePr>
            <p:xfrm>
              <a:off x="4630679" y="1739821"/>
              <a:ext cx="1813529" cy="320134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5237">
                      <a:extLst>
                        <a:ext uri="{9D8B030D-6E8A-4147-A177-3AD203B41FA5}">
                          <a16:colId xmlns:a16="http://schemas.microsoft.com/office/drawing/2014/main" val="981343791"/>
                        </a:ext>
                      </a:extLst>
                    </a:gridCol>
                    <a:gridCol w="1508292">
                      <a:extLst>
                        <a:ext uri="{9D8B030D-6E8A-4147-A177-3AD203B41FA5}">
                          <a16:colId xmlns:a16="http://schemas.microsoft.com/office/drawing/2014/main" val="1457037782"/>
                        </a:ext>
                      </a:extLst>
                    </a:gridCol>
                  </a:tblGrid>
                  <a:tr h="2285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7030A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Today’s Tough Ten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80 = 34 +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72 = 6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x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0 x 20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7 x 11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467 – 234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52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r>
                            <a:rPr lang="en-GB" sz="1050" b="0" i="0" baseline="0" dirty="0">
                              <a:latin typeface="Cambria Math"/>
                              <a:ea typeface="Cambria Math"/>
                              <a:cs typeface="Gill Sans"/>
                            </a:rPr>
                            <a:t>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8430 – 4342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25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100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700" b="0" i="1" smtClean="0">
                                        <a:latin typeface="Cambria Math" panose="02040503050406030204" pitchFamily="18" charset="0"/>
                                        <a:cs typeface="Gill San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700" b="0" i="1" smtClean="0">
                                        <a:latin typeface="Cambria Math"/>
                                        <a:cs typeface="Gill San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700" b="0" i="1" smtClean="0">
                                        <a:latin typeface="Cambria Math"/>
                                        <a:cs typeface="Gill San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 </m:t>
                                </m:r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𝑜𝑓</m:t>
                                </m:r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 48=</m:t>
                                </m:r>
                              </m:oMath>
                            </m:oMathPara>
                          </a14:m>
                          <a:endParaRPr lang="en-GB" sz="7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1587732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3 = 24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5193133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65088380"/>
                  </p:ext>
                </p:extLst>
              </p:nvPr>
            </p:nvGraphicFramePr>
            <p:xfrm>
              <a:off x="4630679" y="1739821"/>
              <a:ext cx="1813529" cy="320134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5237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981343791"/>
                        </a:ext>
                      </a:extLst>
                    </a:gridCol>
                    <a:gridCol w="1508292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457037782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7030A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Today’s Tough Ten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80 = 34 +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72 = 6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x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0 x 20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7 x 11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467 – 234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52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r>
                            <a:rPr lang="en-GB" sz="1050" b="0" i="0" baseline="0" dirty="0">
                              <a:latin typeface="Cambria Math"/>
                              <a:ea typeface="Cambria Math"/>
                              <a:cs typeface="Gill Sans"/>
                            </a:rPr>
                            <a:t>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8430 – 4342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25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100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453220101"/>
                      </a:ext>
                    </a:extLst>
                  </a:tr>
                  <a:tr h="29121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648" t="-876596" r="-405" b="-1574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31587732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3 = 24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51931331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86607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7120060"/>
                  </p:ext>
                </p:extLst>
              </p:nvPr>
            </p:nvGraphicFramePr>
            <p:xfrm>
              <a:off x="1599232" y="1900816"/>
              <a:ext cx="1964656" cy="31843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30673">
                      <a:extLst>
                        <a:ext uri="{9D8B030D-6E8A-4147-A177-3AD203B41FA5}">
                          <a16:colId xmlns:a16="http://schemas.microsoft.com/office/drawing/2014/main" val="981343791"/>
                        </a:ext>
                      </a:extLst>
                    </a:gridCol>
                    <a:gridCol w="1633983">
                      <a:extLst>
                        <a:ext uri="{9D8B030D-6E8A-4147-A177-3AD203B41FA5}">
                          <a16:colId xmlns:a16="http://schemas.microsoft.com/office/drawing/2014/main" val="1457037782"/>
                        </a:ext>
                      </a:extLst>
                    </a:gridCol>
                  </a:tblGrid>
                  <a:tr h="2285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0070C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Day 14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9 x 8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72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200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 50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180 = 30 x 6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78 = 26 x 3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168 = 42 x 4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5 x 6 = 120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 </m:t>
                              </m:r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𝑜𝑓</m:t>
                              </m:r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 32=</m:t>
                              </m:r>
                            </m:oMath>
                          </a14:m>
                          <a:r>
                            <a:rPr lang="en-GB" sz="700" b="0" i="0" dirty="0">
                              <a:latin typeface="Gill Sans" panose="020B0502020104020203" pitchFamily="34" charset="-79"/>
                              <a:cs typeface="Gill Sans"/>
                            </a:rPr>
                            <a:t> 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700" b="0" dirty="0">
                              <a:cs typeface="Gill Sans"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+ </m:t>
                              </m:r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11 x 8 = 88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1587732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89 =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32 + 57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5193133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7120060"/>
                  </p:ext>
                </p:extLst>
              </p:nvPr>
            </p:nvGraphicFramePr>
            <p:xfrm>
              <a:off x="1599232" y="1900816"/>
              <a:ext cx="1964656" cy="31843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30673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981343791"/>
                        </a:ext>
                      </a:extLst>
                    </a:gridCol>
                    <a:gridCol w="1633983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457037782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0070C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Day 14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9 x 8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72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200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 50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180 = 30 x 6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78 = 26 x 3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168 = 42 x 4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5 x 6 = 120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074" t="-713333" b="-36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074" t="-813333" b="-26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11 x 8 = 88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31587732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89 =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32 + 57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51931331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75689348"/>
                  </p:ext>
                </p:extLst>
              </p:nvPr>
            </p:nvGraphicFramePr>
            <p:xfrm>
              <a:off x="4932040" y="1916832"/>
              <a:ext cx="1964656" cy="31843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30673">
                      <a:extLst>
                        <a:ext uri="{9D8B030D-6E8A-4147-A177-3AD203B41FA5}">
                          <a16:colId xmlns:a16="http://schemas.microsoft.com/office/drawing/2014/main" val="981343791"/>
                        </a:ext>
                      </a:extLst>
                    </a:gridCol>
                    <a:gridCol w="1633983">
                      <a:extLst>
                        <a:ext uri="{9D8B030D-6E8A-4147-A177-3AD203B41FA5}">
                          <a16:colId xmlns:a16="http://schemas.microsoft.com/office/drawing/2014/main" val="1457037782"/>
                        </a:ext>
                      </a:extLst>
                    </a:gridCol>
                  </a:tblGrid>
                  <a:tr h="2285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0070C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Day 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80 = 34 + 46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72 = 6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x 12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0 x 20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0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77 = 7 x 11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233 = 467 – 234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52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r>
                            <a:rPr lang="en-GB" sz="1050" b="0" i="0" baseline="0" dirty="0">
                              <a:latin typeface="Cambria Math"/>
                              <a:ea typeface="Cambria Math"/>
                              <a:cs typeface="Gill Sans"/>
                            </a:rPr>
                            <a:t> 13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8430 – 4342 = 4088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25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100 = 0.25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 </m:t>
                              </m:r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𝑜𝑓</m:t>
                              </m:r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 48=</m:t>
                              </m:r>
                            </m:oMath>
                          </a14:m>
                          <a:r>
                            <a:rPr lang="en-GB" sz="700" b="0" i="0" dirty="0">
                              <a:latin typeface="Gill Sans" panose="020B0502020104020203" pitchFamily="34" charset="-79"/>
                              <a:cs typeface="Gill Sans"/>
                            </a:rPr>
                            <a:t> 36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1587732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72 ÷ 3 = 24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5193133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75689348"/>
                  </p:ext>
                </p:extLst>
              </p:nvPr>
            </p:nvGraphicFramePr>
            <p:xfrm>
              <a:off x="4932040" y="1916832"/>
              <a:ext cx="1964656" cy="31843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30673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981343791"/>
                        </a:ext>
                      </a:extLst>
                    </a:gridCol>
                    <a:gridCol w="1633983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457037782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0070C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Day 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80 = 34 + 46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72 = 6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x 12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0 x 20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0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77 = 7 x 11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233 = 467 – 234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52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r>
                            <a:rPr lang="en-GB" sz="1050" b="0" i="0" baseline="0" dirty="0">
                              <a:latin typeface="Cambria Math"/>
                              <a:ea typeface="Cambria Math"/>
                              <a:cs typeface="Gill Sans"/>
                            </a:rPr>
                            <a:t> 13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8430 – 4342 = 4088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25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100 = 0.25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0149" t="-913333" r="-373" b="-16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31587732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72 ÷ 3 = 24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51931331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585378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37008" y="120403"/>
            <a:ext cx="2777818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11" name="Rounded Rectangle 10"/>
          <p:cNvSpPr/>
          <p:nvPr/>
        </p:nvSpPr>
        <p:spPr>
          <a:xfrm>
            <a:off x="198788" y="208894"/>
            <a:ext cx="2255010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12" name="Oval 11"/>
          <p:cNvSpPr/>
          <p:nvPr/>
        </p:nvSpPr>
        <p:spPr>
          <a:xfrm>
            <a:off x="2311398" y="156230"/>
            <a:ext cx="543697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5024" y="610488"/>
            <a:ext cx="2749802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Jason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my sister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food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brother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my mum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my brothers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 clothes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family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Auntie Linda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girls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  <a:p>
            <a:pPr marL="278606" indent="-278606"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7F4033F-D95E-794C-849E-E644D94DE4F9}"/>
              </a:ext>
            </a:extLst>
          </p:cNvPr>
          <p:cNvSpPr/>
          <p:nvPr/>
        </p:nvSpPr>
        <p:spPr>
          <a:xfrm>
            <a:off x="3160706" y="120403"/>
            <a:ext cx="2777818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E92D84A-903F-ED4F-8C93-E8021C6E44A8}"/>
              </a:ext>
            </a:extLst>
          </p:cNvPr>
          <p:cNvSpPr txBox="1"/>
          <p:nvPr/>
        </p:nvSpPr>
        <p:spPr>
          <a:xfrm>
            <a:off x="3188722" y="610488"/>
            <a:ext cx="274980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Jason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my sister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food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brother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my mum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my brothers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 clothes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family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Auntie Linda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girls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63C1288-4ECB-594F-A394-15B7B9851144}"/>
              </a:ext>
            </a:extLst>
          </p:cNvPr>
          <p:cNvSpPr/>
          <p:nvPr/>
        </p:nvSpPr>
        <p:spPr>
          <a:xfrm>
            <a:off x="6190151" y="120402"/>
            <a:ext cx="2777818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D8ED843-3579-554E-ACAD-EA693AC1C803}"/>
              </a:ext>
            </a:extLst>
          </p:cNvPr>
          <p:cNvSpPr txBox="1"/>
          <p:nvPr/>
        </p:nvSpPr>
        <p:spPr>
          <a:xfrm>
            <a:off x="6218166" y="610487"/>
            <a:ext cx="274980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Jason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my sister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food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brother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my mum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my brothers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 clothes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family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Auntie Linda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girls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72EE481-7E45-3A46-BE03-6CAC9418D02A}"/>
              </a:ext>
            </a:extLst>
          </p:cNvPr>
          <p:cNvSpPr/>
          <p:nvPr/>
        </p:nvSpPr>
        <p:spPr>
          <a:xfrm>
            <a:off x="137008" y="3481366"/>
            <a:ext cx="2777818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97DFBD-447A-0241-AC74-A0A45BB7587F}"/>
              </a:ext>
            </a:extLst>
          </p:cNvPr>
          <p:cNvSpPr txBox="1"/>
          <p:nvPr/>
        </p:nvSpPr>
        <p:spPr>
          <a:xfrm>
            <a:off x="165024" y="3971451"/>
            <a:ext cx="274980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Jason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my sister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food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brother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my mum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my brothers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 clothes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family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Auntie Linda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girls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1B3D460-A6CF-BB4A-8098-E0E3EC4FC228}"/>
              </a:ext>
            </a:extLst>
          </p:cNvPr>
          <p:cNvSpPr/>
          <p:nvPr/>
        </p:nvSpPr>
        <p:spPr>
          <a:xfrm>
            <a:off x="3160706" y="3481366"/>
            <a:ext cx="2777818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C090344-7B19-9448-93A6-10F6F49D5F6F}"/>
              </a:ext>
            </a:extLst>
          </p:cNvPr>
          <p:cNvSpPr txBox="1"/>
          <p:nvPr/>
        </p:nvSpPr>
        <p:spPr>
          <a:xfrm>
            <a:off x="3188722" y="3971451"/>
            <a:ext cx="274980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Jason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my sister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food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brother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my mum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my brothers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 clothes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family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Auntie Linda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girls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70E7AE0-222B-AA42-9BC0-D88E522FB18D}"/>
              </a:ext>
            </a:extLst>
          </p:cNvPr>
          <p:cNvSpPr/>
          <p:nvPr/>
        </p:nvSpPr>
        <p:spPr>
          <a:xfrm>
            <a:off x="6190151" y="3481365"/>
            <a:ext cx="2777818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893F4E1-8FFC-B749-AEDE-6D59C398D363}"/>
              </a:ext>
            </a:extLst>
          </p:cNvPr>
          <p:cNvSpPr txBox="1"/>
          <p:nvPr/>
        </p:nvSpPr>
        <p:spPr>
          <a:xfrm>
            <a:off x="6218166" y="3971450"/>
            <a:ext cx="2749802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Jason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my sister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food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brother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my mum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my brothers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 clothes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My family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Auntie Linda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 girls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224335" y="206996"/>
            <a:ext cx="2255010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33" name="Oval 32"/>
          <p:cNvSpPr/>
          <p:nvPr/>
        </p:nvSpPr>
        <p:spPr>
          <a:xfrm>
            <a:off x="5336945" y="154332"/>
            <a:ext cx="543697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51930" y="216469"/>
            <a:ext cx="2255010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35" name="Oval 34"/>
          <p:cNvSpPr/>
          <p:nvPr/>
        </p:nvSpPr>
        <p:spPr>
          <a:xfrm>
            <a:off x="8364540" y="163805"/>
            <a:ext cx="543697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98788" y="3601357"/>
            <a:ext cx="2255010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43" name="Oval 42"/>
          <p:cNvSpPr/>
          <p:nvPr/>
        </p:nvSpPr>
        <p:spPr>
          <a:xfrm>
            <a:off x="2311398" y="3548694"/>
            <a:ext cx="543697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3224335" y="3599460"/>
            <a:ext cx="2255010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70" name="Oval 69"/>
          <p:cNvSpPr/>
          <p:nvPr/>
        </p:nvSpPr>
        <p:spPr>
          <a:xfrm>
            <a:off x="5336945" y="3546796"/>
            <a:ext cx="543697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6251930" y="3608932"/>
            <a:ext cx="2255010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72" name="Oval 71"/>
          <p:cNvSpPr/>
          <p:nvPr/>
        </p:nvSpPr>
        <p:spPr>
          <a:xfrm>
            <a:off x="8382938" y="3529154"/>
            <a:ext cx="543697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80" y="2757704"/>
            <a:ext cx="348700" cy="54285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68" y="2749466"/>
            <a:ext cx="348700" cy="54285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744" y="2758901"/>
            <a:ext cx="348700" cy="54285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380" y="6103760"/>
            <a:ext cx="348700" cy="54285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68" y="6095522"/>
            <a:ext cx="348700" cy="54285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744" y="6104957"/>
            <a:ext cx="348700" cy="54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58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1B3D460-A6CF-BB4A-8098-E0E3EC4FC228}"/>
              </a:ext>
            </a:extLst>
          </p:cNvPr>
          <p:cNvSpPr/>
          <p:nvPr/>
        </p:nvSpPr>
        <p:spPr>
          <a:xfrm>
            <a:off x="3203848" y="1916832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090344-7B19-9448-93A6-10F6F49D5F6F}"/>
              </a:ext>
            </a:extLst>
          </p:cNvPr>
          <p:cNvSpPr txBox="1"/>
          <p:nvPr/>
        </p:nvSpPr>
        <p:spPr>
          <a:xfrm>
            <a:off x="3234199" y="2406918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Replace the underlined noun with a pronoun: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am really proud of </a:t>
            </a:r>
            <a:r>
              <a:rPr lang="en-GB" sz="1100" u="sng" dirty="0">
                <a:latin typeface="Gill Sans MT" panose="020B0502020104020203" pitchFamily="34" charset="77"/>
              </a:rPr>
              <a:t>him</a:t>
            </a:r>
            <a:r>
              <a:rPr lang="en-GB" sz="1100" dirty="0">
                <a:latin typeface="Gill Sans MT" panose="020B0502020104020203" pitchFamily="34" charset="77"/>
              </a:rPr>
              <a:t>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Grandad gave </a:t>
            </a:r>
            <a:r>
              <a:rPr lang="en-GB" sz="1100" u="sng" dirty="0">
                <a:latin typeface="Gill Sans MT" panose="020B0502020104020203" pitchFamily="34" charset="77"/>
              </a:rPr>
              <a:t>her </a:t>
            </a:r>
            <a:r>
              <a:rPr lang="en-GB" sz="1100" dirty="0">
                <a:latin typeface="Gill Sans MT" panose="020B0502020104020203" pitchFamily="34" charset="77"/>
              </a:rPr>
              <a:t>a hug.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It </a:t>
            </a:r>
            <a:r>
              <a:rPr lang="en-GB" sz="1100" dirty="0">
                <a:latin typeface="Gill Sans MT" panose="020B0502020104020203" pitchFamily="34" charset="77"/>
              </a:rPr>
              <a:t>was delicious.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He </a:t>
            </a:r>
            <a:r>
              <a:rPr lang="en-GB" sz="1100" dirty="0">
                <a:latin typeface="Gill Sans MT" panose="020B0502020104020203" pitchFamily="34" charset="77"/>
              </a:rPr>
              <a:t>was running late.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passed </a:t>
            </a:r>
            <a:r>
              <a:rPr lang="en-GB" sz="1100" u="sng" dirty="0">
                <a:latin typeface="Gill Sans MT" panose="020B0502020104020203" pitchFamily="34" charset="77"/>
              </a:rPr>
              <a:t>her </a:t>
            </a:r>
            <a:r>
              <a:rPr lang="en-GB" sz="1100" dirty="0">
                <a:latin typeface="Gill Sans MT" panose="020B0502020104020203" pitchFamily="34" charset="77"/>
              </a:rPr>
              <a:t>the milk.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gave </a:t>
            </a:r>
            <a:r>
              <a:rPr lang="en-GB" sz="1100" u="sng" dirty="0">
                <a:latin typeface="Gill Sans MT" panose="020B0502020104020203" pitchFamily="34" charset="77"/>
              </a:rPr>
              <a:t>them </a:t>
            </a:r>
            <a:r>
              <a:rPr lang="en-GB" sz="1100" dirty="0">
                <a:latin typeface="Gill Sans MT" panose="020B0502020104020203" pitchFamily="34" charset="77"/>
              </a:rPr>
              <a:t>a gift.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I put </a:t>
            </a:r>
            <a:r>
              <a:rPr lang="en-GB" sz="1100" u="sng" dirty="0">
                <a:latin typeface="Gill Sans MT" panose="020B0502020104020203" pitchFamily="34" charset="77"/>
              </a:rPr>
              <a:t>them </a:t>
            </a:r>
            <a:r>
              <a:rPr lang="en-GB" sz="1100" dirty="0">
                <a:latin typeface="Gill Sans MT" panose="020B0502020104020203" pitchFamily="34" charset="77"/>
              </a:rPr>
              <a:t>in the washing machine.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We </a:t>
            </a:r>
            <a:r>
              <a:rPr lang="en-GB" sz="1100" dirty="0">
                <a:latin typeface="Gill Sans MT" panose="020B0502020104020203" pitchFamily="34" charset="77"/>
              </a:rPr>
              <a:t>always go to France in the holidays.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She </a:t>
            </a:r>
            <a:r>
              <a:rPr lang="en-GB" sz="1100" dirty="0">
                <a:latin typeface="Gill Sans MT" panose="020B0502020104020203" pitchFamily="34" charset="77"/>
              </a:rPr>
              <a:t>is arriving soon.</a:t>
            </a:r>
          </a:p>
          <a:p>
            <a:pPr marL="278606" indent="-278606">
              <a:buAutoNum type="arabicParenR"/>
            </a:pPr>
            <a:r>
              <a:rPr lang="en-GB" sz="1100" u="sng" dirty="0">
                <a:latin typeface="Gill Sans MT" panose="020B0502020104020203" pitchFamily="34" charset="77"/>
              </a:rPr>
              <a:t>They </a:t>
            </a:r>
            <a:r>
              <a:rPr lang="en-GB" sz="1100" dirty="0">
                <a:latin typeface="Gill Sans MT" panose="020B0502020104020203" pitchFamily="34" charset="77"/>
              </a:rPr>
              <a:t>will win the match.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72779" y="2034926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Pronouns </a:t>
            </a:r>
          </a:p>
        </p:txBody>
      </p:sp>
      <p:sp>
        <p:nvSpPr>
          <p:cNvPr id="10" name="Oval 9"/>
          <p:cNvSpPr/>
          <p:nvPr/>
        </p:nvSpPr>
        <p:spPr>
          <a:xfrm>
            <a:off x="5561440" y="1982263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723" y="4540424"/>
            <a:ext cx="377758" cy="54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8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5039</TotalTime>
  <Words>845</Words>
  <Application>Microsoft Office PowerPoint</Application>
  <PresentationFormat>On-screen Show (4:3)</PresentationFormat>
  <Paragraphs>186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Cambria Math</vt:lpstr>
      <vt:lpstr>Gill Sans</vt:lpstr>
      <vt:lpstr>Gill Sans MT</vt:lpstr>
      <vt:lpstr>Office Theme</vt:lpstr>
      <vt:lpstr>Reading</vt:lpstr>
      <vt:lpstr>You might think that stars are all the same, but each star is a different colour depending on their temperature.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Gooding</dc:creator>
  <cp:lastModifiedBy>Clare Evans</cp:lastModifiedBy>
  <cp:revision>263</cp:revision>
  <dcterms:created xsi:type="dcterms:W3CDTF">2020-09-07T09:12:50Z</dcterms:created>
  <dcterms:modified xsi:type="dcterms:W3CDTF">2024-04-22T07:32:01Z</dcterms:modified>
</cp:coreProperties>
</file>