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9"/>
  </p:handoutMasterIdLst>
  <p:sldIdLst>
    <p:sldId id="261" r:id="rId2"/>
    <p:sldId id="301" r:id="rId3"/>
    <p:sldId id="300" r:id="rId4"/>
    <p:sldId id="287" r:id="rId5"/>
    <p:sldId id="295" r:id="rId6"/>
    <p:sldId id="264" r:id="rId7"/>
    <p:sldId id="318" r:id="rId8"/>
    <p:sldId id="319" r:id="rId9"/>
    <p:sldId id="306" r:id="rId10"/>
    <p:sldId id="296" r:id="rId11"/>
    <p:sldId id="307" r:id="rId12"/>
    <p:sldId id="320" r:id="rId13"/>
    <p:sldId id="308" r:id="rId14"/>
    <p:sldId id="309" r:id="rId15"/>
    <p:sldId id="321" r:id="rId16"/>
    <p:sldId id="310" r:id="rId17"/>
    <p:sldId id="311" r:id="rId18"/>
    <p:sldId id="297" r:id="rId19"/>
    <p:sldId id="312" r:id="rId20"/>
    <p:sldId id="313" r:id="rId21"/>
    <p:sldId id="298" r:id="rId22"/>
    <p:sldId id="314" r:id="rId23"/>
    <p:sldId id="299" r:id="rId24"/>
    <p:sldId id="315" r:id="rId25"/>
    <p:sldId id="316" r:id="rId26"/>
    <p:sldId id="317" r:id="rId27"/>
    <p:sldId id="268" r:id="rId28"/>
  </p:sldIdLst>
  <p:sldSz cx="9144000" cy="6858000" type="screen4x3"/>
  <p:notesSz cx="6858000" cy="9144000"/>
  <p:embeddedFontLst>
    <p:embeddedFont>
      <p:font typeface="BPreplay" panose="02000503000000020004" charset="0"/>
      <p:regular r:id="rId30"/>
      <p:bold r:id="rId31"/>
      <p:italic r:id="rId32"/>
      <p:boldItalic r:id="rId33"/>
    </p:embeddedFont>
    <p:embeddedFont>
      <p:font typeface="Calibri" panose="020F0502020204030204" pitchFamily="34" charset="0"/>
      <p:regular r:id="rId34"/>
      <p:bold r:id="rId35"/>
      <p:italic r:id="rId36"/>
      <p:boldItalic r:id="rId37"/>
    </p:embeddedFont>
    <p:embeddedFont>
      <p:font typeface="Roboto" panose="020B0604020202020204" charset="0"/>
      <p:regular r:id="rId38"/>
      <p:bold r:id="rId39"/>
      <p:italic r:id="rId40"/>
      <p:boldItalic r:id="rId41"/>
    </p:embeddedFont>
    <p:embeddedFont>
      <p:font typeface="Sassoon Infant Md" panose="02000603050000020003" charset="0"/>
      <p:regular r:id="rId42"/>
    </p:embeddedFont>
    <p:embeddedFont>
      <p:font typeface="Sassoon Infant Rg" panose="02000503030000020003" charset="0"/>
      <p:regular r:id="rId43"/>
      <p:bold r:id="rId44"/>
    </p:embeddedFont>
    <p:embeddedFont>
      <p:font typeface="Twinkl" panose="020B0604020202020204" charset="0"/>
      <p:regular r:id="rId45"/>
      <p:bold r:id="rId46"/>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97">
          <p15:clr>
            <a:srgbClr val="A4A3A4"/>
          </p15:clr>
        </p15:guide>
        <p15:guide id="5" pos="5420">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61">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E1FF"/>
    <a:srgbClr val="2E5EAA"/>
    <a:srgbClr val="7C6D9F"/>
    <a:srgbClr val="7CEA9C"/>
    <a:srgbClr val="55D6BE"/>
    <a:srgbClr val="E7236B"/>
    <a:srgbClr val="B60202"/>
    <a:srgbClr val="1CCA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5" d="100"/>
          <a:sy n="85" d="100"/>
        </p:scale>
        <p:origin x="948" y="84"/>
      </p:cViewPr>
      <p:guideLst>
        <p:guide orient="horz" pos="2160"/>
        <p:guide pos="2880"/>
        <p:guide pos="340"/>
        <p:guide orient="horz" pos="3997"/>
        <p:guide pos="5420"/>
        <p:guide orient="horz" pos="323"/>
        <p:guide pos="476"/>
        <p:guide orient="horz" pos="459"/>
        <p:guide orient="horz" pos="3861"/>
        <p:guide pos="5284"/>
      </p:guideLst>
    </p:cSldViewPr>
  </p:slideViewPr>
  <p:notesTextViewPr>
    <p:cViewPr>
      <p:scale>
        <a:sx n="3" d="2"/>
        <a:sy n="3" d="2"/>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font" Target="fonts/font13.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46" Type="http://schemas.openxmlformats.org/officeDocument/2006/relationships/font" Target="fonts/font1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48"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E527CB5-CE99-4E47-8C4C-5D78F11C63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9024C11-4060-4E41-B026-506972C491F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193EA6D-DDFA-41DD-A69A-30FBF2F943A9}" type="datetimeFigureOut">
              <a:rPr lang="en-GB"/>
              <a:pPr>
                <a:defRPr/>
              </a:pPr>
              <a:t>06/01/2021</a:t>
            </a:fld>
            <a:endParaRPr lang="en-GB"/>
          </a:p>
        </p:txBody>
      </p:sp>
      <p:sp>
        <p:nvSpPr>
          <p:cNvPr id="4" name="Footer Placeholder 3">
            <a:extLst>
              <a:ext uri="{FF2B5EF4-FFF2-40B4-BE49-F238E27FC236}">
                <a16:creationId xmlns:a16="http://schemas.microsoft.com/office/drawing/2014/main" id="{95580CD3-A80D-43C2-9A44-67C60F53AD2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8CE00557-7C8F-4C7A-BA30-F4166878B64A}"/>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A7DBC313-EE2A-4DBC-B013-EA489FD8077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3E1D7E2-179B-4247-9B0F-19DCEC98BB2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DE5F0867-FA3F-474A-A880-EDFBE12CDC7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356396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6FB1CFD-E37D-4018-A79E-D68B3B4A9025}"/>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C3C564BB-2D0E-4202-AC8E-A46005A9557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28883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B67E7A9F-310D-4D13-BE36-028D009F03A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33500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4211741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04425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61A8819B-8896-439C-B114-4BB3127F1E9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468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E3954CC-DFC2-4433-84DE-82ECA6932446}"/>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10F2407E-5118-40DF-9627-AD7F34BEF87D}"/>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93" r:id="rId1"/>
    <p:sldLayoutId id="2147483894" r:id="rId2"/>
    <p:sldLayoutId id="2147483895" r:id="rId3"/>
    <p:sldLayoutId id="2147483891" r:id="rId4"/>
    <p:sldLayoutId id="2147483892" r:id="rId5"/>
    <p:sldLayoutId id="214748389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slide" Target="slide25.xml"/><Relationship Id="rId7" Type="http://schemas.openxmlformats.org/officeDocument/2006/relationships/slide" Target="slide10.xml"/><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slide" Target="slide5.xml"/><Relationship Id="rId5" Type="http://schemas.openxmlformats.org/officeDocument/2006/relationships/image" Target="../media/image5.png"/><Relationship Id="rId10" Type="http://schemas.openxmlformats.org/officeDocument/2006/relationships/slide" Target="slide23.xml"/><Relationship Id="rId4" Type="http://schemas.openxmlformats.org/officeDocument/2006/relationships/slide" Target="slide27.xml"/><Relationship Id="rId9" Type="http://schemas.openxmlformats.org/officeDocument/2006/relationships/slide" Target="slide2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a:extLst>
              <a:ext uri="{FF2B5EF4-FFF2-40B4-BE49-F238E27FC236}">
                <a16:creationId xmlns:a16="http://schemas.microsoft.com/office/drawing/2014/main" id="{10E0D297-B201-411E-9E0A-ED2BFECCFBC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a:extLst>
              <a:ext uri="{FF2B5EF4-FFF2-40B4-BE49-F238E27FC236}">
                <a16:creationId xmlns:a16="http://schemas.microsoft.com/office/drawing/2014/main" id="{8A1F8E53-8EDF-4F2A-B502-DC01A3A00EFB}"/>
              </a:ext>
            </a:extLst>
          </p:cNvPr>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Twinkl" pitchFamily="2" charset="0"/>
              </a:rPr>
              <a:t>Year One</a:t>
            </a:r>
          </a:p>
        </p:txBody>
      </p:sp>
      <p:sp>
        <p:nvSpPr>
          <p:cNvPr id="4" name="Rectangle 3">
            <a:extLst>
              <a:ext uri="{FF2B5EF4-FFF2-40B4-BE49-F238E27FC236}">
                <a16:creationId xmlns:a16="http://schemas.microsoft.com/office/drawing/2014/main" id="{1863A75C-6987-4150-B030-73C55887BCFC}"/>
              </a:ext>
            </a:extLst>
          </p:cNvPr>
          <p:cNvSpPr/>
          <p:nvPr/>
        </p:nvSpPr>
        <p:spPr>
          <a:xfrm>
            <a:off x="0" y="6251575"/>
            <a:ext cx="9144000" cy="611188"/>
          </a:xfrm>
          <a:prstGeom prst="rect">
            <a:avLst/>
          </a:prstGeom>
          <a:solidFill>
            <a:srgbClr val="E7236B"/>
          </a:solidFill>
          <a:ln>
            <a:solidFill>
              <a:srgbClr val="E7236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cxnSp>
        <p:nvCxnSpPr>
          <p:cNvPr id="6" name="Straight Connector 5">
            <a:extLst>
              <a:ext uri="{FF2B5EF4-FFF2-40B4-BE49-F238E27FC236}">
                <a16:creationId xmlns:a16="http://schemas.microsoft.com/office/drawing/2014/main" id="{F7042373-4289-4853-A481-753E3B2885D6}"/>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a:extLst>
              <a:ext uri="{FF2B5EF4-FFF2-40B4-BE49-F238E27FC236}">
                <a16:creationId xmlns:a16="http://schemas.microsoft.com/office/drawing/2014/main" id="{B348C00A-9847-454C-A29A-93BB2D14092B}"/>
              </a:ext>
            </a:extLst>
          </p:cNvPr>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Roboto" panose="02000000000000000000" pitchFamily="2" charset="0"/>
              </a:rPr>
              <a:t>SPaG </a:t>
            </a:r>
            <a:r>
              <a:rPr lang="en-GB" altLang="en-US" sz="800">
                <a:solidFill>
                  <a:schemeClr val="bg1"/>
                </a:solidFill>
                <a:latin typeface="Roboto" panose="02000000000000000000" pitchFamily="2" charset="0"/>
              </a:rPr>
              <a:t>| Past and Present Tenses</a:t>
            </a:r>
          </a:p>
        </p:txBody>
      </p:sp>
      <p:sp>
        <p:nvSpPr>
          <p:cNvPr id="7175" name="Title 17">
            <a:extLst>
              <a:ext uri="{FF2B5EF4-FFF2-40B4-BE49-F238E27FC236}">
                <a16:creationId xmlns:a16="http://schemas.microsoft.com/office/drawing/2014/main" id="{7227DD5F-B94B-4D3E-B085-DA22F355DBF2}"/>
              </a:ext>
            </a:extLst>
          </p:cNvPr>
          <p:cNvSpPr>
            <a:spLocks noGrp="1"/>
          </p:cNvSpPr>
          <p:nvPr>
            <p:ph type="title"/>
          </p:nvPr>
        </p:nvSpPr>
        <p:spPr>
          <a:xfrm>
            <a:off x="461963" y="2359025"/>
            <a:ext cx="8221662" cy="655638"/>
          </a:xfrm>
        </p:spPr>
        <p:txBody>
          <a:bodyPr/>
          <a:lstStyle/>
          <a:p>
            <a:pPr eaLnBrk="1" hangingPunct="1"/>
            <a:r>
              <a:rPr lang="en-GB" altLang="en-US" sz="3700">
                <a:latin typeface="Twinkl" pitchFamily="2" charset="0"/>
              </a:rPr>
              <a:t>Spelling, Punctuation </a:t>
            </a:r>
            <a:br>
              <a:rPr lang="en-GB" altLang="en-US" sz="3700">
                <a:latin typeface="Twinkl" pitchFamily="2" charset="0"/>
              </a:rPr>
            </a:br>
            <a:r>
              <a:rPr lang="en-GB" altLang="en-US" sz="3700">
                <a:latin typeface="Twinkl" pitchFamily="2" charset="0"/>
              </a:rPr>
              <a:t>and Grammar</a:t>
            </a:r>
          </a:p>
        </p:txBody>
      </p:sp>
      <p:sp>
        <p:nvSpPr>
          <p:cNvPr id="7176" name="Text Placeholder 16">
            <a:extLst>
              <a:ext uri="{FF2B5EF4-FFF2-40B4-BE49-F238E27FC236}">
                <a16:creationId xmlns:a16="http://schemas.microsoft.com/office/drawing/2014/main" id="{63A70835-807B-4EE0-9BB7-7F93D7F512A3}"/>
              </a:ext>
            </a:extLst>
          </p:cNvPr>
          <p:cNvSpPr>
            <a:spLocks noGrp="1"/>
          </p:cNvSpPr>
          <p:nvPr>
            <p:ph type="body" sz="quarter" idx="10"/>
          </p:nvPr>
        </p:nvSpPr>
        <p:spPr>
          <a:xfrm>
            <a:off x="1655763" y="3200400"/>
            <a:ext cx="5832475" cy="542925"/>
          </a:xfrm>
        </p:spPr>
        <p:txBody>
          <a:bodyPr/>
          <a:lstStyle/>
          <a:p>
            <a:r>
              <a:rPr lang="en-GB" altLang="en-US">
                <a:latin typeface="Roboto" panose="02000000000000000000" pitchFamily="2" charset="0"/>
                <a:ea typeface="Roboto" panose="02000000000000000000" pitchFamily="2" charset="0"/>
                <a:cs typeface="BPreplay" pitchFamily="50" charset="0"/>
              </a:rPr>
              <a:t>Past and Present Tenses</a:t>
            </a:r>
          </a:p>
        </p:txBody>
      </p:sp>
      <p:pic>
        <p:nvPicPr>
          <p:cNvPr id="7177" name="Picture 2">
            <a:extLst>
              <a:ext uri="{FF2B5EF4-FFF2-40B4-BE49-F238E27FC236}">
                <a16:creationId xmlns:a16="http://schemas.microsoft.com/office/drawing/2014/main" id="{18CBF550-BA8D-499C-9E3D-8B75B31D24C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Twinkl Logo">
            <a:extLst>
              <a:ext uri="{FF2B5EF4-FFF2-40B4-BE49-F238E27FC236}">
                <a16:creationId xmlns:a16="http://schemas.microsoft.com/office/drawing/2014/main" id="{E5CD0E18-25F7-4EFF-99D5-B5DB3590CAD9}"/>
              </a:ext>
            </a:extLst>
          </p:cNvPr>
          <p:cNvPicPr>
            <a:picLocks noChangeAspect="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4310063" y="6219825"/>
            <a:ext cx="58737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AE716FA2-A412-40CD-8130-7F098AEF6BE3}"/>
              </a:ext>
            </a:extLst>
          </p:cNvPr>
          <p:cNvSpPr/>
          <p:nvPr/>
        </p:nvSpPr>
        <p:spPr>
          <a:xfrm>
            <a:off x="0" y="655638"/>
            <a:ext cx="9144000" cy="1112837"/>
          </a:xfrm>
          <a:prstGeom prst="rect">
            <a:avLst/>
          </a:prstGeom>
          <a:solidFill>
            <a:srgbClr val="FEFEF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 </a:t>
            </a:r>
          </a:p>
        </p:txBody>
      </p:sp>
      <p:sp>
        <p:nvSpPr>
          <p:cNvPr id="8196" name="Title 7">
            <a:extLst>
              <a:ext uri="{FF2B5EF4-FFF2-40B4-BE49-F238E27FC236}">
                <a16:creationId xmlns:a16="http://schemas.microsoft.com/office/drawing/2014/main" id="{7D2E865A-447D-48DA-A99C-463983D0AD69}"/>
              </a:ext>
            </a:extLst>
          </p:cNvPr>
          <p:cNvSpPr>
            <a:spLocks/>
          </p:cNvSpPr>
          <p:nvPr/>
        </p:nvSpPr>
        <p:spPr bwMode="auto">
          <a:xfrm>
            <a:off x="628650" y="836613"/>
            <a:ext cx="7886700" cy="9302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GB" altLang="en-US" sz="5400" b="1">
                <a:solidFill>
                  <a:schemeClr val="tx1"/>
                </a:solidFill>
                <a:latin typeface="Twinkl" pitchFamily="2" charset="0"/>
              </a:rPr>
              <a:t>Past and Present Tenses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hlinkClick r:id="rId2" action="ppaction://hlinksldjump"/>
            <a:extLst>
              <a:ext uri="{FF2B5EF4-FFF2-40B4-BE49-F238E27FC236}">
                <a16:creationId xmlns:a16="http://schemas.microsoft.com/office/drawing/2014/main" id="{A0E36D6B-5FE0-49A9-80A7-A299B36338CE}"/>
              </a:ext>
            </a:extLst>
          </p:cNvPr>
          <p:cNvSpPr/>
          <p:nvPr/>
        </p:nvSpPr>
        <p:spPr>
          <a:xfrm>
            <a:off x="1100138" y="1922463"/>
            <a:ext cx="6932612" cy="619125"/>
          </a:xfrm>
          <a:prstGeom prst="rect">
            <a:avLst/>
          </a:prstGeom>
          <a:solidFill>
            <a:srgbClr val="F9FCFC">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9219" name="Rectangle 9">
            <a:extLst>
              <a:ext uri="{FF2B5EF4-FFF2-40B4-BE49-F238E27FC236}">
                <a16:creationId xmlns:a16="http://schemas.microsoft.com/office/drawing/2014/main" id="{8645CA58-FF74-42F4-8569-37715811EF1E}"/>
              </a:ext>
            </a:extLst>
          </p:cNvPr>
          <p:cNvSpPr>
            <a:spLocks noChangeArrowheads="1"/>
          </p:cNvSpPr>
          <p:nvPr/>
        </p:nvSpPr>
        <p:spPr bwMode="auto">
          <a:xfrm>
            <a:off x="3354388" y="1938338"/>
            <a:ext cx="24352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50000"/>
              </a:lnSpc>
              <a:spcBef>
                <a:spcPct val="0"/>
              </a:spcBef>
              <a:buFontTx/>
              <a:buNone/>
            </a:pPr>
            <a:r>
              <a:rPr lang="en-GB" altLang="en-US" b="1">
                <a:solidFill>
                  <a:schemeClr val="tx1"/>
                </a:solidFill>
                <a:latin typeface="Twinkl" pitchFamily="2" charset="0"/>
                <a:cs typeface="BPreplay" pitchFamily="50" charset="0"/>
              </a:rPr>
              <a:t>Introductory Activity</a:t>
            </a:r>
          </a:p>
        </p:txBody>
      </p:sp>
      <p:sp>
        <p:nvSpPr>
          <p:cNvPr id="11" name="Rectangle 10">
            <a:hlinkClick r:id="rId3" action="ppaction://hlinksldjump"/>
            <a:extLst>
              <a:ext uri="{FF2B5EF4-FFF2-40B4-BE49-F238E27FC236}">
                <a16:creationId xmlns:a16="http://schemas.microsoft.com/office/drawing/2014/main" id="{0C367383-5C5A-45F0-A975-E2267CF94E9B}"/>
              </a:ext>
            </a:extLst>
          </p:cNvPr>
          <p:cNvSpPr/>
          <p:nvPr/>
        </p:nvSpPr>
        <p:spPr>
          <a:xfrm>
            <a:off x="1100138" y="2749550"/>
            <a:ext cx="6932612" cy="619125"/>
          </a:xfrm>
          <a:prstGeom prst="rect">
            <a:avLst/>
          </a:prstGeom>
          <a:solidFill>
            <a:srgbClr val="F9FCFC">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9221" name="Rectangle 11">
            <a:extLst>
              <a:ext uri="{FF2B5EF4-FFF2-40B4-BE49-F238E27FC236}">
                <a16:creationId xmlns:a16="http://schemas.microsoft.com/office/drawing/2014/main" id="{206408EB-8D65-45C8-82E1-57FFFD0BA262}"/>
              </a:ext>
            </a:extLst>
          </p:cNvPr>
          <p:cNvSpPr>
            <a:spLocks noChangeArrowheads="1"/>
          </p:cNvSpPr>
          <p:nvPr/>
        </p:nvSpPr>
        <p:spPr bwMode="auto">
          <a:xfrm>
            <a:off x="2932113" y="2755900"/>
            <a:ext cx="327977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50000"/>
              </a:lnSpc>
              <a:spcBef>
                <a:spcPct val="0"/>
              </a:spcBef>
              <a:buFontTx/>
              <a:buNone/>
            </a:pPr>
            <a:r>
              <a:rPr lang="en-GB" altLang="en-US" b="1">
                <a:solidFill>
                  <a:schemeClr val="tx1"/>
                </a:solidFill>
                <a:latin typeface="Twinkl" pitchFamily="2" charset="0"/>
                <a:cs typeface="BPreplay" pitchFamily="50" charset="0"/>
              </a:rPr>
              <a:t>Independent Focused Activity</a:t>
            </a:r>
          </a:p>
        </p:txBody>
      </p:sp>
      <p:sp>
        <p:nvSpPr>
          <p:cNvPr id="14" name="Rectangle 13">
            <a:hlinkClick r:id="rId4" action="ppaction://hlinksldjump"/>
            <a:extLst>
              <a:ext uri="{FF2B5EF4-FFF2-40B4-BE49-F238E27FC236}">
                <a16:creationId xmlns:a16="http://schemas.microsoft.com/office/drawing/2014/main" id="{E1002340-A7D3-4033-8284-7D9E01836579}"/>
              </a:ext>
            </a:extLst>
          </p:cNvPr>
          <p:cNvSpPr/>
          <p:nvPr/>
        </p:nvSpPr>
        <p:spPr>
          <a:xfrm>
            <a:off x="1100138" y="3570288"/>
            <a:ext cx="6932612" cy="620712"/>
          </a:xfrm>
          <a:prstGeom prst="rect">
            <a:avLst/>
          </a:prstGeom>
          <a:solidFill>
            <a:srgbClr val="F9FCFC">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9223" name="Rectangle 13">
            <a:extLst>
              <a:ext uri="{FF2B5EF4-FFF2-40B4-BE49-F238E27FC236}">
                <a16:creationId xmlns:a16="http://schemas.microsoft.com/office/drawing/2014/main" id="{335F5467-A16F-4853-84E5-16D649917F46}"/>
              </a:ext>
            </a:extLst>
          </p:cNvPr>
          <p:cNvSpPr>
            <a:spLocks noChangeArrowheads="1"/>
          </p:cNvSpPr>
          <p:nvPr/>
        </p:nvSpPr>
        <p:spPr bwMode="auto">
          <a:xfrm>
            <a:off x="3662363" y="3576638"/>
            <a:ext cx="181927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50000"/>
              </a:lnSpc>
              <a:spcBef>
                <a:spcPct val="0"/>
              </a:spcBef>
              <a:buFontTx/>
              <a:buNone/>
            </a:pPr>
            <a:r>
              <a:rPr lang="en-GB" altLang="en-US" b="1">
                <a:solidFill>
                  <a:schemeClr val="tx1"/>
                </a:solidFill>
                <a:latin typeface="Twinkl" pitchFamily="2" charset="0"/>
                <a:cs typeface="BPreplay" pitchFamily="50" charset="0"/>
              </a:rPr>
              <a:t>Review Activity</a:t>
            </a:r>
          </a:p>
        </p:txBody>
      </p:sp>
      <p:sp>
        <p:nvSpPr>
          <p:cNvPr id="16" name="Rectangle 15">
            <a:extLst>
              <a:ext uri="{FF2B5EF4-FFF2-40B4-BE49-F238E27FC236}">
                <a16:creationId xmlns:a16="http://schemas.microsoft.com/office/drawing/2014/main" id="{DF1ABAD9-8280-43BD-A829-E7FF0A16574B}"/>
              </a:ext>
            </a:extLst>
          </p:cNvPr>
          <p:cNvSpPr/>
          <p:nvPr/>
        </p:nvSpPr>
        <p:spPr>
          <a:xfrm>
            <a:off x="1100138" y="4391025"/>
            <a:ext cx="6932612" cy="620713"/>
          </a:xfrm>
          <a:prstGeom prst="rect">
            <a:avLst/>
          </a:prstGeom>
          <a:solidFill>
            <a:srgbClr val="F9FCFC">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9225" name="Rectangle 15">
            <a:extLst>
              <a:ext uri="{FF2B5EF4-FFF2-40B4-BE49-F238E27FC236}">
                <a16:creationId xmlns:a16="http://schemas.microsoft.com/office/drawing/2014/main" id="{726A4A99-D09D-438E-94CC-015DCF11EF75}"/>
              </a:ext>
            </a:extLst>
          </p:cNvPr>
          <p:cNvSpPr>
            <a:spLocks noChangeArrowheads="1"/>
          </p:cNvSpPr>
          <p:nvPr/>
        </p:nvSpPr>
        <p:spPr bwMode="auto">
          <a:xfrm>
            <a:off x="3306763" y="4397375"/>
            <a:ext cx="253047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50000"/>
              </a:lnSpc>
              <a:spcBef>
                <a:spcPct val="0"/>
              </a:spcBef>
              <a:buFontTx/>
              <a:buNone/>
            </a:pPr>
            <a:r>
              <a:rPr lang="en-GB" altLang="en-US" b="1">
                <a:solidFill>
                  <a:schemeClr val="tx1"/>
                </a:solidFill>
                <a:latin typeface="Twinkl" pitchFamily="2" charset="0"/>
                <a:cs typeface="BPreplay" pitchFamily="50" charset="0"/>
              </a:rPr>
              <a:t>Consolidation Activity</a:t>
            </a:r>
          </a:p>
        </p:txBody>
      </p:sp>
      <p:sp>
        <p:nvSpPr>
          <p:cNvPr id="18" name="Rectangle 17">
            <a:extLst>
              <a:ext uri="{FF2B5EF4-FFF2-40B4-BE49-F238E27FC236}">
                <a16:creationId xmlns:a16="http://schemas.microsoft.com/office/drawing/2014/main" id="{7E46D0E5-35ED-4EC2-B9C0-CD54FDB21971}"/>
              </a:ext>
            </a:extLst>
          </p:cNvPr>
          <p:cNvSpPr/>
          <p:nvPr/>
        </p:nvSpPr>
        <p:spPr>
          <a:xfrm>
            <a:off x="1100138" y="5211763"/>
            <a:ext cx="6932612" cy="620712"/>
          </a:xfrm>
          <a:prstGeom prst="rect">
            <a:avLst/>
          </a:prstGeom>
          <a:solidFill>
            <a:srgbClr val="F9FCFC">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9227" name="Rectangle 17">
            <a:extLst>
              <a:ext uri="{FF2B5EF4-FFF2-40B4-BE49-F238E27FC236}">
                <a16:creationId xmlns:a16="http://schemas.microsoft.com/office/drawing/2014/main" id="{0298E219-E5B0-4FCD-AF6A-AA268BBD306D}"/>
              </a:ext>
            </a:extLst>
          </p:cNvPr>
          <p:cNvSpPr>
            <a:spLocks noChangeArrowheads="1"/>
          </p:cNvSpPr>
          <p:nvPr/>
        </p:nvSpPr>
        <p:spPr bwMode="auto">
          <a:xfrm>
            <a:off x="3879850" y="5218113"/>
            <a:ext cx="13843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50000"/>
              </a:lnSpc>
              <a:spcBef>
                <a:spcPct val="0"/>
              </a:spcBef>
              <a:buFontTx/>
              <a:buNone/>
            </a:pPr>
            <a:r>
              <a:rPr lang="en-GB" altLang="en-US" b="1">
                <a:solidFill>
                  <a:schemeClr val="tx1"/>
                </a:solidFill>
                <a:latin typeface="Twinkl" pitchFamily="2" charset="0"/>
                <a:cs typeface="BPreplay" pitchFamily="50" charset="0"/>
              </a:rPr>
              <a:t>Assessment</a:t>
            </a:r>
          </a:p>
        </p:txBody>
      </p:sp>
      <p:pic>
        <p:nvPicPr>
          <p:cNvPr id="9228" name="Twinkl Logo">
            <a:extLst>
              <a:ext uri="{FF2B5EF4-FFF2-40B4-BE49-F238E27FC236}">
                <a16:creationId xmlns:a16="http://schemas.microsoft.com/office/drawing/2014/main" id="{D0265F11-C4B7-4158-9D6E-172A3A6B11C2}"/>
              </a:ext>
            </a:extLst>
          </p:cNvPr>
          <p:cNvPicPr>
            <a:picLocks noChangeAspect="1"/>
          </p:cNvPicPr>
          <p:nvPr/>
        </p:nvPicPr>
        <p:blipFill>
          <a:blip r:embed="rId5">
            <a:grayscl/>
            <a:biLevel thresh="50000"/>
            <a:extLst>
              <a:ext uri="{28A0092B-C50C-407E-A947-70E740481C1C}">
                <a14:useLocalDpi xmlns:a14="http://schemas.microsoft.com/office/drawing/2010/main" val="0"/>
              </a:ext>
            </a:extLst>
          </a:blip>
          <a:srcRect/>
          <a:stretch>
            <a:fillRect/>
          </a:stretch>
        </p:blipFill>
        <p:spPr bwMode="auto">
          <a:xfrm>
            <a:off x="4278313" y="6092825"/>
            <a:ext cx="58737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a:hlinkClick r:id="rId6" action="ppaction://hlinksldjump"/>
            <a:extLst>
              <a:ext uri="{FF2B5EF4-FFF2-40B4-BE49-F238E27FC236}">
                <a16:creationId xmlns:a16="http://schemas.microsoft.com/office/drawing/2014/main" id="{5292708C-12AF-40B7-9B24-55E143258B38}"/>
              </a:ext>
            </a:extLst>
          </p:cNvPr>
          <p:cNvSpPr/>
          <p:nvPr/>
        </p:nvSpPr>
        <p:spPr>
          <a:xfrm>
            <a:off x="1100138" y="1914525"/>
            <a:ext cx="6932612" cy="619125"/>
          </a:xfrm>
          <a:prstGeom prst="rect">
            <a:avLst/>
          </a:prstGeom>
          <a:solidFill>
            <a:srgbClr val="F9FCFC">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17" name="Rectangle 16">
            <a:hlinkClick r:id="rId7" action="ppaction://hlinksldjump"/>
            <a:extLst>
              <a:ext uri="{FF2B5EF4-FFF2-40B4-BE49-F238E27FC236}">
                <a16:creationId xmlns:a16="http://schemas.microsoft.com/office/drawing/2014/main" id="{40151605-240B-4468-ABD7-2C266FF90F79}"/>
              </a:ext>
            </a:extLst>
          </p:cNvPr>
          <p:cNvSpPr/>
          <p:nvPr/>
        </p:nvSpPr>
        <p:spPr>
          <a:xfrm>
            <a:off x="1100138" y="2755900"/>
            <a:ext cx="6932612" cy="619125"/>
          </a:xfrm>
          <a:prstGeom prst="rect">
            <a:avLst/>
          </a:prstGeom>
          <a:solidFill>
            <a:srgbClr val="F9FCFC">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19" name="Rectangle 18">
            <a:hlinkClick r:id="rId8" action="ppaction://hlinksldjump"/>
            <a:extLst>
              <a:ext uri="{FF2B5EF4-FFF2-40B4-BE49-F238E27FC236}">
                <a16:creationId xmlns:a16="http://schemas.microsoft.com/office/drawing/2014/main" id="{C84CBB01-4F97-4EC3-8B1B-927D4F83A8F4}"/>
              </a:ext>
            </a:extLst>
          </p:cNvPr>
          <p:cNvSpPr/>
          <p:nvPr/>
        </p:nvSpPr>
        <p:spPr>
          <a:xfrm>
            <a:off x="1100138" y="3570288"/>
            <a:ext cx="6932612" cy="619125"/>
          </a:xfrm>
          <a:prstGeom prst="rect">
            <a:avLst/>
          </a:prstGeom>
          <a:solidFill>
            <a:srgbClr val="F9FCFC">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21" name="Rectangle 20">
            <a:hlinkClick r:id="rId9" action="ppaction://hlinksldjump"/>
            <a:extLst>
              <a:ext uri="{FF2B5EF4-FFF2-40B4-BE49-F238E27FC236}">
                <a16:creationId xmlns:a16="http://schemas.microsoft.com/office/drawing/2014/main" id="{270D309A-00A4-45A0-9816-9D52441B4241}"/>
              </a:ext>
            </a:extLst>
          </p:cNvPr>
          <p:cNvSpPr/>
          <p:nvPr/>
        </p:nvSpPr>
        <p:spPr>
          <a:xfrm>
            <a:off x="1100138" y="4384675"/>
            <a:ext cx="6932612" cy="619125"/>
          </a:xfrm>
          <a:prstGeom prst="rect">
            <a:avLst/>
          </a:prstGeom>
          <a:solidFill>
            <a:srgbClr val="F9FCFC">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22" name="Rectangle 21">
            <a:hlinkClick r:id="rId10" action="ppaction://hlinksldjump"/>
            <a:extLst>
              <a:ext uri="{FF2B5EF4-FFF2-40B4-BE49-F238E27FC236}">
                <a16:creationId xmlns:a16="http://schemas.microsoft.com/office/drawing/2014/main" id="{5F4F4BA2-2E86-4F87-877E-ED2C03D642C3}"/>
              </a:ext>
            </a:extLst>
          </p:cNvPr>
          <p:cNvSpPr/>
          <p:nvPr/>
        </p:nvSpPr>
        <p:spPr>
          <a:xfrm>
            <a:off x="1100138" y="5211763"/>
            <a:ext cx="6932612" cy="619125"/>
          </a:xfrm>
          <a:prstGeom prst="rect">
            <a:avLst/>
          </a:prstGeom>
          <a:solidFill>
            <a:srgbClr val="F9FCFC">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3" name="Rectangle 22">
            <a:extLst>
              <a:ext uri="{FF2B5EF4-FFF2-40B4-BE49-F238E27FC236}">
                <a16:creationId xmlns:a16="http://schemas.microsoft.com/office/drawing/2014/main" id="{36BEDF50-42EA-4FCB-A92D-EAADD52589D8}"/>
              </a:ext>
            </a:extLst>
          </p:cNvPr>
          <p:cNvSpPr/>
          <p:nvPr/>
        </p:nvSpPr>
        <p:spPr>
          <a:xfrm>
            <a:off x="0" y="655638"/>
            <a:ext cx="9144000" cy="1112837"/>
          </a:xfrm>
          <a:prstGeom prst="rect">
            <a:avLst/>
          </a:prstGeom>
          <a:solidFill>
            <a:srgbClr val="FEFEF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 </a:t>
            </a:r>
          </a:p>
        </p:txBody>
      </p:sp>
      <p:sp>
        <p:nvSpPr>
          <p:cNvPr id="9235" name="Title 7">
            <a:extLst>
              <a:ext uri="{FF2B5EF4-FFF2-40B4-BE49-F238E27FC236}">
                <a16:creationId xmlns:a16="http://schemas.microsoft.com/office/drawing/2014/main" id="{79DDC089-7744-42BD-93A9-A6E3E4E75789}"/>
              </a:ext>
            </a:extLst>
          </p:cNvPr>
          <p:cNvSpPr>
            <a:spLocks/>
          </p:cNvSpPr>
          <p:nvPr/>
        </p:nvSpPr>
        <p:spPr bwMode="auto">
          <a:xfrm>
            <a:off x="628650" y="836613"/>
            <a:ext cx="7886700" cy="9302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GB" altLang="en-US" sz="5400" b="1">
                <a:solidFill>
                  <a:schemeClr val="tx1"/>
                </a:solidFill>
                <a:latin typeface="Twinkl" pitchFamily="2" charset="0"/>
              </a:rPr>
              <a:t>Past and Present Tenses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EC38206D-27DF-44C5-A6CD-7863A3841A15}"/>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4" name="Rounded Rectangle 23">
            <a:extLst>
              <a:ext uri="{FF2B5EF4-FFF2-40B4-BE49-F238E27FC236}">
                <a16:creationId xmlns:a16="http://schemas.microsoft.com/office/drawing/2014/main" id="{2AF3F2AD-4511-414D-AC73-ACCA3403276B}"/>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10244" name="Title 1">
            <a:extLst>
              <a:ext uri="{FF2B5EF4-FFF2-40B4-BE49-F238E27FC236}">
                <a16:creationId xmlns:a16="http://schemas.microsoft.com/office/drawing/2014/main" id="{AC25DD5F-C67D-433B-BF76-135FC051D48E}"/>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10245" name="Title 1">
            <a:extLst>
              <a:ext uri="{FF2B5EF4-FFF2-40B4-BE49-F238E27FC236}">
                <a16:creationId xmlns:a16="http://schemas.microsoft.com/office/drawing/2014/main" id="{1DD6584C-EE78-4C32-A275-48DEB9CA4586}"/>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Twinkl" pitchFamily="2" charset="0"/>
              </a:rPr>
              <a:t>Aim</a:t>
            </a:r>
          </a:p>
        </p:txBody>
      </p:sp>
      <p:sp>
        <p:nvSpPr>
          <p:cNvPr id="10246" name="Content Placeholder 15">
            <a:extLst>
              <a:ext uri="{FF2B5EF4-FFF2-40B4-BE49-F238E27FC236}">
                <a16:creationId xmlns:a16="http://schemas.microsoft.com/office/drawing/2014/main" id="{C6681A35-5239-465C-8263-BF7F329E16E6}"/>
              </a:ext>
            </a:extLst>
          </p:cNvPr>
          <p:cNvSpPr>
            <a:spLocks noGrp="1"/>
          </p:cNvSpPr>
          <p:nvPr>
            <p:ph idx="1"/>
          </p:nvPr>
        </p:nvSpPr>
        <p:spPr>
          <a:xfrm>
            <a:off x="628650" y="1127125"/>
            <a:ext cx="7886700" cy="1409700"/>
          </a:xfrm>
        </p:spPr>
        <p:txBody>
          <a:bodyPr/>
          <a:lstStyle/>
          <a:p>
            <a:r>
              <a:rPr lang="en-GB" dirty="0">
                <a:latin typeface="Twinkl" pitchFamily="2" charset="0"/>
              </a:rPr>
              <a:t>To use past and present tenses correctly in my writing.</a:t>
            </a:r>
          </a:p>
        </p:txBody>
      </p:sp>
      <p:sp>
        <p:nvSpPr>
          <p:cNvPr id="10247" name="Content Placeholder 15">
            <a:extLst>
              <a:ext uri="{FF2B5EF4-FFF2-40B4-BE49-F238E27FC236}">
                <a16:creationId xmlns:a16="http://schemas.microsoft.com/office/drawing/2014/main" id="{A77C9225-6811-4347-A816-B55554A765B5}"/>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r>
              <a:rPr lang="en-GB" altLang="en-US">
                <a:latin typeface="Twinkl" pitchFamily="2" charset="0"/>
              </a:rPr>
              <a:t>I can identify sentences that are written in the past tense.</a:t>
            </a:r>
          </a:p>
          <a:p>
            <a:r>
              <a:rPr lang="en-GB" altLang="en-US">
                <a:latin typeface="Twinkl" pitchFamily="2" charset="0"/>
              </a:rPr>
              <a:t>I can change verbs to past tense verbs.</a:t>
            </a:r>
          </a:p>
          <a:p>
            <a:r>
              <a:rPr lang="en-GB" altLang="en-US">
                <a:latin typeface="Twinkl" pitchFamily="2" charset="0"/>
              </a:rPr>
              <a:t>I can identify sentences that are written in the present tense.</a:t>
            </a:r>
          </a:p>
          <a:p>
            <a:r>
              <a:rPr lang="en-GB" altLang="en-US">
                <a:latin typeface="Twinkl" pitchFamily="2" charset="0"/>
              </a:rPr>
              <a:t>I can change verbs to present tense verbs.</a:t>
            </a:r>
          </a:p>
          <a:p>
            <a:r>
              <a:rPr lang="en-GB" altLang="en-US">
                <a:latin typeface="Twinkl" pitchFamily="2" charset="0"/>
              </a:rPr>
              <a:t>I can use tenses correctly and consistently in my writing.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F1CE840-0CA3-4034-BEEB-130C0A9D3178}"/>
              </a:ext>
            </a:extLst>
          </p:cNvPr>
          <p:cNvSpPr/>
          <p:nvPr/>
        </p:nvSpPr>
        <p:spPr>
          <a:xfrm>
            <a:off x="0" y="950913"/>
            <a:ext cx="9144000" cy="1844675"/>
          </a:xfrm>
          <a:prstGeom prst="rect">
            <a:avLst/>
          </a:prstGeom>
          <a:solidFill>
            <a:srgbClr val="FEFEF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Title 7">
            <a:extLst>
              <a:ext uri="{FF2B5EF4-FFF2-40B4-BE49-F238E27FC236}">
                <a16:creationId xmlns:a16="http://schemas.microsoft.com/office/drawing/2014/main" id="{D45A7859-5DA8-4F7C-9BB2-0C82C56A06B0}"/>
              </a:ext>
            </a:extLst>
          </p:cNvPr>
          <p:cNvSpPr>
            <a:spLocks noGrp="1"/>
          </p:cNvSpPr>
          <p:nvPr>
            <p:ph type="title"/>
          </p:nvPr>
        </p:nvSpPr>
        <p:spPr>
          <a:xfrm>
            <a:off x="628650" y="1211263"/>
            <a:ext cx="7886700" cy="1325562"/>
          </a:xfrm>
        </p:spPr>
        <p:txBody>
          <a:bodyPr lIns="0" tIns="0" rIns="0" bIns="0" rtlCol="0">
            <a:noAutofit/>
          </a:bodyPr>
          <a:lstStyle/>
          <a:p>
            <a:pPr eaLnBrk="1" fontAlgn="auto" hangingPunct="1">
              <a:spcAft>
                <a:spcPts val="0"/>
              </a:spcAft>
              <a:defRPr/>
            </a:pPr>
            <a:r>
              <a:rPr lang="en-GB" sz="4400" dirty="0">
                <a:latin typeface="Twinkl" pitchFamily="2" charset="0"/>
              </a:rPr>
              <a:t>Introductory Activity</a:t>
            </a:r>
            <a:endParaRPr lang="en-GB" sz="4400" dirty="0">
              <a:solidFill>
                <a:schemeClr val="tx2">
                  <a:lumMod val="75000"/>
                </a:schemeClr>
              </a:solidFill>
              <a:latin typeface="Twinkl" pitchFamily="2" charset="0"/>
            </a:endParaRPr>
          </a:p>
        </p:txBody>
      </p:sp>
      <p:pic>
        <p:nvPicPr>
          <p:cNvPr id="11268" name="Twinkl Logo">
            <a:extLst>
              <a:ext uri="{FF2B5EF4-FFF2-40B4-BE49-F238E27FC236}">
                <a16:creationId xmlns:a16="http://schemas.microsoft.com/office/drawing/2014/main" id="{8F1CAF09-5132-404B-9D2D-4418FCFA6AC3}"/>
              </a:ext>
            </a:extLst>
          </p:cNvPr>
          <p:cNvPicPr>
            <a:picLocks noChangeAspect="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4278313" y="6092825"/>
            <a:ext cx="58737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62AA9835-58C7-4C11-A5B0-FF8268E4EE9C}"/>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Simple Past or Simple Present?</a:t>
            </a:r>
          </a:p>
        </p:txBody>
      </p:sp>
      <p:sp>
        <p:nvSpPr>
          <p:cNvPr id="2" name="Rectangle 1">
            <a:extLst>
              <a:ext uri="{FF2B5EF4-FFF2-40B4-BE49-F238E27FC236}">
                <a16:creationId xmlns:a16="http://schemas.microsoft.com/office/drawing/2014/main" id="{E8F45A80-3DBC-4B47-8B2A-6DEF0D13FF82}"/>
              </a:ext>
            </a:extLst>
          </p:cNvPr>
          <p:cNvSpPr/>
          <p:nvPr/>
        </p:nvSpPr>
        <p:spPr>
          <a:xfrm>
            <a:off x="881063" y="1814513"/>
            <a:ext cx="6521450" cy="1592262"/>
          </a:xfrm>
          <a:prstGeom prst="rect">
            <a:avLst/>
          </a:prstGeom>
          <a:solidFill>
            <a:srgbClr val="2E5EAA"/>
          </a:solidFill>
          <a:ln>
            <a:solidFill>
              <a:srgbClr val="2E5EA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sp>
        <p:nvSpPr>
          <p:cNvPr id="12292" name="TextBox 3">
            <a:extLst>
              <a:ext uri="{FF2B5EF4-FFF2-40B4-BE49-F238E27FC236}">
                <a16:creationId xmlns:a16="http://schemas.microsoft.com/office/drawing/2014/main" id="{01079B12-C7B0-4D20-A0E5-E220907602EF}"/>
              </a:ext>
            </a:extLst>
          </p:cNvPr>
          <p:cNvSpPr txBox="1">
            <a:spLocks noChangeArrowheads="1"/>
          </p:cNvSpPr>
          <p:nvPr/>
        </p:nvSpPr>
        <p:spPr bwMode="auto">
          <a:xfrm>
            <a:off x="1016000" y="1947863"/>
            <a:ext cx="584835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buFont typeface="Arial" panose="020B0604020202020204" pitchFamily="34" charset="0"/>
              <a:buNone/>
            </a:pPr>
            <a:r>
              <a:rPr lang="en-GB" altLang="en-US" dirty="0">
                <a:solidFill>
                  <a:schemeClr val="bg1"/>
                </a:solidFill>
                <a:latin typeface="Twinkl" pitchFamily="2" charset="0"/>
              </a:rPr>
              <a:t>Tell someone at home about some of the things you do every morning before school.</a:t>
            </a:r>
          </a:p>
          <a:p>
            <a:pPr>
              <a:buFont typeface="Arial" panose="020B0604020202020204" pitchFamily="34" charset="0"/>
              <a:buNone/>
            </a:pPr>
            <a:r>
              <a:rPr lang="en-GB" altLang="en-US" dirty="0">
                <a:solidFill>
                  <a:schemeClr val="bg1"/>
                </a:solidFill>
                <a:latin typeface="Twinkl" pitchFamily="2" charset="0"/>
              </a:rPr>
              <a:t>E.g. I get up.</a:t>
            </a:r>
            <a:endParaRPr lang="en-US" altLang="en-US" dirty="0">
              <a:solidFill>
                <a:schemeClr val="bg1"/>
              </a:solidFill>
              <a:latin typeface="Twinkl" pitchFamily="2" charset="0"/>
            </a:endParaRPr>
          </a:p>
          <a:p>
            <a:pPr>
              <a:buFont typeface="Arial" panose="020B0604020202020204" pitchFamily="34" charset="0"/>
              <a:buNone/>
            </a:pPr>
            <a:r>
              <a:rPr lang="en-GB" altLang="en-US" dirty="0">
                <a:solidFill>
                  <a:schemeClr val="bg1"/>
                </a:solidFill>
                <a:latin typeface="Twinkl" pitchFamily="2" charset="0"/>
              </a:rPr>
              <a:t>I walk downstairs.</a:t>
            </a:r>
            <a:endParaRPr lang="en-US" altLang="en-US" dirty="0">
              <a:solidFill>
                <a:schemeClr val="bg1"/>
              </a:solidFill>
              <a:latin typeface="Twinkl" pitchFamily="2" charset="0"/>
            </a:endParaRPr>
          </a:p>
        </p:txBody>
      </p:sp>
      <p:sp>
        <p:nvSpPr>
          <p:cNvPr id="5" name="Rectangle 4">
            <a:extLst>
              <a:ext uri="{FF2B5EF4-FFF2-40B4-BE49-F238E27FC236}">
                <a16:creationId xmlns:a16="http://schemas.microsoft.com/office/drawing/2014/main" id="{FE61B8B3-1516-4E53-B1B4-E540FDAEBEBB}"/>
              </a:ext>
            </a:extLst>
          </p:cNvPr>
          <p:cNvSpPr/>
          <p:nvPr/>
        </p:nvSpPr>
        <p:spPr>
          <a:xfrm>
            <a:off x="881063" y="3524250"/>
            <a:ext cx="6108700" cy="635000"/>
          </a:xfrm>
          <a:prstGeom prst="rect">
            <a:avLst/>
          </a:prstGeom>
          <a:solidFill>
            <a:srgbClr val="7C6D9F"/>
          </a:solidFill>
          <a:ln>
            <a:solidFill>
              <a:srgbClr val="7C6D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bg1"/>
                </a:solidFill>
                <a:latin typeface="Twinkl" pitchFamily="2" charset="0"/>
              </a:rPr>
              <a:t>What verbs did you use in the sentences you said aloud </a:t>
            </a:r>
            <a:br>
              <a:rPr lang="en-GB" dirty="0">
                <a:solidFill>
                  <a:schemeClr val="bg1"/>
                </a:solidFill>
                <a:latin typeface="Twinkl" pitchFamily="2" charset="0"/>
              </a:rPr>
            </a:br>
            <a:r>
              <a:rPr lang="en-GB" dirty="0">
                <a:solidFill>
                  <a:schemeClr val="bg1"/>
                </a:solidFill>
                <a:latin typeface="Twinkl" pitchFamily="2" charset="0"/>
              </a:rPr>
              <a:t>to your partner? </a:t>
            </a:r>
          </a:p>
        </p:txBody>
      </p:sp>
      <p:sp>
        <p:nvSpPr>
          <p:cNvPr id="12294" name="TextBox 9">
            <a:extLst>
              <a:ext uri="{FF2B5EF4-FFF2-40B4-BE49-F238E27FC236}">
                <a16:creationId xmlns:a16="http://schemas.microsoft.com/office/drawing/2014/main" id="{F52C84DB-B197-4EDC-BFDD-CF3369B1B62F}"/>
              </a:ext>
            </a:extLst>
          </p:cNvPr>
          <p:cNvSpPr txBox="1">
            <a:spLocks noChangeArrowheads="1"/>
          </p:cNvSpPr>
          <p:nvPr/>
        </p:nvSpPr>
        <p:spPr bwMode="auto">
          <a:xfrm>
            <a:off x="865188" y="4584700"/>
            <a:ext cx="6099175"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buFont typeface="Arial" panose="020B0604020202020204" pitchFamily="34" charset="0"/>
              <a:buNone/>
            </a:pPr>
            <a:r>
              <a:rPr lang="en-GB" altLang="en-US">
                <a:latin typeface="Twinkl" pitchFamily="2" charset="0"/>
              </a:rPr>
              <a:t>These verbs are in the present tense. You use present </a:t>
            </a:r>
            <a:br>
              <a:rPr lang="en-GB" altLang="en-US">
                <a:latin typeface="Twinkl" pitchFamily="2" charset="0"/>
              </a:rPr>
            </a:br>
            <a:r>
              <a:rPr lang="en-GB" altLang="en-US">
                <a:latin typeface="Twinkl" pitchFamily="2" charset="0"/>
              </a:rPr>
              <a:t>tense verbs to talk about the things you do now and on a regular basis. The simple present tense is used to describe something which is true at this moment in time.</a:t>
            </a:r>
          </a:p>
        </p:txBody>
      </p:sp>
      <p:pic>
        <p:nvPicPr>
          <p:cNvPr id="12295" name="Talking Partners">
            <a:extLst>
              <a:ext uri="{FF2B5EF4-FFF2-40B4-BE49-F238E27FC236}">
                <a16:creationId xmlns:a16="http://schemas.microsoft.com/office/drawing/2014/main" id="{17DCFE88-B36B-4250-8389-4F4534710E5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5950"/>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a:extLst>
              <a:ext uri="{FF2B5EF4-FFF2-40B4-BE49-F238E27FC236}">
                <a16:creationId xmlns:a16="http://schemas.microsoft.com/office/drawing/2014/main" id="{C55CC142-26B5-48BF-ADAC-180E07BD93C8}"/>
              </a:ext>
            </a:extLst>
          </p:cNvPr>
          <p:cNvSpPr/>
          <p:nvPr/>
        </p:nvSpPr>
        <p:spPr>
          <a:xfrm>
            <a:off x="873125" y="4171950"/>
            <a:ext cx="6091238" cy="368300"/>
          </a:xfrm>
          <a:prstGeom prst="rect">
            <a:avLst/>
          </a:prstGeom>
          <a:solidFill>
            <a:schemeClr val="accent1">
              <a:lumMod val="75000"/>
            </a:schemeClr>
          </a:solidFill>
        </p:spPr>
        <p:txBody>
          <a:bodyPr>
            <a:spAutoFit/>
          </a:bodyPr>
          <a:lstStyle/>
          <a:p>
            <a:pPr algn="just">
              <a:buSzPts val="1800"/>
              <a:defRPr/>
            </a:pPr>
            <a:r>
              <a:rPr lang="en-GB" dirty="0">
                <a:solidFill>
                  <a:schemeClr val="bg1"/>
                </a:solidFill>
                <a:latin typeface="Twinkl" pitchFamily="2" charset="0"/>
              </a:rPr>
              <a:t>E.g. get, walk, brush, eat, play.</a:t>
            </a:r>
            <a:endParaRPr lang="en-US" dirty="0">
              <a:solidFill>
                <a:schemeClr val="bg1"/>
              </a:solidFill>
              <a:latin typeface="Twinkl" pitchFamily="2" charset="0"/>
            </a:endParaRPr>
          </a:p>
        </p:txBody>
      </p:sp>
      <p:pic>
        <p:nvPicPr>
          <p:cNvPr id="12297" name="Picture 22">
            <a:extLst>
              <a:ext uri="{FF2B5EF4-FFF2-40B4-BE49-F238E27FC236}">
                <a16:creationId xmlns:a16="http://schemas.microsoft.com/office/drawing/2014/main" id="{A1E18473-2BB7-4756-842E-B1EE38A5752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32550" y="1754188"/>
            <a:ext cx="1706563" cy="400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2294"/>
                                        </p:tgtEl>
                                        <p:attrNameLst>
                                          <p:attrName>style.visibility</p:attrName>
                                        </p:attrNameLst>
                                      </p:cBhvr>
                                      <p:to>
                                        <p:strVal val="visible"/>
                                      </p:to>
                                    </p:set>
                                    <p:animEffect transition="in" filter="fade">
                                      <p:cBhvr>
                                        <p:cTn id="18" dur="5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294" grpId="0"/>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FABB0609-0833-47FF-9319-FFB02DBBEF0C}"/>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Simple Past or Simple Present?</a:t>
            </a:r>
          </a:p>
        </p:txBody>
      </p:sp>
      <p:sp>
        <p:nvSpPr>
          <p:cNvPr id="2" name="Rectangle 1">
            <a:extLst>
              <a:ext uri="{FF2B5EF4-FFF2-40B4-BE49-F238E27FC236}">
                <a16:creationId xmlns:a16="http://schemas.microsoft.com/office/drawing/2014/main" id="{EFC8DC5D-68A4-44CD-B31D-901D9C36CAC5}"/>
              </a:ext>
            </a:extLst>
          </p:cNvPr>
          <p:cNvSpPr/>
          <p:nvPr/>
        </p:nvSpPr>
        <p:spPr>
          <a:xfrm>
            <a:off x="881063" y="1814513"/>
            <a:ext cx="7435850" cy="777875"/>
          </a:xfrm>
          <a:prstGeom prst="rect">
            <a:avLst/>
          </a:prstGeom>
          <a:solidFill>
            <a:srgbClr val="2E5EAA"/>
          </a:solidFill>
          <a:ln>
            <a:solidFill>
              <a:srgbClr val="2E5EA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sp>
        <p:nvSpPr>
          <p:cNvPr id="13316" name="TextBox 3">
            <a:extLst>
              <a:ext uri="{FF2B5EF4-FFF2-40B4-BE49-F238E27FC236}">
                <a16:creationId xmlns:a16="http://schemas.microsoft.com/office/drawing/2014/main" id="{20D8CA2A-8382-40C9-90AD-1B40C8254EF3}"/>
              </a:ext>
            </a:extLst>
          </p:cNvPr>
          <p:cNvSpPr txBox="1">
            <a:spLocks noChangeArrowheads="1"/>
          </p:cNvSpPr>
          <p:nvPr/>
        </p:nvSpPr>
        <p:spPr bwMode="auto">
          <a:xfrm>
            <a:off x="928688" y="1922463"/>
            <a:ext cx="5510212"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buFont typeface="Arial" panose="020B0604020202020204" pitchFamily="34" charset="0"/>
              <a:buNone/>
            </a:pPr>
            <a:r>
              <a:rPr lang="en-GB" altLang="en-US">
                <a:solidFill>
                  <a:schemeClr val="bg1"/>
                </a:solidFill>
                <a:latin typeface="Twinkl" pitchFamily="2" charset="0"/>
              </a:rPr>
              <a:t>These children are talking about the things they did last weekend. They are using the simple past tense.</a:t>
            </a:r>
          </a:p>
        </p:txBody>
      </p:sp>
      <p:sp>
        <p:nvSpPr>
          <p:cNvPr id="5" name="Rectangle 4">
            <a:extLst>
              <a:ext uri="{FF2B5EF4-FFF2-40B4-BE49-F238E27FC236}">
                <a16:creationId xmlns:a16="http://schemas.microsoft.com/office/drawing/2014/main" id="{76AB6F24-EB9B-4EF8-BE10-783F6EDAAADB}"/>
              </a:ext>
            </a:extLst>
          </p:cNvPr>
          <p:cNvSpPr/>
          <p:nvPr/>
        </p:nvSpPr>
        <p:spPr>
          <a:xfrm>
            <a:off x="881063" y="2681288"/>
            <a:ext cx="6359525" cy="688975"/>
          </a:xfrm>
          <a:prstGeom prst="rect">
            <a:avLst/>
          </a:prstGeom>
          <a:solidFill>
            <a:srgbClr val="7C6D9F"/>
          </a:solidFill>
          <a:ln>
            <a:solidFill>
              <a:srgbClr val="7C6D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bg1"/>
                </a:solidFill>
                <a:latin typeface="Twinkl" pitchFamily="2" charset="0"/>
              </a:rPr>
              <a:t>   I listened to my favourite music. </a:t>
            </a:r>
          </a:p>
        </p:txBody>
      </p:sp>
      <p:pic>
        <p:nvPicPr>
          <p:cNvPr id="13318" name="Talking Partners">
            <a:extLst>
              <a:ext uri="{FF2B5EF4-FFF2-40B4-BE49-F238E27FC236}">
                <a16:creationId xmlns:a16="http://schemas.microsoft.com/office/drawing/2014/main" id="{FE7E86BE-2CD5-438B-ABA5-8CB1F4A6958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5950"/>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3">
            <a:extLst>
              <a:ext uri="{FF2B5EF4-FFF2-40B4-BE49-F238E27FC236}">
                <a16:creationId xmlns:a16="http://schemas.microsoft.com/office/drawing/2014/main" id="{2617A2C6-7206-4663-ABC6-10DB9FE8C435}"/>
              </a:ext>
            </a:extLst>
          </p:cNvPr>
          <p:cNvPicPr>
            <a:picLocks noChangeAspect="1"/>
          </p:cNvPicPr>
          <p:nvPr/>
        </p:nvPicPr>
        <p:blipFill>
          <a:blip r:embed="rId3">
            <a:extLst>
              <a:ext uri="{28A0092B-C50C-407E-A947-70E740481C1C}">
                <a14:useLocalDpi xmlns:a14="http://schemas.microsoft.com/office/drawing/2010/main" val="0"/>
              </a:ext>
            </a:extLst>
          </a:blip>
          <a:srcRect b="65083"/>
          <a:stretch>
            <a:fillRect/>
          </a:stretch>
        </p:blipFill>
        <p:spPr bwMode="auto">
          <a:xfrm>
            <a:off x="6726238" y="2203450"/>
            <a:ext cx="1589087"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a:extLst>
              <a:ext uri="{FF2B5EF4-FFF2-40B4-BE49-F238E27FC236}">
                <a16:creationId xmlns:a16="http://schemas.microsoft.com/office/drawing/2014/main" id="{8023E6D4-16DD-48C1-85B9-53A7EAD95140}"/>
              </a:ext>
            </a:extLst>
          </p:cNvPr>
          <p:cNvSpPr/>
          <p:nvPr/>
        </p:nvSpPr>
        <p:spPr>
          <a:xfrm>
            <a:off x="1403350" y="3570288"/>
            <a:ext cx="6888163" cy="688975"/>
          </a:xfrm>
          <a:prstGeom prst="rect">
            <a:avLst/>
          </a:prstGeom>
          <a:solidFill>
            <a:srgbClr val="7C6D9F"/>
          </a:solidFill>
          <a:ln>
            <a:solidFill>
              <a:srgbClr val="7C6D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bg1"/>
                </a:solidFill>
                <a:latin typeface="Twinkl" pitchFamily="2" charset="0"/>
              </a:rPr>
              <a:t>       I walked up a big hill with my family.   </a:t>
            </a:r>
          </a:p>
        </p:txBody>
      </p:sp>
      <p:pic>
        <p:nvPicPr>
          <p:cNvPr id="13321" name="Picture 7">
            <a:extLst>
              <a:ext uri="{FF2B5EF4-FFF2-40B4-BE49-F238E27FC236}">
                <a16:creationId xmlns:a16="http://schemas.microsoft.com/office/drawing/2014/main" id="{1EB1C0A6-7547-4371-B372-6EC753C0A007}"/>
              </a:ext>
            </a:extLst>
          </p:cNvPr>
          <p:cNvPicPr>
            <a:picLocks noChangeAspect="1"/>
          </p:cNvPicPr>
          <p:nvPr/>
        </p:nvPicPr>
        <p:blipFill>
          <a:blip r:embed="rId4">
            <a:extLst>
              <a:ext uri="{28A0092B-C50C-407E-A947-70E740481C1C}">
                <a14:useLocalDpi xmlns:a14="http://schemas.microsoft.com/office/drawing/2010/main" val="0"/>
              </a:ext>
            </a:extLst>
          </a:blip>
          <a:srcRect l="-8638" t="-1540" r="-14458" b="64616"/>
          <a:stretch>
            <a:fillRect/>
          </a:stretch>
        </p:blipFill>
        <p:spPr bwMode="auto">
          <a:xfrm>
            <a:off x="590550" y="3370263"/>
            <a:ext cx="1962150" cy="90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a:extLst>
              <a:ext uri="{FF2B5EF4-FFF2-40B4-BE49-F238E27FC236}">
                <a16:creationId xmlns:a16="http://schemas.microsoft.com/office/drawing/2014/main" id="{48022776-33C7-4B35-B716-D93F01E8A609}"/>
              </a:ext>
            </a:extLst>
          </p:cNvPr>
          <p:cNvSpPr/>
          <p:nvPr/>
        </p:nvSpPr>
        <p:spPr>
          <a:xfrm>
            <a:off x="881063" y="4459288"/>
            <a:ext cx="5143500" cy="688975"/>
          </a:xfrm>
          <a:prstGeom prst="rect">
            <a:avLst/>
          </a:prstGeom>
          <a:solidFill>
            <a:srgbClr val="7C6D9F"/>
          </a:solidFill>
          <a:ln>
            <a:solidFill>
              <a:srgbClr val="7C6D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bg1"/>
                </a:solidFill>
                <a:latin typeface="Twinkl" pitchFamily="2" charset="0"/>
              </a:rPr>
              <a:t>   I played in the garden. </a:t>
            </a:r>
          </a:p>
        </p:txBody>
      </p:sp>
      <p:pic>
        <p:nvPicPr>
          <p:cNvPr id="13323" name="Picture 9">
            <a:extLst>
              <a:ext uri="{FF2B5EF4-FFF2-40B4-BE49-F238E27FC236}">
                <a16:creationId xmlns:a16="http://schemas.microsoft.com/office/drawing/2014/main" id="{46003509-44E9-44A2-8142-B989E728CCD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73688" y="3895725"/>
            <a:ext cx="319722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4" name="Rectangle 10">
            <a:extLst>
              <a:ext uri="{FF2B5EF4-FFF2-40B4-BE49-F238E27FC236}">
                <a16:creationId xmlns:a16="http://schemas.microsoft.com/office/drawing/2014/main" id="{CF22B4A2-E065-46D3-B342-23B74D5B701E}"/>
              </a:ext>
            </a:extLst>
          </p:cNvPr>
          <p:cNvSpPr>
            <a:spLocks noChangeArrowheads="1"/>
          </p:cNvSpPr>
          <p:nvPr/>
        </p:nvSpPr>
        <p:spPr bwMode="auto">
          <a:xfrm>
            <a:off x="908050" y="5297488"/>
            <a:ext cx="72834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dirty="0">
                <a:latin typeface="Twinkl" pitchFamily="2" charset="0"/>
              </a:rPr>
              <a:t>Work with your someone at home if you can.</a:t>
            </a:r>
            <a:endParaRPr lang="en-US" altLang="en-US" sz="1400" dirty="0">
              <a:solidFill>
                <a:srgbClr val="000000"/>
              </a:solidFill>
              <a:latin typeface="Twinkl" pitchFamily="2" charset="0"/>
            </a:endParaRPr>
          </a:p>
          <a:p>
            <a:pPr>
              <a:lnSpc>
                <a:spcPct val="100000"/>
              </a:lnSpc>
              <a:spcBef>
                <a:spcPct val="0"/>
              </a:spcBef>
              <a:buFontTx/>
              <a:buNone/>
            </a:pPr>
            <a:r>
              <a:rPr lang="en-GB" altLang="en-US" dirty="0">
                <a:latin typeface="Twinkl" pitchFamily="2" charset="0"/>
              </a:rPr>
              <a:t>Write the verbs used in these sentences in your notebook.</a:t>
            </a:r>
            <a:endParaRPr lang="en-US" altLang="en-US" sz="1400" dirty="0">
              <a:solidFill>
                <a:srgbClr val="000000"/>
              </a:solidFill>
              <a:latin typeface="Twinkl"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nodeType="with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3319"/>
                                        </p:tgtEl>
                                        <p:attrNameLst>
                                          <p:attrName>style.visibility</p:attrName>
                                        </p:attrNameLst>
                                      </p:cBhvr>
                                      <p:to>
                                        <p:strVal val="visible"/>
                                      </p:to>
                                    </p:set>
                                    <p:animEffect transition="in" filter="fade">
                                      <p:cBhvr>
                                        <p:cTn id="12" dur="500"/>
                                        <p:tgtEl>
                                          <p:spTgt spid="13319"/>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1+#ppt_w/2"/>
                                          </p:val>
                                        </p:tav>
                                        <p:tav tm="100000">
                                          <p:val>
                                            <p:strVal val="#ppt_x"/>
                                          </p:val>
                                        </p:tav>
                                      </p:tavLst>
                                    </p:anim>
                                    <p:anim calcmode="lin" valueType="num">
                                      <p:cBhvr additive="base">
                                        <p:cTn id="18" dur="500" fill="hold"/>
                                        <p:tgtEl>
                                          <p:spTgt spid="13"/>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3321"/>
                                        </p:tgtEl>
                                        <p:attrNameLst>
                                          <p:attrName>style.visibility</p:attrName>
                                        </p:attrNameLst>
                                      </p:cBhvr>
                                      <p:to>
                                        <p:strVal val="visible"/>
                                      </p:to>
                                    </p:set>
                                    <p:animEffect transition="in" filter="fade">
                                      <p:cBhvr>
                                        <p:cTn id="22" dur="500"/>
                                        <p:tgtEl>
                                          <p:spTgt spid="1332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1+#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13323"/>
                                        </p:tgtEl>
                                        <p:attrNameLst>
                                          <p:attrName>style.visibility</p:attrName>
                                        </p:attrNameLst>
                                      </p:cBhvr>
                                      <p:to>
                                        <p:strVal val="visible"/>
                                      </p:to>
                                    </p:set>
                                    <p:animEffect transition="in" filter="fade">
                                      <p:cBhvr>
                                        <p:cTn id="32" dur="500"/>
                                        <p:tgtEl>
                                          <p:spTgt spid="1332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324"/>
                                        </p:tgtEl>
                                        <p:attrNameLst>
                                          <p:attrName>style.visibility</p:attrName>
                                        </p:attrNameLst>
                                      </p:cBhvr>
                                      <p:to>
                                        <p:strVal val="visible"/>
                                      </p:to>
                                    </p:set>
                                    <p:animEffect transition="in" filter="fade">
                                      <p:cBhvr>
                                        <p:cTn id="37" dur="500"/>
                                        <p:tgtEl>
                                          <p:spTgt spid="13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animBg="1"/>
      <p:bldP spid="16" grpId="0" animBg="1"/>
      <p:bldP spid="133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B380514F-6A49-477C-B508-80B6AC195FF2}"/>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Simple Past or Simple Present?</a:t>
            </a:r>
          </a:p>
        </p:txBody>
      </p:sp>
      <p:sp>
        <p:nvSpPr>
          <p:cNvPr id="14339" name="TextBox 3">
            <a:extLst>
              <a:ext uri="{FF2B5EF4-FFF2-40B4-BE49-F238E27FC236}">
                <a16:creationId xmlns:a16="http://schemas.microsoft.com/office/drawing/2014/main" id="{E750ED72-7699-4BA3-A090-BB49555F811C}"/>
              </a:ext>
            </a:extLst>
          </p:cNvPr>
          <p:cNvSpPr txBox="1">
            <a:spLocks noChangeArrowheads="1"/>
          </p:cNvSpPr>
          <p:nvPr/>
        </p:nvSpPr>
        <p:spPr bwMode="auto">
          <a:xfrm>
            <a:off x="928688" y="1709738"/>
            <a:ext cx="7400925"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buFont typeface="Arial" panose="020B0604020202020204" pitchFamily="34" charset="0"/>
              <a:buNone/>
            </a:pPr>
            <a:r>
              <a:rPr lang="en-GB" altLang="en-US">
                <a:latin typeface="Twinkl" pitchFamily="2" charset="0"/>
              </a:rPr>
              <a:t>These verbs are in the simple past. </a:t>
            </a:r>
            <a:endParaRPr lang="en-US" altLang="en-US">
              <a:latin typeface="Twinkl" pitchFamily="2" charset="0"/>
            </a:endParaRPr>
          </a:p>
          <a:p>
            <a:pPr>
              <a:buFont typeface="Arial" panose="020B0604020202020204" pitchFamily="34" charset="0"/>
              <a:buNone/>
            </a:pPr>
            <a:r>
              <a:rPr lang="en-GB" altLang="en-US">
                <a:latin typeface="Twinkl" pitchFamily="2" charset="0"/>
              </a:rPr>
              <a:t>I </a:t>
            </a:r>
            <a:r>
              <a:rPr lang="en-GB" altLang="en-US" b="1">
                <a:latin typeface="Twinkl" pitchFamily="2" charset="0"/>
              </a:rPr>
              <a:t>listened</a:t>
            </a:r>
            <a:r>
              <a:rPr lang="en-GB" altLang="en-US">
                <a:latin typeface="Twinkl" pitchFamily="2" charset="0"/>
              </a:rPr>
              <a:t> to my favourite music. </a:t>
            </a:r>
            <a:endParaRPr lang="en-US" altLang="en-US">
              <a:latin typeface="Twinkl" pitchFamily="2" charset="0"/>
            </a:endParaRPr>
          </a:p>
          <a:p>
            <a:pPr>
              <a:buFont typeface="Arial" panose="020B0604020202020204" pitchFamily="34" charset="0"/>
              <a:buNone/>
            </a:pPr>
            <a:r>
              <a:rPr lang="en-GB" altLang="en-US">
                <a:latin typeface="Twinkl" pitchFamily="2" charset="0"/>
              </a:rPr>
              <a:t>I </a:t>
            </a:r>
            <a:r>
              <a:rPr lang="en-GB" altLang="en-US" b="1">
                <a:latin typeface="Twinkl" pitchFamily="2" charset="0"/>
              </a:rPr>
              <a:t>walked</a:t>
            </a:r>
            <a:r>
              <a:rPr lang="en-GB" altLang="en-US">
                <a:latin typeface="Twinkl" pitchFamily="2" charset="0"/>
              </a:rPr>
              <a:t> up a big hill with my family. </a:t>
            </a:r>
            <a:endParaRPr lang="en-US" altLang="en-US">
              <a:latin typeface="Twinkl" pitchFamily="2" charset="0"/>
            </a:endParaRPr>
          </a:p>
          <a:p>
            <a:pPr>
              <a:buFont typeface="Arial" panose="020B0604020202020204" pitchFamily="34" charset="0"/>
              <a:buNone/>
            </a:pPr>
            <a:r>
              <a:rPr lang="en-GB" altLang="en-US">
                <a:latin typeface="Twinkl" pitchFamily="2" charset="0"/>
              </a:rPr>
              <a:t>I </a:t>
            </a:r>
            <a:r>
              <a:rPr lang="en-GB" altLang="en-US" b="1">
                <a:latin typeface="Twinkl" pitchFamily="2" charset="0"/>
              </a:rPr>
              <a:t>played</a:t>
            </a:r>
            <a:r>
              <a:rPr lang="en-GB" altLang="en-US">
                <a:latin typeface="Twinkl" pitchFamily="2" charset="0"/>
              </a:rPr>
              <a:t> in the garden. </a:t>
            </a:r>
            <a:endParaRPr lang="en-US" altLang="en-US">
              <a:latin typeface="Twinkl" pitchFamily="2" charset="0"/>
            </a:endParaRPr>
          </a:p>
        </p:txBody>
      </p:sp>
      <p:pic>
        <p:nvPicPr>
          <p:cNvPr id="14340" name="Talking Partners">
            <a:extLst>
              <a:ext uri="{FF2B5EF4-FFF2-40B4-BE49-F238E27FC236}">
                <a16:creationId xmlns:a16="http://schemas.microsoft.com/office/drawing/2014/main" id="{B948010C-7A85-4917-9DFC-80040B7AF4C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5950"/>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6BD51203-E857-4CEE-AF58-238565395240}"/>
              </a:ext>
            </a:extLst>
          </p:cNvPr>
          <p:cNvSpPr>
            <a:spLocks noChangeArrowheads="1"/>
          </p:cNvSpPr>
          <p:nvPr/>
        </p:nvSpPr>
        <p:spPr bwMode="auto">
          <a:xfrm>
            <a:off x="933450" y="3368675"/>
            <a:ext cx="7283450" cy="646113"/>
          </a:xfrm>
          <a:prstGeom prst="rect">
            <a:avLst/>
          </a:prstGeom>
          <a:solidFill>
            <a:srgbClr val="7C6D9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a:solidFill>
                  <a:schemeClr val="bg1"/>
                </a:solidFill>
                <a:latin typeface="Twinkl" pitchFamily="2" charset="0"/>
              </a:rPr>
              <a:t>The </a:t>
            </a:r>
            <a:r>
              <a:rPr lang="en-GB" altLang="en-US" b="1">
                <a:solidFill>
                  <a:schemeClr val="bg1"/>
                </a:solidFill>
                <a:latin typeface="Twinkl" pitchFamily="2" charset="0"/>
              </a:rPr>
              <a:t>simple past tense </a:t>
            </a:r>
            <a:r>
              <a:rPr lang="en-GB" altLang="en-US">
                <a:solidFill>
                  <a:schemeClr val="bg1"/>
                </a:solidFill>
                <a:latin typeface="Twinkl" pitchFamily="2" charset="0"/>
              </a:rPr>
              <a:t>is used to describe events which have </a:t>
            </a:r>
            <a:br>
              <a:rPr lang="en-GB" altLang="en-US">
                <a:solidFill>
                  <a:schemeClr val="bg1"/>
                </a:solidFill>
                <a:latin typeface="Twinkl" pitchFamily="2" charset="0"/>
              </a:rPr>
            </a:br>
            <a:r>
              <a:rPr lang="en-GB" altLang="en-US">
                <a:solidFill>
                  <a:schemeClr val="bg1"/>
                </a:solidFill>
                <a:latin typeface="Twinkl" pitchFamily="2" charset="0"/>
              </a:rPr>
              <a:t>already happened.</a:t>
            </a:r>
            <a:endParaRPr lang="en-US" altLang="en-US">
              <a:solidFill>
                <a:schemeClr val="bg1"/>
              </a:solidFill>
              <a:latin typeface="Twinkl" pitchFamily="2" charset="0"/>
            </a:endParaRPr>
          </a:p>
        </p:txBody>
      </p:sp>
      <p:graphicFrame>
        <p:nvGraphicFramePr>
          <p:cNvPr id="14" name="Table 13">
            <a:extLst>
              <a:ext uri="{FF2B5EF4-FFF2-40B4-BE49-F238E27FC236}">
                <a16:creationId xmlns:a16="http://schemas.microsoft.com/office/drawing/2014/main" id="{378E842C-24C3-4443-8080-5F4A0F324A74}"/>
              </a:ext>
            </a:extLst>
          </p:cNvPr>
          <p:cNvGraphicFramePr>
            <a:graphicFrameLocks noGrp="1"/>
          </p:cNvGraphicFramePr>
          <p:nvPr/>
        </p:nvGraphicFramePr>
        <p:xfrm>
          <a:off x="935038" y="4102100"/>
          <a:ext cx="7294562" cy="1484313"/>
        </p:xfrm>
        <a:graphic>
          <a:graphicData uri="http://schemas.openxmlformats.org/drawingml/2006/table">
            <a:tbl>
              <a:tblPr firstRow="1" bandRow="1">
                <a:tableStyleId>{5C22544A-7EE6-4342-B048-85BDC9FD1C3A}</a:tableStyleId>
              </a:tblPr>
              <a:tblGrid>
                <a:gridCol w="3647281">
                  <a:extLst>
                    <a:ext uri="{9D8B030D-6E8A-4147-A177-3AD203B41FA5}">
                      <a16:colId xmlns:a16="http://schemas.microsoft.com/office/drawing/2014/main" val="20000"/>
                    </a:ext>
                  </a:extLst>
                </a:gridCol>
                <a:gridCol w="3647281">
                  <a:extLst>
                    <a:ext uri="{9D8B030D-6E8A-4147-A177-3AD203B41FA5}">
                      <a16:colId xmlns:a16="http://schemas.microsoft.com/office/drawing/2014/main" val="20001"/>
                    </a:ext>
                  </a:extLst>
                </a:gridCol>
              </a:tblGrid>
              <a:tr h="569712">
                <a:tc>
                  <a:txBody>
                    <a:bodyPr/>
                    <a:lstStyle/>
                    <a:p>
                      <a:pPr algn="ctr"/>
                      <a:r>
                        <a:rPr lang="en-GB" sz="1800" dirty="0">
                          <a:latin typeface="Twinkl" pitchFamily="2" charset="0"/>
                        </a:rPr>
                        <a:t>Simple Present Tense Verbs</a:t>
                      </a:r>
                    </a:p>
                  </a:txBody>
                  <a:tcPr marL="91443" marR="91443" marT="45730" marB="45730" anchor="ctr">
                    <a:solidFill>
                      <a:srgbClr val="2E5EA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latin typeface="Twinkl" pitchFamily="2" charset="0"/>
                        </a:rPr>
                        <a:t>Simple Past Tense Verbs</a:t>
                      </a:r>
                    </a:p>
                  </a:txBody>
                  <a:tcPr marL="91443" marR="91443" marT="45730" marB="45730" anchor="ctr">
                    <a:solidFill>
                      <a:srgbClr val="2E5EAA"/>
                    </a:solidFill>
                  </a:tcPr>
                </a:tc>
                <a:extLst>
                  <a:ext uri="{0D108BD9-81ED-4DB2-BD59-A6C34878D82A}">
                    <a16:rowId xmlns:a16="http://schemas.microsoft.com/office/drawing/2014/main" val="10000"/>
                  </a:ext>
                </a:extLst>
              </a:tr>
              <a:tr h="914601">
                <a:tc>
                  <a:txBody>
                    <a:bodyPr/>
                    <a:lstStyle/>
                    <a:p>
                      <a:pPr algn="ctr"/>
                      <a:r>
                        <a:rPr lang="en-GB" sz="1800" dirty="0">
                          <a:latin typeface="Twinkl" pitchFamily="2" charset="0"/>
                        </a:rPr>
                        <a:t>brush</a:t>
                      </a:r>
                    </a:p>
                    <a:p>
                      <a:pPr algn="ctr"/>
                      <a:r>
                        <a:rPr lang="en-GB" sz="1800" dirty="0">
                          <a:latin typeface="Twinkl" pitchFamily="2" charset="0"/>
                        </a:rPr>
                        <a:t>walk</a:t>
                      </a:r>
                    </a:p>
                    <a:p>
                      <a:pPr algn="ctr"/>
                      <a:r>
                        <a:rPr lang="en-GB" sz="1800" dirty="0">
                          <a:latin typeface="Twinkl" pitchFamily="2" charset="0"/>
                        </a:rPr>
                        <a:t>play</a:t>
                      </a:r>
                    </a:p>
                  </a:txBody>
                  <a:tcPr marL="91443" marR="91443" marT="45730" marB="45730" anchor="ctr">
                    <a:solidFill>
                      <a:srgbClr val="B0E1FF"/>
                    </a:solidFill>
                  </a:tcPr>
                </a:tc>
                <a:tc>
                  <a:txBody>
                    <a:bodyPr/>
                    <a:lstStyle/>
                    <a:p>
                      <a:pPr algn="ctr"/>
                      <a:r>
                        <a:rPr lang="en-GB" sz="1800" dirty="0">
                          <a:latin typeface="Twinkl" pitchFamily="2" charset="0"/>
                        </a:rPr>
                        <a:t>brushed</a:t>
                      </a:r>
                    </a:p>
                    <a:p>
                      <a:pPr algn="ctr"/>
                      <a:r>
                        <a:rPr lang="en-GB" sz="1800" dirty="0">
                          <a:latin typeface="Twinkl" pitchFamily="2" charset="0"/>
                        </a:rPr>
                        <a:t>walked</a:t>
                      </a:r>
                    </a:p>
                    <a:p>
                      <a:pPr algn="ctr"/>
                      <a:r>
                        <a:rPr lang="en-GB" sz="1800" dirty="0">
                          <a:latin typeface="Twinkl" pitchFamily="2" charset="0"/>
                        </a:rPr>
                        <a:t>played</a:t>
                      </a:r>
                    </a:p>
                  </a:txBody>
                  <a:tcPr marL="91443" marR="91443" marT="45730" marB="45730" anchor="ctr">
                    <a:solidFill>
                      <a:srgbClr val="B0E1FF"/>
                    </a:solidFill>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up)">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90EAD2CC-47E3-4391-B0EC-ECF7EAB57D87}"/>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Simple Past or Simple Present?</a:t>
            </a:r>
          </a:p>
        </p:txBody>
      </p:sp>
      <p:sp>
        <p:nvSpPr>
          <p:cNvPr id="5" name="Rectangle 4">
            <a:extLst>
              <a:ext uri="{FF2B5EF4-FFF2-40B4-BE49-F238E27FC236}">
                <a16:creationId xmlns:a16="http://schemas.microsoft.com/office/drawing/2014/main" id="{F17BB948-A345-4A1E-9394-18C069DBC440}"/>
              </a:ext>
            </a:extLst>
          </p:cNvPr>
          <p:cNvSpPr/>
          <p:nvPr/>
        </p:nvSpPr>
        <p:spPr>
          <a:xfrm>
            <a:off x="755650" y="1354138"/>
            <a:ext cx="7632700" cy="812800"/>
          </a:xfrm>
          <a:prstGeom prst="rect">
            <a:avLst/>
          </a:prstGeom>
          <a:solidFill>
            <a:srgbClr val="2E5EAA"/>
          </a:solidFill>
          <a:ln>
            <a:solidFill>
              <a:srgbClr val="2E5EA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latin typeface="Twinkl" pitchFamily="2" charset="0"/>
              </a:rPr>
              <a:t>Working with your partner, can you sort these </a:t>
            </a:r>
          </a:p>
          <a:p>
            <a:pPr algn="ctr">
              <a:defRPr/>
            </a:pPr>
            <a:r>
              <a:rPr lang="en-GB" dirty="0">
                <a:latin typeface="Twinkl" pitchFamily="2" charset="0"/>
              </a:rPr>
              <a:t>sentences into past and present tense?</a:t>
            </a:r>
            <a:endParaRPr lang="en-US" dirty="0">
              <a:latin typeface="Twinkl" pitchFamily="2" charset="0"/>
            </a:endParaRPr>
          </a:p>
          <a:p>
            <a:pPr algn="ctr">
              <a:defRPr/>
            </a:pPr>
            <a:r>
              <a:rPr lang="en-GB" dirty="0">
                <a:latin typeface="Twinkl" pitchFamily="2" charset="0"/>
              </a:rPr>
              <a:t>Remember to look at each sentence carefully.  </a:t>
            </a:r>
            <a:endParaRPr lang="en-US" dirty="0">
              <a:latin typeface="Twinkl" pitchFamily="2" charset="0"/>
            </a:endParaRPr>
          </a:p>
        </p:txBody>
      </p:sp>
      <p:sp>
        <p:nvSpPr>
          <p:cNvPr id="8" name="Rectangle 7">
            <a:extLst>
              <a:ext uri="{FF2B5EF4-FFF2-40B4-BE49-F238E27FC236}">
                <a16:creationId xmlns:a16="http://schemas.microsoft.com/office/drawing/2014/main" id="{AA085CDC-E10F-472F-9716-15D23B304682}"/>
              </a:ext>
            </a:extLst>
          </p:cNvPr>
          <p:cNvSpPr/>
          <p:nvPr/>
        </p:nvSpPr>
        <p:spPr>
          <a:xfrm>
            <a:off x="755650" y="2235200"/>
            <a:ext cx="7632700" cy="3894138"/>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5365" name="Pairs">
            <a:extLst>
              <a:ext uri="{FF2B5EF4-FFF2-40B4-BE49-F238E27FC236}">
                <a16:creationId xmlns:a16="http://schemas.microsoft.com/office/drawing/2014/main" id="{B61C2CE6-CC80-4092-B950-8052E179145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D32FDA6A-6E53-4E48-93A3-609824C750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606800" y="2618233"/>
            <a:ext cx="4391025" cy="3104259"/>
          </a:xfrm>
          <a:prstGeom prst="rect">
            <a:avLst/>
          </a:prstGeom>
          <a:effectLst>
            <a:outerShdw blurRad="63500" sx="102000" sy="102000" algn="ctr" rotWithShape="0">
              <a:prstClr val="black">
                <a:alpha val="40000"/>
              </a:prstClr>
            </a:outerShdw>
          </a:effectLst>
        </p:spPr>
      </p:pic>
      <p:pic>
        <p:nvPicPr>
          <p:cNvPr id="6" name="Picture 5">
            <a:extLst>
              <a:ext uri="{FF2B5EF4-FFF2-40B4-BE49-F238E27FC236}">
                <a16:creationId xmlns:a16="http://schemas.microsoft.com/office/drawing/2014/main" id="{498B881A-E13C-463A-AC7C-3D1409E6FBE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27125" y="2618233"/>
            <a:ext cx="4391025" cy="3104259"/>
          </a:xfrm>
          <a:prstGeom prst="rect">
            <a:avLst/>
          </a:prstGeom>
          <a:effectLst>
            <a:outerShdw blurRad="63500" sx="102000" sy="102000" algn="ctr" rotWithShape="0">
              <a:prstClr val="black">
                <a:alpha val="40000"/>
              </a:prst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1CDB801-3F00-4208-927A-06913447EE1A}"/>
              </a:ext>
            </a:extLst>
          </p:cNvPr>
          <p:cNvSpPr/>
          <p:nvPr/>
        </p:nvSpPr>
        <p:spPr>
          <a:xfrm>
            <a:off x="0" y="950913"/>
            <a:ext cx="9144000" cy="1844675"/>
          </a:xfrm>
          <a:prstGeom prst="rect">
            <a:avLst/>
          </a:prstGeom>
          <a:solidFill>
            <a:srgbClr val="FEFEF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7">
            <a:extLst>
              <a:ext uri="{FF2B5EF4-FFF2-40B4-BE49-F238E27FC236}">
                <a16:creationId xmlns:a16="http://schemas.microsoft.com/office/drawing/2014/main" id="{7D9A9A04-D929-44C1-A8E4-B2E5C9C6A5A6}"/>
              </a:ext>
            </a:extLst>
          </p:cNvPr>
          <p:cNvSpPr txBox="1">
            <a:spLocks/>
          </p:cNvSpPr>
          <p:nvPr/>
        </p:nvSpPr>
        <p:spPr>
          <a:xfrm>
            <a:off x="628650" y="1211263"/>
            <a:ext cx="7886700" cy="1325562"/>
          </a:xfrm>
          <a:prstGeom prst="roundRect">
            <a:avLst>
              <a:gd name="adj" fmla="val 9641"/>
            </a:avLst>
          </a:prstGeom>
          <a:noFill/>
          <a:ln w="25400">
            <a:noFill/>
          </a:ln>
        </p:spPr>
        <p:txBody>
          <a:bodyPr lIns="0" tIns="0" rIns="0" bIns="0" anchor="ctr" anchorCtr="1"/>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spcAft>
                <a:spcPts val="0"/>
              </a:spcAft>
              <a:defRPr/>
            </a:pPr>
            <a:r>
              <a:rPr lang="en-GB" sz="4400">
                <a:latin typeface="Twinkl" pitchFamily="2" charset="0"/>
              </a:rPr>
              <a:t>Independent Focused Activity</a:t>
            </a:r>
            <a:endParaRPr lang="en-GB" sz="4400" dirty="0">
              <a:solidFill>
                <a:schemeClr val="tx2">
                  <a:lumMod val="75000"/>
                </a:schemeClr>
              </a:solidFill>
              <a:latin typeface="Twinkl" pitchFamily="2" charset="0"/>
            </a:endParaRPr>
          </a:p>
        </p:txBody>
      </p:sp>
      <p:pic>
        <p:nvPicPr>
          <p:cNvPr id="16388" name="Twinkl Logo">
            <a:extLst>
              <a:ext uri="{FF2B5EF4-FFF2-40B4-BE49-F238E27FC236}">
                <a16:creationId xmlns:a16="http://schemas.microsoft.com/office/drawing/2014/main" id="{7993D1EA-BD2D-4451-AA99-507B53424D8F}"/>
              </a:ext>
            </a:extLst>
          </p:cNvPr>
          <p:cNvPicPr>
            <a:picLocks noChangeAspect="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4278313" y="6092825"/>
            <a:ext cx="58737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1303C656-BC58-4557-8A5C-FC84011D88F9}"/>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Simple Past Tense Verbs</a:t>
            </a:r>
          </a:p>
        </p:txBody>
      </p:sp>
      <p:sp>
        <p:nvSpPr>
          <p:cNvPr id="2" name="Rectangle 1">
            <a:extLst>
              <a:ext uri="{FF2B5EF4-FFF2-40B4-BE49-F238E27FC236}">
                <a16:creationId xmlns:a16="http://schemas.microsoft.com/office/drawing/2014/main" id="{6430F084-3F32-4BC9-839F-35AD24C05C7E}"/>
              </a:ext>
            </a:extLst>
          </p:cNvPr>
          <p:cNvSpPr/>
          <p:nvPr/>
        </p:nvSpPr>
        <p:spPr>
          <a:xfrm>
            <a:off x="755650" y="1590675"/>
            <a:ext cx="7632700" cy="857250"/>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Twinkl" pitchFamily="2" charset="0"/>
              </a:rPr>
              <a:t>The verbs in each sentence tell us if the sentence is in the past tense or the present tense. </a:t>
            </a:r>
          </a:p>
        </p:txBody>
      </p:sp>
      <p:sp>
        <p:nvSpPr>
          <p:cNvPr id="9" name="Rectangle 8">
            <a:extLst>
              <a:ext uri="{FF2B5EF4-FFF2-40B4-BE49-F238E27FC236}">
                <a16:creationId xmlns:a16="http://schemas.microsoft.com/office/drawing/2014/main" id="{D0B8CA11-8CDC-4281-9F59-1C2D2682AF13}"/>
              </a:ext>
            </a:extLst>
          </p:cNvPr>
          <p:cNvSpPr/>
          <p:nvPr/>
        </p:nvSpPr>
        <p:spPr>
          <a:xfrm>
            <a:off x="3738563" y="2570163"/>
            <a:ext cx="4649787" cy="996950"/>
          </a:xfrm>
          <a:prstGeom prst="rect">
            <a:avLst/>
          </a:prstGeom>
          <a:solidFill>
            <a:srgbClr val="7C6D9F"/>
          </a:solidFill>
          <a:ln>
            <a:solidFill>
              <a:srgbClr val="7C6D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pitchFamily="2" charset="0"/>
              </a:rPr>
              <a:t>Can you remember the rules for adding -</a:t>
            </a:r>
            <a:r>
              <a:rPr lang="en-GB" dirty="0" err="1">
                <a:latin typeface="Twinkl" pitchFamily="2" charset="0"/>
              </a:rPr>
              <a:t>ed</a:t>
            </a:r>
            <a:r>
              <a:rPr lang="en-GB" dirty="0">
                <a:latin typeface="Twinkl" pitchFamily="2" charset="0"/>
              </a:rPr>
              <a:t> to words ending in a consonant and </a:t>
            </a:r>
          </a:p>
          <a:p>
            <a:pPr>
              <a:defRPr/>
            </a:pPr>
            <a:r>
              <a:rPr lang="en-GB" dirty="0">
                <a:latin typeface="Twinkl" pitchFamily="2" charset="0"/>
              </a:rPr>
              <a:t>then -y? </a:t>
            </a:r>
          </a:p>
        </p:txBody>
      </p:sp>
      <p:sp>
        <p:nvSpPr>
          <p:cNvPr id="6" name="Rectangle 5">
            <a:extLst>
              <a:ext uri="{FF2B5EF4-FFF2-40B4-BE49-F238E27FC236}">
                <a16:creationId xmlns:a16="http://schemas.microsoft.com/office/drawing/2014/main" id="{9463EFF5-1F1A-4B20-A342-6FB6544DBE06}"/>
              </a:ext>
            </a:extLst>
          </p:cNvPr>
          <p:cNvSpPr/>
          <p:nvPr/>
        </p:nvSpPr>
        <p:spPr>
          <a:xfrm>
            <a:off x="3738563" y="3689350"/>
            <a:ext cx="4649787" cy="795338"/>
          </a:xfrm>
          <a:prstGeom prst="rect">
            <a:avLst/>
          </a:prstGeom>
          <a:solidFill>
            <a:srgbClr val="2E5EAA"/>
          </a:solidFill>
          <a:ln>
            <a:solidFill>
              <a:srgbClr val="2E5EA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pitchFamily="2" charset="0"/>
              </a:rPr>
              <a:t>If the verb ends in a consonant and then y, change it to an </a:t>
            </a:r>
            <a:r>
              <a:rPr lang="en-GB" dirty="0" err="1">
                <a:latin typeface="Twinkl" pitchFamily="2" charset="0"/>
              </a:rPr>
              <a:t>i</a:t>
            </a:r>
            <a:r>
              <a:rPr lang="en-GB" dirty="0">
                <a:latin typeface="Twinkl" pitchFamily="2" charset="0"/>
              </a:rPr>
              <a:t> and then add –ed.</a:t>
            </a:r>
          </a:p>
        </p:txBody>
      </p:sp>
      <p:pic>
        <p:nvPicPr>
          <p:cNvPr id="3" name="Picture 2">
            <a:extLst>
              <a:ext uri="{FF2B5EF4-FFF2-40B4-BE49-F238E27FC236}">
                <a16:creationId xmlns:a16="http://schemas.microsoft.com/office/drawing/2014/main" id="{776083CE-A8E4-428B-BF66-10D806E4E33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54513" y="5091113"/>
            <a:ext cx="450850"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65CC1E13-A25D-4D49-BF2D-602D771273C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57788" y="5100638"/>
            <a:ext cx="369887"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26D05F23-D558-4B42-A498-E26CD1BD242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00725" y="5105400"/>
            <a:ext cx="498475"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B64E79CA-64D1-44C2-94A4-3E06747C9C3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881688" y="4859338"/>
            <a:ext cx="233362" cy="89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005DF9BE-2963-40F7-B483-651AC8730D7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16675" y="5070475"/>
            <a:ext cx="496888"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17B5BBD1-D3BA-45DF-97E9-037EF01A8E12}"/>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189788" y="4727575"/>
            <a:ext cx="636587"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9A58C78A-1FA3-4F45-B258-EE624EFEBDC2}"/>
              </a:ext>
            </a:extLst>
          </p:cNvPr>
          <p:cNvSpPr/>
          <p:nvPr/>
        </p:nvSpPr>
        <p:spPr bwMode="auto">
          <a:xfrm>
            <a:off x="755650" y="2570163"/>
            <a:ext cx="2847975" cy="3508375"/>
          </a:xfrm>
          <a:prstGeom prst="rect">
            <a:avLst/>
          </a:prstGeom>
          <a:solidFill>
            <a:srgbClr val="B0E1FF"/>
          </a:solidFill>
          <a:ln>
            <a:solidFill>
              <a:srgbClr val="B0E1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latin typeface="Twinkl" pitchFamily="2" charset="0"/>
              </a:rPr>
              <a:t>Many past tense verbs end in -</a:t>
            </a:r>
            <a:r>
              <a:rPr lang="en-GB" dirty="0" err="1">
                <a:solidFill>
                  <a:schemeClr val="tx1"/>
                </a:solidFill>
                <a:latin typeface="Twinkl" pitchFamily="2" charset="0"/>
              </a:rPr>
              <a:t>ed</a:t>
            </a:r>
            <a:r>
              <a:rPr lang="en-GB" dirty="0">
                <a:solidFill>
                  <a:schemeClr val="tx1"/>
                </a:solidFill>
                <a:latin typeface="Twinkl" pitchFamily="2" charset="0"/>
              </a:rPr>
              <a:t>:</a:t>
            </a:r>
          </a:p>
          <a:p>
            <a:pPr>
              <a:defRPr/>
            </a:pPr>
            <a:endParaRPr lang="en-GB" dirty="0">
              <a:solidFill>
                <a:schemeClr val="tx1"/>
              </a:solidFill>
              <a:latin typeface="Twinkl" pitchFamily="2" charset="0"/>
            </a:endParaRPr>
          </a:p>
          <a:p>
            <a:pPr>
              <a:defRPr/>
            </a:pPr>
            <a:r>
              <a:rPr lang="en-GB" sz="2000" dirty="0">
                <a:solidFill>
                  <a:schemeClr val="tx1"/>
                </a:solidFill>
                <a:latin typeface="Twinkl" pitchFamily="2" charset="0"/>
              </a:rPr>
              <a:t>play</a:t>
            </a:r>
            <a:r>
              <a:rPr lang="en-GB" sz="2000" b="1" dirty="0">
                <a:solidFill>
                  <a:schemeClr val="tx1"/>
                </a:solidFill>
                <a:latin typeface="Twinkl" pitchFamily="2" charset="0"/>
              </a:rPr>
              <a:t>ed</a:t>
            </a:r>
          </a:p>
          <a:p>
            <a:pPr>
              <a:defRPr/>
            </a:pPr>
            <a:r>
              <a:rPr lang="en-GB" sz="2000" dirty="0">
                <a:solidFill>
                  <a:schemeClr val="tx1"/>
                </a:solidFill>
                <a:latin typeface="Twinkl" pitchFamily="2" charset="0"/>
              </a:rPr>
              <a:t>jump</a:t>
            </a:r>
            <a:r>
              <a:rPr lang="en-GB" sz="2000" b="1" dirty="0">
                <a:solidFill>
                  <a:schemeClr val="tx1"/>
                </a:solidFill>
                <a:latin typeface="Twinkl" pitchFamily="2" charset="0"/>
              </a:rPr>
              <a:t>ed</a:t>
            </a:r>
          </a:p>
          <a:p>
            <a:pPr>
              <a:defRPr/>
            </a:pPr>
            <a:r>
              <a:rPr lang="en-GB" sz="2000" dirty="0">
                <a:solidFill>
                  <a:schemeClr val="tx1"/>
                </a:solidFill>
                <a:latin typeface="Twinkl" pitchFamily="2" charset="0"/>
              </a:rPr>
              <a:t>skipp</a:t>
            </a:r>
            <a:r>
              <a:rPr lang="en-GB" sz="2000" b="1" dirty="0">
                <a:solidFill>
                  <a:schemeClr val="tx1"/>
                </a:solidFill>
                <a:latin typeface="Twinkl" pitchFamily="2" charset="0"/>
              </a:rPr>
              <a:t>ed</a:t>
            </a:r>
          </a:p>
          <a:p>
            <a:pPr>
              <a:defRPr/>
            </a:pPr>
            <a:r>
              <a:rPr lang="en-GB" sz="2000" dirty="0">
                <a:solidFill>
                  <a:schemeClr val="tx1"/>
                </a:solidFill>
                <a:latin typeface="Twinkl" pitchFamily="2" charset="0"/>
              </a:rPr>
              <a:t>walk</a:t>
            </a:r>
            <a:r>
              <a:rPr lang="en-GB" sz="2000" b="1" dirty="0">
                <a:solidFill>
                  <a:schemeClr val="tx1"/>
                </a:solidFill>
                <a:latin typeface="Twinkl" pitchFamily="2" charset="0"/>
              </a:rPr>
              <a:t>ed</a:t>
            </a:r>
          </a:p>
          <a:p>
            <a:pPr>
              <a:defRPr/>
            </a:pPr>
            <a:r>
              <a:rPr lang="en-GB" sz="2000" dirty="0">
                <a:solidFill>
                  <a:schemeClr val="tx1"/>
                </a:solidFill>
                <a:latin typeface="Twinkl" pitchFamily="2" charset="0"/>
              </a:rPr>
              <a:t>scream</a:t>
            </a:r>
            <a:r>
              <a:rPr lang="en-GB" sz="2000" b="1" dirty="0">
                <a:solidFill>
                  <a:schemeClr val="tx1"/>
                </a:solidFill>
                <a:latin typeface="Twinkl" pitchFamily="2" charset="0"/>
              </a:rPr>
              <a:t>ed</a:t>
            </a:r>
          </a:p>
          <a:p>
            <a:pPr>
              <a:defRPr/>
            </a:pPr>
            <a:r>
              <a:rPr lang="en-GB" sz="2000" dirty="0">
                <a:solidFill>
                  <a:schemeClr val="tx1"/>
                </a:solidFill>
                <a:latin typeface="Twinkl" pitchFamily="2" charset="0"/>
              </a:rPr>
              <a:t>start</a:t>
            </a:r>
            <a:r>
              <a:rPr lang="en-GB" sz="2000" b="1" dirty="0">
                <a:solidFill>
                  <a:schemeClr val="tx1"/>
                </a:solidFill>
                <a:latin typeface="Twinkl" pitchFamily="2" charset="0"/>
              </a:rPr>
              <a:t>ed</a:t>
            </a:r>
          </a:p>
          <a:p>
            <a:pPr>
              <a:defRPr/>
            </a:pPr>
            <a:r>
              <a:rPr lang="en-GB" sz="2000" dirty="0">
                <a:solidFill>
                  <a:schemeClr val="tx1"/>
                </a:solidFill>
                <a:latin typeface="Twinkl" pitchFamily="2" charset="0"/>
              </a:rPr>
              <a:t>cri</a:t>
            </a:r>
            <a:r>
              <a:rPr lang="en-GB" sz="2000" b="1" dirty="0">
                <a:solidFill>
                  <a:schemeClr val="tx1"/>
                </a:solidFill>
                <a:latin typeface="Twinkl" pitchFamily="2" charset="0"/>
              </a:rPr>
              <a:t>ed</a:t>
            </a:r>
          </a:p>
          <a:p>
            <a:pPr>
              <a:defRPr/>
            </a:pPr>
            <a:r>
              <a:rPr lang="en-GB" sz="2000" dirty="0">
                <a:solidFill>
                  <a:schemeClr val="tx1"/>
                </a:solidFill>
                <a:latin typeface="Twinkl" pitchFamily="2" charset="0"/>
              </a:rPr>
              <a:t>carri</a:t>
            </a:r>
            <a:r>
              <a:rPr lang="en-GB" sz="2000" b="1" dirty="0">
                <a:solidFill>
                  <a:schemeClr val="tx1"/>
                </a:solidFill>
                <a:latin typeface="Twinkl" pitchFamily="2" charset="0"/>
              </a:rPr>
              <a:t>ed</a:t>
            </a:r>
          </a:p>
        </p:txBody>
      </p:sp>
      <p:pic>
        <p:nvPicPr>
          <p:cNvPr id="17421" name="Whole Class">
            <a:extLst>
              <a:ext uri="{FF2B5EF4-FFF2-40B4-BE49-F238E27FC236}">
                <a16:creationId xmlns:a16="http://schemas.microsoft.com/office/drawing/2014/main" id="{53895055-C293-4DA1-80B5-CE18516C4F1F}"/>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2" name="Picture 12">
            <a:extLst>
              <a:ext uri="{FF2B5EF4-FFF2-40B4-BE49-F238E27FC236}">
                <a16:creationId xmlns:a16="http://schemas.microsoft.com/office/drawing/2014/main" id="{2E2E825A-7B24-4FEC-9E5D-6C955966EEB3}"/>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303463" y="3094038"/>
            <a:ext cx="890587" cy="296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xit" presetSubtype="0" fill="hold" nodeType="clickEffect">
                                  <p:stCondLst>
                                    <p:cond delay="0"/>
                                  </p:stCondLst>
                                  <p:childTnLst>
                                    <p:set>
                                      <p:cBhvr>
                                        <p:cTn id="26" dur="1" fill="hold">
                                          <p:stCondLst>
                                            <p:cond delay="0"/>
                                          </p:stCondLst>
                                        </p:cTn>
                                        <p:tgtEl>
                                          <p:spTgt spid="8"/>
                                        </p:tgtEl>
                                        <p:attrNameLst>
                                          <p:attrName>style.visibility</p:attrName>
                                        </p:attrNameLst>
                                      </p:cBhvr>
                                      <p:to>
                                        <p:strVal val="hidden"/>
                                      </p:to>
                                    </p:set>
                                  </p:childTnLst>
                                </p:cTn>
                              </p:par>
                              <p:par>
                                <p:cTn id="27" presetID="1" presetClass="entr" presetSubtype="0"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3">
            <a:extLst>
              <a:ext uri="{FF2B5EF4-FFF2-40B4-BE49-F238E27FC236}">
                <a16:creationId xmlns:a16="http://schemas.microsoft.com/office/drawing/2014/main" id="{5A64ED2C-5E04-4759-A9E8-5F5EDE812CDD}"/>
              </a:ext>
            </a:extLst>
          </p:cNvPr>
          <p:cNvSpPr>
            <a:spLocks noChangeArrowheads="1"/>
          </p:cNvSpPr>
          <p:nvPr/>
        </p:nvSpPr>
        <p:spPr bwMode="auto">
          <a:xfrm>
            <a:off x="798512" y="2619375"/>
            <a:ext cx="7546975" cy="707886"/>
          </a:xfrm>
          <a:prstGeom prst="rect">
            <a:avLst/>
          </a:prstGeom>
          <a:solidFill>
            <a:srgbClr val="7C6D9F"/>
          </a:solid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sz="2000" dirty="0">
                <a:solidFill>
                  <a:schemeClr val="bg1"/>
                </a:solidFill>
                <a:latin typeface="Twinkl" pitchFamily="2" charset="0"/>
              </a:rPr>
              <a:t>If a verb ends in an ‘e’, just add ‘d’.</a:t>
            </a:r>
          </a:p>
          <a:p>
            <a:pPr>
              <a:lnSpc>
                <a:spcPct val="100000"/>
              </a:lnSpc>
              <a:spcBef>
                <a:spcPct val="0"/>
              </a:spcBef>
              <a:buFontTx/>
              <a:buNone/>
            </a:pPr>
            <a:r>
              <a:rPr lang="en-GB" altLang="en-US" sz="2000" b="1" dirty="0">
                <a:solidFill>
                  <a:schemeClr val="bg1"/>
                </a:solidFill>
                <a:latin typeface="Twinkl" pitchFamily="2" charset="0"/>
              </a:rPr>
              <a:t>E.g. </a:t>
            </a:r>
            <a:r>
              <a:rPr lang="en-GB" altLang="en-US" sz="2000" dirty="0">
                <a:solidFill>
                  <a:schemeClr val="bg1"/>
                </a:solidFill>
                <a:latin typeface="Twinkl" pitchFamily="2" charset="0"/>
              </a:rPr>
              <a:t>wade – waded.</a:t>
            </a:r>
          </a:p>
        </p:txBody>
      </p:sp>
      <p:sp>
        <p:nvSpPr>
          <p:cNvPr id="12293" name="Title 5">
            <a:extLst>
              <a:ext uri="{FF2B5EF4-FFF2-40B4-BE49-F238E27FC236}">
                <a16:creationId xmlns:a16="http://schemas.microsoft.com/office/drawing/2014/main" id="{9F8A218E-9391-4C05-BFB2-2775803163B3}"/>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Simple Past Tense Verbs</a:t>
            </a:r>
          </a:p>
        </p:txBody>
      </p:sp>
      <p:pic>
        <p:nvPicPr>
          <p:cNvPr id="18435" name="Whole Class">
            <a:extLst>
              <a:ext uri="{FF2B5EF4-FFF2-40B4-BE49-F238E27FC236}">
                <a16:creationId xmlns:a16="http://schemas.microsoft.com/office/drawing/2014/main" id="{EE5EC72F-A9F4-491C-B978-3295020A80D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Rectangle 4">
            <a:extLst>
              <a:ext uri="{FF2B5EF4-FFF2-40B4-BE49-F238E27FC236}">
                <a16:creationId xmlns:a16="http://schemas.microsoft.com/office/drawing/2014/main" id="{221838F5-4F1F-45FF-AA7B-031D10856778}"/>
              </a:ext>
            </a:extLst>
          </p:cNvPr>
          <p:cNvSpPr>
            <a:spLocks noChangeArrowheads="1"/>
          </p:cNvSpPr>
          <p:nvPr/>
        </p:nvSpPr>
        <p:spPr bwMode="auto">
          <a:xfrm>
            <a:off x="735013" y="1439863"/>
            <a:ext cx="1933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a:solidFill>
                  <a:schemeClr val="tx1"/>
                </a:solidFill>
                <a:latin typeface="Twinkl" pitchFamily="2" charset="0"/>
              </a:rPr>
              <a:t>Also, remember…</a:t>
            </a:r>
          </a:p>
        </p:txBody>
      </p:sp>
      <p:sp>
        <p:nvSpPr>
          <p:cNvPr id="18437" name="Rectangle 13">
            <a:extLst>
              <a:ext uri="{FF2B5EF4-FFF2-40B4-BE49-F238E27FC236}">
                <a16:creationId xmlns:a16="http://schemas.microsoft.com/office/drawing/2014/main" id="{C56246B3-F9C0-4E30-B7D1-CA2A8323D0C0}"/>
              </a:ext>
            </a:extLst>
          </p:cNvPr>
          <p:cNvSpPr>
            <a:spLocks noChangeArrowheads="1"/>
          </p:cNvSpPr>
          <p:nvPr/>
        </p:nvSpPr>
        <p:spPr bwMode="auto">
          <a:xfrm>
            <a:off x="795338" y="1800225"/>
            <a:ext cx="7546975" cy="707886"/>
          </a:xfrm>
          <a:prstGeom prst="rect">
            <a:avLst/>
          </a:prstGeom>
          <a:solidFill>
            <a:srgbClr val="7C6D9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sz="2000" dirty="0">
                <a:solidFill>
                  <a:schemeClr val="bg1"/>
                </a:solidFill>
                <a:latin typeface="Twinkl" pitchFamily="2" charset="0"/>
              </a:rPr>
              <a:t>If the verb ends in a vowel followed by a ‘y’, just add ‘ed’.</a:t>
            </a:r>
          </a:p>
          <a:p>
            <a:pPr>
              <a:lnSpc>
                <a:spcPct val="100000"/>
              </a:lnSpc>
              <a:spcBef>
                <a:spcPct val="0"/>
              </a:spcBef>
              <a:buFontTx/>
              <a:buNone/>
            </a:pPr>
            <a:r>
              <a:rPr lang="en-GB" altLang="en-US" sz="2000" b="1" dirty="0">
                <a:solidFill>
                  <a:schemeClr val="bg1"/>
                </a:solidFill>
                <a:latin typeface="Twinkl" pitchFamily="2" charset="0"/>
              </a:rPr>
              <a:t>E.g. </a:t>
            </a:r>
            <a:r>
              <a:rPr lang="en-GB" altLang="en-US" sz="2000" dirty="0">
                <a:solidFill>
                  <a:schemeClr val="bg1"/>
                </a:solidFill>
                <a:latin typeface="Twinkl" pitchFamily="2" charset="0"/>
              </a:rPr>
              <a:t>play – played</a:t>
            </a:r>
          </a:p>
        </p:txBody>
      </p:sp>
      <p:sp>
        <p:nvSpPr>
          <p:cNvPr id="18438" name="Rectangle 14">
            <a:extLst>
              <a:ext uri="{FF2B5EF4-FFF2-40B4-BE49-F238E27FC236}">
                <a16:creationId xmlns:a16="http://schemas.microsoft.com/office/drawing/2014/main" id="{62C33762-C3A7-4463-BD0F-8A8E554466E4}"/>
              </a:ext>
            </a:extLst>
          </p:cNvPr>
          <p:cNvSpPr>
            <a:spLocks noChangeArrowheads="1"/>
          </p:cNvSpPr>
          <p:nvPr/>
        </p:nvSpPr>
        <p:spPr bwMode="auto">
          <a:xfrm>
            <a:off x="820737" y="3492500"/>
            <a:ext cx="4288157" cy="2064769"/>
          </a:xfrm>
          <a:prstGeom prst="rect">
            <a:avLst/>
          </a:prstGeom>
          <a:solidFill>
            <a:srgbClr val="2E5EAA"/>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sz="2000" dirty="0">
                <a:solidFill>
                  <a:schemeClr val="bg1"/>
                </a:solidFill>
                <a:latin typeface="Twinkl" pitchFamily="2" charset="0"/>
              </a:rPr>
              <a:t>If a verb has just one syllable (beat) and has one consonant letter after a single vowel letter at the end, double the last consonant before adding ‘ed’.</a:t>
            </a:r>
            <a:endParaRPr lang="en-US" altLang="en-US" sz="2000" dirty="0">
              <a:solidFill>
                <a:schemeClr val="bg1"/>
              </a:solidFill>
              <a:latin typeface="Twinkl" pitchFamily="2" charset="0"/>
            </a:endParaRPr>
          </a:p>
          <a:p>
            <a:pPr>
              <a:lnSpc>
                <a:spcPct val="100000"/>
              </a:lnSpc>
              <a:spcBef>
                <a:spcPct val="0"/>
              </a:spcBef>
              <a:buFontTx/>
              <a:buNone/>
            </a:pPr>
            <a:r>
              <a:rPr lang="en-GB" altLang="en-US" sz="2000" b="1" dirty="0">
                <a:solidFill>
                  <a:schemeClr val="bg1"/>
                </a:solidFill>
                <a:latin typeface="Twinkl" pitchFamily="2" charset="0"/>
              </a:rPr>
              <a:t>E.g. </a:t>
            </a:r>
            <a:r>
              <a:rPr lang="en-GB" altLang="en-US" sz="2000" dirty="0">
                <a:solidFill>
                  <a:schemeClr val="bg1"/>
                </a:solidFill>
                <a:latin typeface="Twinkl" pitchFamily="2" charset="0"/>
              </a:rPr>
              <a:t>skip - skipped</a:t>
            </a:r>
            <a:endParaRPr lang="en-US" altLang="en-US" sz="2000" dirty="0">
              <a:solidFill>
                <a:schemeClr val="bg1"/>
              </a:solidFill>
              <a:latin typeface="Twinkl" pitchFamily="2" charset="0"/>
            </a:endParaRPr>
          </a:p>
        </p:txBody>
      </p:sp>
      <p:pic>
        <p:nvPicPr>
          <p:cNvPr id="18439" name="Picture 16">
            <a:extLst>
              <a:ext uri="{FF2B5EF4-FFF2-40B4-BE49-F238E27FC236}">
                <a16:creationId xmlns:a16="http://schemas.microsoft.com/office/drawing/2014/main" id="{B90B7D0F-99E1-4460-B8A7-80C22ED75D5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30958" y="2994025"/>
            <a:ext cx="3767138" cy="293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438"/>
                                        </p:tgtEl>
                                        <p:attrNameLst>
                                          <p:attrName>style.visibility</p:attrName>
                                        </p:attrNameLst>
                                      </p:cBhvr>
                                      <p:to>
                                        <p:strVal val="visible"/>
                                      </p:to>
                                    </p:set>
                                    <p:animEffect transition="in" filter="fade">
                                      <p:cBhvr>
                                        <p:cTn id="12" dur="500"/>
                                        <p:tgtEl>
                                          <p:spTgt spid="18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43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18F5D4CF-5A95-49F8-8107-CED46DFDA361}"/>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Simple Past Tense Verbs</a:t>
            </a:r>
          </a:p>
        </p:txBody>
      </p:sp>
      <p:sp>
        <p:nvSpPr>
          <p:cNvPr id="5" name="Rectangle 4">
            <a:extLst>
              <a:ext uri="{FF2B5EF4-FFF2-40B4-BE49-F238E27FC236}">
                <a16:creationId xmlns:a16="http://schemas.microsoft.com/office/drawing/2014/main" id="{76BFB0CA-95AD-4578-B501-CC6B52415C47}"/>
              </a:ext>
            </a:extLst>
          </p:cNvPr>
          <p:cNvSpPr/>
          <p:nvPr/>
        </p:nvSpPr>
        <p:spPr>
          <a:xfrm>
            <a:off x="755650" y="1354138"/>
            <a:ext cx="7612063" cy="574675"/>
          </a:xfrm>
          <a:prstGeom prst="rect">
            <a:avLst/>
          </a:prstGeom>
          <a:solidFill>
            <a:srgbClr val="2E5EAA"/>
          </a:solidFill>
          <a:ln>
            <a:solidFill>
              <a:srgbClr val="2E5EA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pc="-80" dirty="0">
                <a:solidFill>
                  <a:schemeClr val="bg1"/>
                </a:solidFill>
                <a:latin typeface="Twinkl" pitchFamily="2" charset="0"/>
              </a:rPr>
              <a:t>Some past tense words are irregular. This means they </a:t>
            </a:r>
          </a:p>
          <a:p>
            <a:pPr algn="ctr">
              <a:defRPr/>
            </a:pPr>
            <a:r>
              <a:rPr lang="en-GB" spc="-80" dirty="0">
                <a:solidFill>
                  <a:schemeClr val="bg1"/>
                </a:solidFill>
                <a:latin typeface="Twinkl" pitchFamily="2" charset="0"/>
              </a:rPr>
              <a:t>don’t follow the rule of adding -ed.</a:t>
            </a:r>
          </a:p>
        </p:txBody>
      </p:sp>
      <p:sp>
        <p:nvSpPr>
          <p:cNvPr id="8" name="Rectangle 7">
            <a:extLst>
              <a:ext uri="{FF2B5EF4-FFF2-40B4-BE49-F238E27FC236}">
                <a16:creationId xmlns:a16="http://schemas.microsoft.com/office/drawing/2014/main" id="{53BF55D5-CC1E-4992-A41A-3956212301AD}"/>
              </a:ext>
            </a:extLst>
          </p:cNvPr>
          <p:cNvSpPr/>
          <p:nvPr/>
        </p:nvSpPr>
        <p:spPr>
          <a:xfrm>
            <a:off x="755650" y="1965325"/>
            <a:ext cx="7632700" cy="877888"/>
          </a:xfrm>
          <a:prstGeom prst="rect">
            <a:avLst/>
          </a:prstGeom>
          <a:solidFill>
            <a:srgbClr val="7C6D9F"/>
          </a:solidFill>
          <a:ln>
            <a:solidFill>
              <a:srgbClr val="7C6D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latin typeface="Twinkl" pitchFamily="2" charset="0"/>
              </a:rPr>
              <a:t>Look at these words. Do you know what the past tense word for these words are?.</a:t>
            </a:r>
          </a:p>
        </p:txBody>
      </p:sp>
      <p:grpSp>
        <p:nvGrpSpPr>
          <p:cNvPr id="33" name="Group 32">
            <a:extLst>
              <a:ext uri="{FF2B5EF4-FFF2-40B4-BE49-F238E27FC236}">
                <a16:creationId xmlns:a16="http://schemas.microsoft.com/office/drawing/2014/main" id="{CDB9FCCB-BAA4-40FE-A2B8-3210AAE0CBF8}"/>
              </a:ext>
            </a:extLst>
          </p:cNvPr>
          <p:cNvGrpSpPr>
            <a:grpSpLocks/>
          </p:cNvGrpSpPr>
          <p:nvPr/>
        </p:nvGrpSpPr>
        <p:grpSpPr bwMode="auto">
          <a:xfrm>
            <a:off x="3387725" y="2978150"/>
            <a:ext cx="2368550" cy="3159125"/>
            <a:chOff x="4702174" y="2978590"/>
            <a:chExt cx="2368552" cy="3159111"/>
          </a:xfrm>
        </p:grpSpPr>
        <p:sp>
          <p:nvSpPr>
            <p:cNvPr id="25" name="Rectangle 24">
              <a:extLst>
                <a:ext uri="{FF2B5EF4-FFF2-40B4-BE49-F238E27FC236}">
                  <a16:creationId xmlns:a16="http://schemas.microsoft.com/office/drawing/2014/main" id="{6B467E56-200E-4A13-8F55-0CC12760A4DE}"/>
                </a:ext>
              </a:extLst>
            </p:cNvPr>
            <p:cNvSpPr/>
            <p:nvPr/>
          </p:nvSpPr>
          <p:spPr>
            <a:xfrm>
              <a:off x="4702174" y="2978590"/>
              <a:ext cx="2368552" cy="414336"/>
            </a:xfrm>
            <a:prstGeom prst="rect">
              <a:avLst/>
            </a:prstGeom>
            <a:solidFill>
              <a:srgbClr val="7CEA9C"/>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solidFill>
                    <a:schemeClr val="tx1"/>
                  </a:solidFill>
                  <a:latin typeface="Twinkl" pitchFamily="2" charset="0"/>
                </a:rPr>
                <a:t>ran</a:t>
              </a:r>
            </a:p>
          </p:txBody>
        </p:sp>
        <p:sp>
          <p:nvSpPr>
            <p:cNvPr id="26" name="Rectangle 25">
              <a:extLst>
                <a:ext uri="{FF2B5EF4-FFF2-40B4-BE49-F238E27FC236}">
                  <a16:creationId xmlns:a16="http://schemas.microsoft.com/office/drawing/2014/main" id="{F1F99084-1C02-480F-A87F-F904374DD937}"/>
                </a:ext>
              </a:extLst>
            </p:cNvPr>
            <p:cNvSpPr/>
            <p:nvPr/>
          </p:nvSpPr>
          <p:spPr>
            <a:xfrm>
              <a:off x="4702174" y="3527863"/>
              <a:ext cx="2368552" cy="414336"/>
            </a:xfrm>
            <a:prstGeom prst="rect">
              <a:avLst/>
            </a:prstGeom>
            <a:solidFill>
              <a:srgbClr val="7CEA9C"/>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solidFill>
                    <a:schemeClr val="tx1"/>
                  </a:solidFill>
                  <a:latin typeface="Twinkl" pitchFamily="2" charset="0"/>
                </a:rPr>
                <a:t>swam</a:t>
              </a:r>
            </a:p>
          </p:txBody>
        </p:sp>
        <p:sp>
          <p:nvSpPr>
            <p:cNvPr id="27" name="Rectangle 26">
              <a:extLst>
                <a:ext uri="{FF2B5EF4-FFF2-40B4-BE49-F238E27FC236}">
                  <a16:creationId xmlns:a16="http://schemas.microsoft.com/office/drawing/2014/main" id="{3D6BD7DC-1D12-416C-914C-5D8C2A139111}"/>
                </a:ext>
              </a:extLst>
            </p:cNvPr>
            <p:cNvSpPr/>
            <p:nvPr/>
          </p:nvSpPr>
          <p:spPr>
            <a:xfrm>
              <a:off x="4702174" y="4078723"/>
              <a:ext cx="2368552" cy="412748"/>
            </a:xfrm>
            <a:prstGeom prst="rect">
              <a:avLst/>
            </a:prstGeom>
            <a:solidFill>
              <a:srgbClr val="7CEA9C"/>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solidFill>
                    <a:schemeClr val="tx1"/>
                  </a:solidFill>
                  <a:latin typeface="Twinkl" pitchFamily="2" charset="0"/>
                </a:rPr>
                <a:t>began</a:t>
              </a:r>
            </a:p>
          </p:txBody>
        </p:sp>
        <p:sp>
          <p:nvSpPr>
            <p:cNvPr id="28" name="Rectangle 27">
              <a:extLst>
                <a:ext uri="{FF2B5EF4-FFF2-40B4-BE49-F238E27FC236}">
                  <a16:creationId xmlns:a16="http://schemas.microsoft.com/office/drawing/2014/main" id="{F2A2C76E-0987-4E11-ADD7-A66597CEDE42}"/>
                </a:ext>
              </a:extLst>
            </p:cNvPr>
            <p:cNvSpPr/>
            <p:nvPr/>
          </p:nvSpPr>
          <p:spPr>
            <a:xfrm>
              <a:off x="4702174" y="5174093"/>
              <a:ext cx="2368552" cy="414335"/>
            </a:xfrm>
            <a:prstGeom prst="rect">
              <a:avLst/>
            </a:prstGeom>
            <a:solidFill>
              <a:srgbClr val="7CEA9C"/>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solidFill>
                    <a:schemeClr val="tx1"/>
                  </a:solidFill>
                  <a:latin typeface="Twinkl" pitchFamily="2" charset="0"/>
                </a:rPr>
                <a:t>drank</a:t>
              </a:r>
            </a:p>
          </p:txBody>
        </p:sp>
        <p:sp>
          <p:nvSpPr>
            <p:cNvPr id="29" name="Rectangle 28">
              <a:extLst>
                <a:ext uri="{FF2B5EF4-FFF2-40B4-BE49-F238E27FC236}">
                  <a16:creationId xmlns:a16="http://schemas.microsoft.com/office/drawing/2014/main" id="{75F6280F-68DC-4A5C-ABB1-E9D953E75E62}"/>
                </a:ext>
              </a:extLst>
            </p:cNvPr>
            <p:cNvSpPr/>
            <p:nvPr/>
          </p:nvSpPr>
          <p:spPr>
            <a:xfrm>
              <a:off x="4702174" y="5723366"/>
              <a:ext cx="2368552" cy="414335"/>
            </a:xfrm>
            <a:prstGeom prst="rect">
              <a:avLst/>
            </a:prstGeom>
            <a:solidFill>
              <a:srgbClr val="7CEA9C"/>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solidFill>
                    <a:schemeClr val="tx1"/>
                  </a:solidFill>
                  <a:latin typeface="Twinkl" pitchFamily="2" charset="0"/>
                </a:rPr>
                <a:t>saw</a:t>
              </a:r>
            </a:p>
          </p:txBody>
        </p:sp>
        <p:grpSp>
          <p:nvGrpSpPr>
            <p:cNvPr id="30" name="Group 29">
              <a:extLst>
                <a:ext uri="{FF2B5EF4-FFF2-40B4-BE49-F238E27FC236}">
                  <a16:creationId xmlns:a16="http://schemas.microsoft.com/office/drawing/2014/main" id="{63752257-4D75-421A-ADCB-5CADE2875B9C}"/>
                </a:ext>
              </a:extLst>
            </p:cNvPr>
            <p:cNvGrpSpPr/>
            <p:nvPr/>
          </p:nvGrpSpPr>
          <p:grpSpPr>
            <a:xfrm>
              <a:off x="4702174" y="4582982"/>
              <a:ext cx="2368552" cy="523220"/>
              <a:chOff x="755650" y="4582982"/>
              <a:chExt cx="2368552" cy="523220"/>
            </a:xfrm>
            <a:solidFill>
              <a:srgbClr val="7CEA9C"/>
            </a:solidFill>
          </p:grpSpPr>
          <p:sp>
            <p:nvSpPr>
              <p:cNvPr id="31" name="Rectangle 30">
                <a:extLst>
                  <a:ext uri="{FF2B5EF4-FFF2-40B4-BE49-F238E27FC236}">
                    <a16:creationId xmlns:a16="http://schemas.microsoft.com/office/drawing/2014/main" id="{7F86697B-16D8-48FF-AA21-120AF1935354}"/>
                  </a:ext>
                </a:extLst>
              </p:cNvPr>
              <p:cNvSpPr/>
              <p:nvPr/>
            </p:nvSpPr>
            <p:spPr>
              <a:xfrm>
                <a:off x="755650" y="4624403"/>
                <a:ext cx="2368552" cy="413898"/>
              </a:xfrm>
              <a:prstGeom prst="rect">
                <a:avLst/>
              </a:prstGeom>
              <a:grp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sz="2800" dirty="0">
                  <a:solidFill>
                    <a:schemeClr val="tx1"/>
                  </a:solidFill>
                  <a:latin typeface="Twinkl" pitchFamily="2" charset="0"/>
                </a:endParaRPr>
              </a:p>
            </p:txBody>
          </p:sp>
          <p:sp>
            <p:nvSpPr>
              <p:cNvPr id="32" name="TextBox 31">
                <a:extLst>
                  <a:ext uri="{FF2B5EF4-FFF2-40B4-BE49-F238E27FC236}">
                    <a16:creationId xmlns:a16="http://schemas.microsoft.com/office/drawing/2014/main" id="{906520D4-AF78-46B2-BAD1-AC9823635483}"/>
                  </a:ext>
                </a:extLst>
              </p:cNvPr>
              <p:cNvSpPr txBox="1"/>
              <p:nvPr/>
            </p:nvSpPr>
            <p:spPr>
              <a:xfrm>
                <a:off x="1485900" y="4582982"/>
                <a:ext cx="1209675" cy="523220"/>
              </a:xfrm>
              <a:prstGeom prst="rect">
                <a:avLst/>
              </a:prstGeom>
              <a:noFill/>
              <a:ln>
                <a:noFill/>
              </a:ln>
            </p:spPr>
            <p:txBody>
              <a:bodyPr>
                <a:spAutoFit/>
              </a:bodyPr>
              <a:lstStyle/>
              <a:p>
                <a:pPr>
                  <a:defRPr/>
                </a:pPr>
                <a:r>
                  <a:rPr lang="en-GB" sz="2800" dirty="0">
                    <a:latin typeface="Twinkl" pitchFamily="2" charset="0"/>
                  </a:rPr>
                  <a:t>went</a:t>
                </a:r>
              </a:p>
            </p:txBody>
          </p:sp>
        </p:grpSp>
      </p:grpSp>
      <p:grpSp>
        <p:nvGrpSpPr>
          <p:cNvPr id="24" name="Group 23">
            <a:extLst>
              <a:ext uri="{FF2B5EF4-FFF2-40B4-BE49-F238E27FC236}">
                <a16:creationId xmlns:a16="http://schemas.microsoft.com/office/drawing/2014/main" id="{F66FA503-F492-446F-9AF0-D12827F5F440}"/>
              </a:ext>
            </a:extLst>
          </p:cNvPr>
          <p:cNvGrpSpPr>
            <a:grpSpLocks/>
          </p:cNvGrpSpPr>
          <p:nvPr/>
        </p:nvGrpSpPr>
        <p:grpSpPr bwMode="auto">
          <a:xfrm>
            <a:off x="3382963" y="2978150"/>
            <a:ext cx="2368550" cy="3159125"/>
            <a:chOff x="2070100" y="2978590"/>
            <a:chExt cx="2368552" cy="3159111"/>
          </a:xfrm>
        </p:grpSpPr>
        <p:sp>
          <p:nvSpPr>
            <p:cNvPr id="4" name="Rectangle 3">
              <a:extLst>
                <a:ext uri="{FF2B5EF4-FFF2-40B4-BE49-F238E27FC236}">
                  <a16:creationId xmlns:a16="http://schemas.microsoft.com/office/drawing/2014/main" id="{89D6AB38-6BB7-439B-B8CB-4A0FBCD5DC8B}"/>
                </a:ext>
              </a:extLst>
            </p:cNvPr>
            <p:cNvSpPr/>
            <p:nvPr/>
          </p:nvSpPr>
          <p:spPr>
            <a:xfrm>
              <a:off x="2070100" y="2978590"/>
              <a:ext cx="2368552" cy="414336"/>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solidFill>
                    <a:schemeClr val="tx1"/>
                  </a:solidFill>
                  <a:latin typeface="Twinkl" pitchFamily="2" charset="0"/>
                </a:rPr>
                <a:t>run</a:t>
              </a:r>
            </a:p>
          </p:txBody>
        </p:sp>
        <p:sp>
          <p:nvSpPr>
            <p:cNvPr id="19" name="Rectangle 18">
              <a:extLst>
                <a:ext uri="{FF2B5EF4-FFF2-40B4-BE49-F238E27FC236}">
                  <a16:creationId xmlns:a16="http://schemas.microsoft.com/office/drawing/2014/main" id="{A070C9E5-4643-4422-BEEC-399A2B31A2A7}"/>
                </a:ext>
              </a:extLst>
            </p:cNvPr>
            <p:cNvSpPr/>
            <p:nvPr/>
          </p:nvSpPr>
          <p:spPr>
            <a:xfrm>
              <a:off x="2070100" y="3527863"/>
              <a:ext cx="2368552" cy="414336"/>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solidFill>
                    <a:schemeClr val="tx1"/>
                  </a:solidFill>
                  <a:latin typeface="Twinkl" pitchFamily="2" charset="0"/>
                </a:rPr>
                <a:t>swim</a:t>
              </a:r>
            </a:p>
          </p:txBody>
        </p:sp>
        <p:sp>
          <p:nvSpPr>
            <p:cNvPr id="20" name="Rectangle 19">
              <a:extLst>
                <a:ext uri="{FF2B5EF4-FFF2-40B4-BE49-F238E27FC236}">
                  <a16:creationId xmlns:a16="http://schemas.microsoft.com/office/drawing/2014/main" id="{098BF499-C5B0-4A51-AF4E-B4528D710E2E}"/>
                </a:ext>
              </a:extLst>
            </p:cNvPr>
            <p:cNvSpPr/>
            <p:nvPr/>
          </p:nvSpPr>
          <p:spPr>
            <a:xfrm>
              <a:off x="2070100" y="4078723"/>
              <a:ext cx="2368552" cy="412748"/>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solidFill>
                    <a:schemeClr val="tx1"/>
                  </a:solidFill>
                  <a:latin typeface="Twinkl" pitchFamily="2" charset="0"/>
                </a:rPr>
                <a:t>begin</a:t>
              </a:r>
            </a:p>
          </p:txBody>
        </p:sp>
        <p:sp>
          <p:nvSpPr>
            <p:cNvPr id="22" name="Rectangle 21">
              <a:extLst>
                <a:ext uri="{FF2B5EF4-FFF2-40B4-BE49-F238E27FC236}">
                  <a16:creationId xmlns:a16="http://schemas.microsoft.com/office/drawing/2014/main" id="{1C1114FB-7687-43C8-B499-7DAFCCB25572}"/>
                </a:ext>
              </a:extLst>
            </p:cNvPr>
            <p:cNvSpPr/>
            <p:nvPr/>
          </p:nvSpPr>
          <p:spPr>
            <a:xfrm>
              <a:off x="2070100" y="5174093"/>
              <a:ext cx="2368552" cy="414335"/>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solidFill>
                    <a:schemeClr val="tx1"/>
                  </a:solidFill>
                  <a:latin typeface="Twinkl" pitchFamily="2" charset="0"/>
                </a:rPr>
                <a:t>drink</a:t>
              </a:r>
            </a:p>
          </p:txBody>
        </p:sp>
        <p:sp>
          <p:nvSpPr>
            <p:cNvPr id="23" name="Rectangle 22">
              <a:extLst>
                <a:ext uri="{FF2B5EF4-FFF2-40B4-BE49-F238E27FC236}">
                  <a16:creationId xmlns:a16="http://schemas.microsoft.com/office/drawing/2014/main" id="{B1108E97-4AD8-49FA-BD26-E11742C17E2A}"/>
                </a:ext>
              </a:extLst>
            </p:cNvPr>
            <p:cNvSpPr/>
            <p:nvPr/>
          </p:nvSpPr>
          <p:spPr>
            <a:xfrm>
              <a:off x="2070100" y="5723366"/>
              <a:ext cx="2368552" cy="414335"/>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dirty="0">
                  <a:solidFill>
                    <a:schemeClr val="tx1"/>
                  </a:solidFill>
                  <a:latin typeface="Twinkl" pitchFamily="2" charset="0"/>
                </a:rPr>
                <a:t>see</a:t>
              </a:r>
            </a:p>
          </p:txBody>
        </p:sp>
        <p:grpSp>
          <p:nvGrpSpPr>
            <p:cNvPr id="7" name="Group 6">
              <a:extLst>
                <a:ext uri="{FF2B5EF4-FFF2-40B4-BE49-F238E27FC236}">
                  <a16:creationId xmlns:a16="http://schemas.microsoft.com/office/drawing/2014/main" id="{19127DA8-9C16-48F1-A7F0-117FC4BFC2F8}"/>
                </a:ext>
              </a:extLst>
            </p:cNvPr>
            <p:cNvGrpSpPr/>
            <p:nvPr/>
          </p:nvGrpSpPr>
          <p:grpSpPr>
            <a:xfrm>
              <a:off x="2070100" y="4515081"/>
              <a:ext cx="2368552" cy="523220"/>
              <a:chOff x="755650" y="4515081"/>
              <a:chExt cx="2368552" cy="523220"/>
            </a:xfrm>
            <a:solidFill>
              <a:srgbClr val="55D6BE"/>
            </a:solidFill>
          </p:grpSpPr>
          <p:sp>
            <p:nvSpPr>
              <p:cNvPr id="21" name="Rectangle 20">
                <a:extLst>
                  <a:ext uri="{FF2B5EF4-FFF2-40B4-BE49-F238E27FC236}">
                    <a16:creationId xmlns:a16="http://schemas.microsoft.com/office/drawing/2014/main" id="{52249BE3-3F18-47E4-8D56-CDBFC0BAB571}"/>
                  </a:ext>
                </a:extLst>
              </p:cNvPr>
              <p:cNvSpPr/>
              <p:nvPr/>
            </p:nvSpPr>
            <p:spPr>
              <a:xfrm>
                <a:off x="755650" y="4624403"/>
                <a:ext cx="2368552" cy="413898"/>
              </a:xfrm>
              <a:prstGeom prst="rect">
                <a:avLst/>
              </a:prstGeom>
              <a:grp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sz="2800" dirty="0">
                  <a:solidFill>
                    <a:schemeClr val="tx1"/>
                  </a:solidFill>
                  <a:latin typeface="Twinkl" pitchFamily="2" charset="0"/>
                </a:endParaRPr>
              </a:p>
            </p:txBody>
          </p:sp>
          <p:sp>
            <p:nvSpPr>
              <p:cNvPr id="6" name="TextBox 5">
                <a:extLst>
                  <a:ext uri="{FF2B5EF4-FFF2-40B4-BE49-F238E27FC236}">
                    <a16:creationId xmlns:a16="http://schemas.microsoft.com/office/drawing/2014/main" id="{78E7C461-2A5E-4F4D-AEC7-ADB0475C1356}"/>
                  </a:ext>
                </a:extLst>
              </p:cNvPr>
              <p:cNvSpPr txBox="1"/>
              <p:nvPr/>
            </p:nvSpPr>
            <p:spPr>
              <a:xfrm>
                <a:off x="1666875" y="4515081"/>
                <a:ext cx="1209675" cy="523220"/>
              </a:xfrm>
              <a:prstGeom prst="rect">
                <a:avLst/>
              </a:prstGeom>
              <a:noFill/>
              <a:ln>
                <a:noFill/>
              </a:ln>
            </p:spPr>
            <p:txBody>
              <a:bodyPr>
                <a:spAutoFit/>
              </a:bodyPr>
              <a:lstStyle/>
              <a:p>
                <a:pPr>
                  <a:defRPr/>
                </a:pPr>
                <a:r>
                  <a:rPr lang="en-GB" sz="2800" dirty="0">
                    <a:latin typeface="Twinkl" pitchFamily="2" charset="0"/>
                  </a:rPr>
                  <a:t>go</a:t>
                </a:r>
              </a:p>
            </p:txBody>
          </p:sp>
        </p:grpSp>
      </p:grpSp>
      <p:pic>
        <p:nvPicPr>
          <p:cNvPr id="19463" name="Picture 33">
            <a:extLst>
              <a:ext uri="{FF2B5EF4-FFF2-40B4-BE49-F238E27FC236}">
                <a16:creationId xmlns:a16="http://schemas.microsoft.com/office/drawing/2014/main" id="{A867E0EA-8B8F-415C-8205-1848CD1BF6CC}"/>
              </a:ext>
            </a:extLst>
          </p:cNvPr>
          <p:cNvPicPr>
            <a:picLocks noChangeAspect="1"/>
          </p:cNvPicPr>
          <p:nvPr/>
        </p:nvPicPr>
        <p:blipFill>
          <a:blip r:embed="rId2">
            <a:extLst>
              <a:ext uri="{28A0092B-C50C-407E-A947-70E740481C1C}">
                <a14:useLocalDpi xmlns:a14="http://schemas.microsoft.com/office/drawing/2010/main" val="0"/>
              </a:ext>
            </a:extLst>
          </a:blip>
          <a:srcRect l="67868"/>
          <a:stretch>
            <a:fillRect/>
          </a:stretch>
        </p:blipFill>
        <p:spPr bwMode="auto">
          <a:xfrm>
            <a:off x="488950" y="2590800"/>
            <a:ext cx="1454150" cy="368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35">
            <a:extLst>
              <a:ext uri="{FF2B5EF4-FFF2-40B4-BE49-F238E27FC236}">
                <a16:creationId xmlns:a16="http://schemas.microsoft.com/office/drawing/2014/main" id="{484F06E0-9642-46D5-9E98-90FDD745BE64}"/>
              </a:ext>
            </a:extLst>
          </p:cNvPr>
          <p:cNvPicPr>
            <a:picLocks noChangeAspect="1"/>
          </p:cNvPicPr>
          <p:nvPr/>
        </p:nvPicPr>
        <p:blipFill>
          <a:blip r:embed="rId3">
            <a:extLst>
              <a:ext uri="{28A0092B-C50C-407E-A947-70E740481C1C}">
                <a14:useLocalDpi xmlns:a14="http://schemas.microsoft.com/office/drawing/2010/main" val="0"/>
              </a:ext>
            </a:extLst>
          </a:blip>
          <a:srcRect l="31287" r="36066"/>
          <a:stretch>
            <a:fillRect/>
          </a:stretch>
        </p:blipFill>
        <p:spPr bwMode="auto">
          <a:xfrm>
            <a:off x="7280275" y="2674938"/>
            <a:ext cx="1409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airs">
            <a:extLst>
              <a:ext uri="{FF2B5EF4-FFF2-40B4-BE49-F238E27FC236}">
                <a16:creationId xmlns:a16="http://schemas.microsoft.com/office/drawing/2014/main" id="{DE7A71C9-295E-4589-BCF7-CBFDFFA9B95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96200"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path" presetSubtype="0" accel="50000" decel="50000" fill="hold" nodeType="clickEffect">
                                  <p:stCondLst>
                                    <p:cond delay="0"/>
                                  </p:stCondLst>
                                  <p:childTnLst>
                                    <p:animMotion origin="layout" path="M 8.33333E-7 -3.33333E-6 L -0.12951 -0.00023 " pathEditMode="relative" rAng="0" ptsTypes="AA">
                                      <p:cBhvr>
                                        <p:cTn id="6" dur="2000" fill="hold"/>
                                        <p:tgtEl>
                                          <p:spTgt spid="24"/>
                                        </p:tgtEl>
                                        <p:attrNameLst>
                                          <p:attrName>ppt_x</p:attrName>
                                          <p:attrName>ppt_y</p:attrName>
                                        </p:attrNameLst>
                                      </p:cBhvr>
                                      <p:rCtr x="-6476" y="-23"/>
                                    </p:animMotion>
                                  </p:childTnLst>
                                </p:cTn>
                              </p:par>
                              <p:par>
                                <p:cTn id="7" presetID="42" presetClass="path" presetSubtype="0" accel="50000" decel="50000" fill="hold" nodeType="withEffect">
                                  <p:stCondLst>
                                    <p:cond delay="0"/>
                                  </p:stCondLst>
                                  <p:childTnLst>
                                    <p:animMotion origin="layout" path="M 0 -3.33333E-6 L 0.12899 -0.00023 " pathEditMode="relative" rAng="0" ptsTypes="AA">
                                      <p:cBhvr>
                                        <p:cTn id="8" dur="2000" fill="hold"/>
                                        <p:tgtEl>
                                          <p:spTgt spid="33"/>
                                        </p:tgtEl>
                                        <p:attrNameLst>
                                          <p:attrName>ppt_x</p:attrName>
                                          <p:attrName>ppt_y</p:attrName>
                                        </p:attrNameLst>
                                      </p:cBhvr>
                                      <p:rCtr x="6441"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E75B0EB6-3549-46C5-AA09-D74FE44DD0B5}"/>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Simple Present Tense Verbs</a:t>
            </a:r>
          </a:p>
        </p:txBody>
      </p:sp>
      <p:sp>
        <p:nvSpPr>
          <p:cNvPr id="2" name="Rectangle 1">
            <a:extLst>
              <a:ext uri="{FF2B5EF4-FFF2-40B4-BE49-F238E27FC236}">
                <a16:creationId xmlns:a16="http://schemas.microsoft.com/office/drawing/2014/main" id="{ED5B1DD4-6268-42E8-BA11-2DD764A8A0E9}"/>
              </a:ext>
            </a:extLst>
          </p:cNvPr>
          <p:cNvSpPr/>
          <p:nvPr/>
        </p:nvSpPr>
        <p:spPr>
          <a:xfrm>
            <a:off x="650875" y="1376363"/>
            <a:ext cx="7804150" cy="1141412"/>
          </a:xfrm>
          <a:prstGeom prst="rect">
            <a:avLst/>
          </a:prstGeom>
          <a:solidFill>
            <a:srgbClr val="2E5EAA"/>
          </a:solidFill>
          <a:ln>
            <a:solidFill>
              <a:srgbClr val="2E5EA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latin typeface="Twinkl" pitchFamily="2" charset="0"/>
              </a:rPr>
              <a:t>Present tense words change depending on the sentence they are in. </a:t>
            </a:r>
          </a:p>
          <a:p>
            <a:pPr>
              <a:defRPr/>
            </a:pPr>
            <a:r>
              <a:rPr lang="en-GB" sz="2000" dirty="0">
                <a:latin typeface="Twinkl" pitchFamily="2" charset="0"/>
              </a:rPr>
              <a:t>They either have no suffix, -</a:t>
            </a:r>
            <a:r>
              <a:rPr lang="en-GB" sz="2000" dirty="0" err="1">
                <a:latin typeface="Twinkl" pitchFamily="2" charset="0"/>
              </a:rPr>
              <a:t>ing</a:t>
            </a:r>
            <a:r>
              <a:rPr lang="en-GB" sz="2000" dirty="0">
                <a:latin typeface="Twinkl" pitchFamily="2" charset="0"/>
              </a:rPr>
              <a:t> suffix or -s/-</a:t>
            </a:r>
            <a:r>
              <a:rPr lang="en-GB" sz="2000" dirty="0" err="1">
                <a:latin typeface="Twinkl" pitchFamily="2" charset="0"/>
              </a:rPr>
              <a:t>es</a:t>
            </a:r>
            <a:r>
              <a:rPr lang="en-GB" sz="2000" dirty="0">
                <a:latin typeface="Twinkl" pitchFamily="2" charset="0"/>
              </a:rPr>
              <a:t> suffix. </a:t>
            </a:r>
          </a:p>
        </p:txBody>
      </p:sp>
      <p:sp>
        <p:nvSpPr>
          <p:cNvPr id="3" name="Rectangle 2">
            <a:extLst>
              <a:ext uri="{FF2B5EF4-FFF2-40B4-BE49-F238E27FC236}">
                <a16:creationId xmlns:a16="http://schemas.microsoft.com/office/drawing/2014/main" id="{E9B011FC-4F44-4501-ABAE-77539FB04F37}"/>
              </a:ext>
            </a:extLst>
          </p:cNvPr>
          <p:cNvSpPr/>
          <p:nvPr/>
        </p:nvSpPr>
        <p:spPr>
          <a:xfrm>
            <a:off x="650875" y="2571750"/>
            <a:ext cx="2543175" cy="654050"/>
          </a:xfrm>
          <a:prstGeom prst="rect">
            <a:avLst/>
          </a:prstGeom>
          <a:solidFill>
            <a:srgbClr val="7C6D9F"/>
          </a:solidFill>
          <a:ln>
            <a:solidFill>
              <a:srgbClr val="7C6D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600" dirty="0">
                <a:latin typeface="Twinkl" pitchFamily="2" charset="0"/>
              </a:rPr>
              <a:t>play</a:t>
            </a:r>
          </a:p>
        </p:txBody>
      </p:sp>
      <p:sp>
        <p:nvSpPr>
          <p:cNvPr id="35" name="Rectangle 34">
            <a:extLst>
              <a:ext uri="{FF2B5EF4-FFF2-40B4-BE49-F238E27FC236}">
                <a16:creationId xmlns:a16="http://schemas.microsoft.com/office/drawing/2014/main" id="{21938A87-9B21-4D58-A14A-197F87A5DA03}"/>
              </a:ext>
            </a:extLst>
          </p:cNvPr>
          <p:cNvSpPr/>
          <p:nvPr/>
        </p:nvSpPr>
        <p:spPr>
          <a:xfrm>
            <a:off x="3294063" y="2571750"/>
            <a:ext cx="2517775" cy="654050"/>
          </a:xfrm>
          <a:prstGeom prst="rect">
            <a:avLst/>
          </a:prstGeom>
          <a:solidFill>
            <a:srgbClr val="7CEA9C"/>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600" dirty="0">
                <a:latin typeface="Twinkl" pitchFamily="2" charset="0"/>
              </a:rPr>
              <a:t>plays</a:t>
            </a:r>
          </a:p>
        </p:txBody>
      </p:sp>
      <p:sp>
        <p:nvSpPr>
          <p:cNvPr id="9" name="Rectangle 8">
            <a:extLst>
              <a:ext uri="{FF2B5EF4-FFF2-40B4-BE49-F238E27FC236}">
                <a16:creationId xmlns:a16="http://schemas.microsoft.com/office/drawing/2014/main" id="{AE8AAB6D-36CD-4265-B821-56A4F3D8510C}"/>
              </a:ext>
            </a:extLst>
          </p:cNvPr>
          <p:cNvSpPr/>
          <p:nvPr/>
        </p:nvSpPr>
        <p:spPr bwMode="auto">
          <a:xfrm>
            <a:off x="650875" y="3306763"/>
            <a:ext cx="7813675" cy="2992437"/>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sp>
        <p:nvSpPr>
          <p:cNvPr id="18441" name="Rectangle 9">
            <a:extLst>
              <a:ext uri="{FF2B5EF4-FFF2-40B4-BE49-F238E27FC236}">
                <a16:creationId xmlns:a16="http://schemas.microsoft.com/office/drawing/2014/main" id="{22F0E25C-396F-4CE2-A2CF-2BB603926686}"/>
              </a:ext>
            </a:extLst>
          </p:cNvPr>
          <p:cNvSpPr>
            <a:spLocks noChangeArrowheads="1"/>
          </p:cNvSpPr>
          <p:nvPr/>
        </p:nvSpPr>
        <p:spPr bwMode="auto">
          <a:xfrm>
            <a:off x="754063" y="3530600"/>
            <a:ext cx="7751762" cy="260667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buFont typeface="Arial" panose="020B0604020202020204" pitchFamily="34" charset="0"/>
              <a:buNone/>
              <a:defRPr/>
            </a:pPr>
            <a:r>
              <a:rPr lang="en-GB" sz="1750" dirty="0">
                <a:latin typeface="Twinkl" pitchFamily="2" charset="0"/>
              </a:rPr>
              <a:t>I </a:t>
            </a:r>
            <a:r>
              <a:rPr lang="en-GB" sz="1750" b="1" dirty="0">
                <a:latin typeface="Twinkl" pitchFamily="2" charset="0"/>
              </a:rPr>
              <a:t>play </a:t>
            </a:r>
            <a:r>
              <a:rPr lang="en-GB" sz="1750" dirty="0">
                <a:latin typeface="Twinkl" pitchFamily="2" charset="0"/>
              </a:rPr>
              <a:t>football every day.</a:t>
            </a:r>
            <a:endParaRPr lang="en-US" sz="1750" dirty="0">
              <a:latin typeface="Twinkl" pitchFamily="2" charset="0"/>
            </a:endParaRPr>
          </a:p>
          <a:p>
            <a:pPr>
              <a:buFont typeface="Arial" panose="020B0604020202020204" pitchFamily="34" charset="0"/>
              <a:buNone/>
              <a:defRPr/>
            </a:pPr>
            <a:r>
              <a:rPr lang="en-GB" sz="1750" dirty="0">
                <a:latin typeface="Twinkl" pitchFamily="2" charset="0"/>
              </a:rPr>
              <a:t>Clara </a:t>
            </a:r>
            <a:r>
              <a:rPr lang="en-GB" sz="1750" b="1" dirty="0">
                <a:latin typeface="Twinkl" pitchFamily="2" charset="0"/>
              </a:rPr>
              <a:t>plays</a:t>
            </a:r>
            <a:r>
              <a:rPr lang="en-GB" sz="1750" dirty="0">
                <a:latin typeface="Twinkl" pitchFamily="2" charset="0"/>
              </a:rPr>
              <a:t> football every day. </a:t>
            </a:r>
            <a:endParaRPr lang="en-US" sz="1750" dirty="0">
              <a:latin typeface="Twinkl" pitchFamily="2" charset="0"/>
            </a:endParaRPr>
          </a:p>
          <a:p>
            <a:pPr>
              <a:buFont typeface="Arial" panose="020B0604020202020204" pitchFamily="34" charset="0"/>
              <a:buNone/>
              <a:defRPr/>
            </a:pPr>
            <a:r>
              <a:rPr lang="en-GB" sz="1750" dirty="0">
                <a:latin typeface="Twinkl" pitchFamily="2" charset="0"/>
              </a:rPr>
              <a:t>We </a:t>
            </a:r>
            <a:r>
              <a:rPr lang="en-GB" sz="1750" b="1" dirty="0">
                <a:latin typeface="Twinkl" pitchFamily="2" charset="0"/>
              </a:rPr>
              <a:t>play</a:t>
            </a:r>
            <a:r>
              <a:rPr lang="en-GB" sz="1750" dirty="0">
                <a:latin typeface="Twinkl" pitchFamily="2" charset="0"/>
              </a:rPr>
              <a:t> football every day.</a:t>
            </a:r>
            <a:endParaRPr lang="en-US" sz="1750" dirty="0">
              <a:latin typeface="Twinkl" pitchFamily="2" charset="0"/>
            </a:endParaRPr>
          </a:p>
          <a:p>
            <a:pPr>
              <a:buFont typeface="Arial" panose="020B0604020202020204" pitchFamily="34" charset="0"/>
              <a:buNone/>
              <a:defRPr/>
            </a:pPr>
            <a:r>
              <a:rPr lang="en-GB" sz="1750" dirty="0">
                <a:latin typeface="Twinkl" pitchFamily="2" charset="0"/>
              </a:rPr>
              <a:t>My friends </a:t>
            </a:r>
            <a:r>
              <a:rPr lang="en-GB" sz="1750" b="1" dirty="0">
                <a:latin typeface="Twinkl" pitchFamily="2" charset="0"/>
              </a:rPr>
              <a:t>play</a:t>
            </a:r>
            <a:r>
              <a:rPr lang="en-GB" sz="1750" dirty="0">
                <a:latin typeface="Twinkl" pitchFamily="2" charset="0"/>
              </a:rPr>
              <a:t> football every day. </a:t>
            </a:r>
            <a:endParaRPr lang="en-US" sz="1750" dirty="0">
              <a:latin typeface="Twinkl" pitchFamily="2" charset="0"/>
            </a:endParaRPr>
          </a:p>
          <a:p>
            <a:pPr>
              <a:buFont typeface="Arial" panose="020B0604020202020204" pitchFamily="34" charset="0"/>
              <a:buNone/>
              <a:defRPr/>
            </a:pPr>
            <a:r>
              <a:rPr lang="en-GB" sz="1750" dirty="0">
                <a:latin typeface="Twinkl" pitchFamily="2" charset="0"/>
              </a:rPr>
              <a:t>You </a:t>
            </a:r>
            <a:r>
              <a:rPr lang="en-GB" sz="1750" b="1" dirty="0">
                <a:latin typeface="Twinkl" pitchFamily="2" charset="0"/>
              </a:rPr>
              <a:t>play</a:t>
            </a:r>
            <a:r>
              <a:rPr lang="en-GB" sz="1750" dirty="0">
                <a:latin typeface="Twinkl" pitchFamily="2" charset="0"/>
              </a:rPr>
              <a:t> football every day. </a:t>
            </a:r>
            <a:endParaRPr lang="en-US" sz="1750" dirty="0">
              <a:latin typeface="Twinkl" pitchFamily="2" charset="0"/>
            </a:endParaRPr>
          </a:p>
          <a:p>
            <a:pPr>
              <a:buFont typeface="Arial" panose="020B0604020202020204" pitchFamily="34" charset="0"/>
              <a:buNone/>
              <a:defRPr/>
            </a:pPr>
            <a:r>
              <a:rPr lang="en-GB" sz="1750" dirty="0">
                <a:latin typeface="Twinkl" pitchFamily="2" charset="0"/>
              </a:rPr>
              <a:t>When using ‘I’, ‘we’ or ‘they’, there is no suffix.</a:t>
            </a:r>
          </a:p>
          <a:p>
            <a:pPr>
              <a:buFont typeface="Arial" panose="020B0604020202020204" pitchFamily="34" charset="0"/>
              <a:buNone/>
              <a:defRPr/>
            </a:pPr>
            <a:r>
              <a:rPr lang="en-GB" sz="1750" dirty="0">
                <a:latin typeface="Twinkl" pitchFamily="2" charset="0"/>
              </a:rPr>
              <a:t>With ‘he’, ‘she’ or someone’s name (one person), there is a suffix of s or </a:t>
            </a:r>
            <a:r>
              <a:rPr lang="en-GB" sz="1750" dirty="0" err="1">
                <a:latin typeface="Twinkl" pitchFamily="2" charset="0"/>
              </a:rPr>
              <a:t>es</a:t>
            </a:r>
            <a:r>
              <a:rPr lang="en-GB" sz="1750" dirty="0">
                <a:latin typeface="Twinkl" pitchFamily="2" charset="0"/>
              </a:rPr>
              <a:t>. </a:t>
            </a:r>
            <a:endParaRPr lang="en-US" sz="1750" dirty="0">
              <a:latin typeface="Twinkl" pitchFamily="2" charset="0"/>
            </a:endParaRPr>
          </a:p>
        </p:txBody>
      </p:sp>
      <p:pic>
        <p:nvPicPr>
          <p:cNvPr id="20487" name="Picture 4">
            <a:extLst>
              <a:ext uri="{FF2B5EF4-FFF2-40B4-BE49-F238E27FC236}">
                <a16:creationId xmlns:a16="http://schemas.microsoft.com/office/drawing/2014/main" id="{57E7639F-57A8-4AF2-BB0E-9CD472DB9A3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07100" y="2266950"/>
            <a:ext cx="2474913" cy="341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Whole Class">
            <a:extLst>
              <a:ext uri="{FF2B5EF4-FFF2-40B4-BE49-F238E27FC236}">
                <a16:creationId xmlns:a16="http://schemas.microsoft.com/office/drawing/2014/main" id="{4AD5C433-234C-4AAC-B561-5C10C3E743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441">
                                            <p:txEl>
                                              <p:pRg st="0" end="0"/>
                                            </p:txEl>
                                          </p:spTgt>
                                        </p:tgtEl>
                                        <p:attrNameLst>
                                          <p:attrName>style.visibility</p:attrName>
                                        </p:attrNameLst>
                                      </p:cBhvr>
                                      <p:to>
                                        <p:strVal val="visible"/>
                                      </p:to>
                                    </p:set>
                                    <p:animEffect transition="in" filter="fade">
                                      <p:cBhvr>
                                        <p:cTn id="7" dur="500"/>
                                        <p:tgtEl>
                                          <p:spTgt spid="1844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441">
                                            <p:txEl>
                                              <p:pRg st="1" end="1"/>
                                            </p:txEl>
                                          </p:spTgt>
                                        </p:tgtEl>
                                        <p:attrNameLst>
                                          <p:attrName>style.visibility</p:attrName>
                                        </p:attrNameLst>
                                      </p:cBhvr>
                                      <p:to>
                                        <p:strVal val="visible"/>
                                      </p:to>
                                    </p:set>
                                    <p:animEffect transition="in" filter="fade">
                                      <p:cBhvr>
                                        <p:cTn id="12" dur="500"/>
                                        <p:tgtEl>
                                          <p:spTgt spid="1844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441">
                                            <p:txEl>
                                              <p:pRg st="2" end="2"/>
                                            </p:txEl>
                                          </p:spTgt>
                                        </p:tgtEl>
                                        <p:attrNameLst>
                                          <p:attrName>style.visibility</p:attrName>
                                        </p:attrNameLst>
                                      </p:cBhvr>
                                      <p:to>
                                        <p:strVal val="visible"/>
                                      </p:to>
                                    </p:set>
                                    <p:animEffect transition="in" filter="fade">
                                      <p:cBhvr>
                                        <p:cTn id="17" dur="500"/>
                                        <p:tgtEl>
                                          <p:spTgt spid="1844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441">
                                            <p:txEl>
                                              <p:pRg st="3" end="3"/>
                                            </p:txEl>
                                          </p:spTgt>
                                        </p:tgtEl>
                                        <p:attrNameLst>
                                          <p:attrName>style.visibility</p:attrName>
                                        </p:attrNameLst>
                                      </p:cBhvr>
                                      <p:to>
                                        <p:strVal val="visible"/>
                                      </p:to>
                                    </p:set>
                                    <p:animEffect transition="in" filter="fade">
                                      <p:cBhvr>
                                        <p:cTn id="22" dur="500"/>
                                        <p:tgtEl>
                                          <p:spTgt spid="1844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441">
                                            <p:txEl>
                                              <p:pRg st="4" end="4"/>
                                            </p:txEl>
                                          </p:spTgt>
                                        </p:tgtEl>
                                        <p:attrNameLst>
                                          <p:attrName>style.visibility</p:attrName>
                                        </p:attrNameLst>
                                      </p:cBhvr>
                                      <p:to>
                                        <p:strVal val="visible"/>
                                      </p:to>
                                    </p:set>
                                    <p:animEffect transition="in" filter="fade">
                                      <p:cBhvr>
                                        <p:cTn id="27" dur="500"/>
                                        <p:tgtEl>
                                          <p:spTgt spid="1844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8441">
                                            <p:txEl>
                                              <p:pRg st="5" end="5"/>
                                            </p:txEl>
                                          </p:spTgt>
                                        </p:tgtEl>
                                        <p:attrNameLst>
                                          <p:attrName>style.visibility</p:attrName>
                                        </p:attrNameLst>
                                      </p:cBhvr>
                                      <p:to>
                                        <p:strVal val="visible"/>
                                      </p:to>
                                    </p:set>
                                    <p:animEffect transition="in" filter="fade">
                                      <p:cBhvr>
                                        <p:cTn id="32" dur="500"/>
                                        <p:tgtEl>
                                          <p:spTgt spid="1844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8441">
                                            <p:txEl>
                                              <p:pRg st="6" end="6"/>
                                            </p:txEl>
                                          </p:spTgt>
                                        </p:tgtEl>
                                        <p:attrNameLst>
                                          <p:attrName>style.visibility</p:attrName>
                                        </p:attrNameLst>
                                      </p:cBhvr>
                                      <p:to>
                                        <p:strVal val="visible"/>
                                      </p:to>
                                    </p:set>
                                    <p:animEffect transition="in" filter="fade">
                                      <p:cBhvr>
                                        <p:cTn id="37" dur="500"/>
                                        <p:tgtEl>
                                          <p:spTgt spid="1844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3897312E-CC43-474E-96F1-EF4CEC52D0C3}"/>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Simple Present Tense Verbs</a:t>
            </a:r>
          </a:p>
        </p:txBody>
      </p:sp>
      <p:grpSp>
        <p:nvGrpSpPr>
          <p:cNvPr id="21507" name="Group 11">
            <a:extLst>
              <a:ext uri="{FF2B5EF4-FFF2-40B4-BE49-F238E27FC236}">
                <a16:creationId xmlns:a16="http://schemas.microsoft.com/office/drawing/2014/main" id="{16F0C585-9DDE-4460-9A32-67DDFE66D39F}"/>
              </a:ext>
            </a:extLst>
          </p:cNvPr>
          <p:cNvGrpSpPr>
            <a:grpSpLocks/>
          </p:cNvGrpSpPr>
          <p:nvPr/>
        </p:nvGrpSpPr>
        <p:grpSpPr bwMode="auto">
          <a:xfrm>
            <a:off x="663575" y="1490663"/>
            <a:ext cx="7853363" cy="3255962"/>
            <a:chOff x="638826" y="2918618"/>
            <a:chExt cx="7853821" cy="2085802"/>
          </a:xfrm>
        </p:grpSpPr>
        <p:sp>
          <p:nvSpPr>
            <p:cNvPr id="9" name="Rectangle 8">
              <a:extLst>
                <a:ext uri="{FF2B5EF4-FFF2-40B4-BE49-F238E27FC236}">
                  <a16:creationId xmlns:a16="http://schemas.microsoft.com/office/drawing/2014/main" id="{5335EA3D-F9ED-441D-9BE4-7705098CB07C}"/>
                </a:ext>
              </a:extLst>
            </p:cNvPr>
            <p:cNvSpPr/>
            <p:nvPr/>
          </p:nvSpPr>
          <p:spPr>
            <a:xfrm>
              <a:off x="638826" y="2918618"/>
              <a:ext cx="7812544" cy="2085802"/>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sp>
          <p:nvSpPr>
            <p:cNvPr id="21509" name="Rectangle 9">
              <a:extLst>
                <a:ext uri="{FF2B5EF4-FFF2-40B4-BE49-F238E27FC236}">
                  <a16:creationId xmlns:a16="http://schemas.microsoft.com/office/drawing/2014/main" id="{8A327244-5333-4FAD-89A2-1464087C8877}"/>
                </a:ext>
              </a:extLst>
            </p:cNvPr>
            <p:cNvSpPr>
              <a:spLocks noChangeArrowheads="1"/>
            </p:cNvSpPr>
            <p:nvPr/>
          </p:nvSpPr>
          <p:spPr bwMode="auto">
            <a:xfrm>
              <a:off x="742156" y="3046001"/>
              <a:ext cx="7750491" cy="1829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buFont typeface="Arial" panose="020B0604020202020204" pitchFamily="34" charset="0"/>
                <a:buNone/>
              </a:pPr>
              <a:r>
                <a:rPr lang="en-GB" altLang="en-US" sz="1600" b="1" dirty="0">
                  <a:latin typeface="Twinkl" pitchFamily="2" charset="0"/>
                </a:rPr>
                <a:t>Some spelling rules for adding ‘es’ </a:t>
              </a:r>
              <a:endParaRPr lang="en-US" altLang="en-US" dirty="0">
                <a:latin typeface="Twinkl" pitchFamily="2" charset="0"/>
              </a:endParaRPr>
            </a:p>
            <a:p>
              <a:pPr>
                <a:buFont typeface="Arial" panose="020B0604020202020204" pitchFamily="34" charset="0"/>
                <a:buNone/>
              </a:pPr>
              <a:endParaRPr lang="en-GB" altLang="en-US" sz="1600" dirty="0">
                <a:latin typeface="Twinkl" pitchFamily="2" charset="0"/>
              </a:endParaRPr>
            </a:p>
            <a:p>
              <a:pPr>
                <a:buFont typeface="Arial" panose="020B0604020202020204" pitchFamily="34" charset="0"/>
                <a:buNone/>
              </a:pPr>
              <a:r>
                <a:rPr lang="en-GB" altLang="en-US" sz="1600" dirty="0">
                  <a:latin typeface="Twinkl" pitchFamily="2" charset="0"/>
                </a:rPr>
                <a:t>Remember that when a verb ends with a consonant and then a ‘y’, change the ‘y’ to an ‘</a:t>
              </a:r>
              <a:r>
                <a:rPr lang="en-GB" altLang="en-US" sz="1600" dirty="0" err="1">
                  <a:latin typeface="Twinkl" pitchFamily="2" charset="0"/>
                </a:rPr>
                <a:t>i</a:t>
              </a:r>
              <a:r>
                <a:rPr lang="en-GB" altLang="en-US" sz="1600" dirty="0">
                  <a:latin typeface="Twinkl" pitchFamily="2" charset="0"/>
                </a:rPr>
                <a:t>’ and then add ‘es’.</a:t>
              </a:r>
              <a:endParaRPr lang="en-US" altLang="en-US" dirty="0">
                <a:latin typeface="Twinkl" pitchFamily="2" charset="0"/>
              </a:endParaRPr>
            </a:p>
            <a:p>
              <a:pPr>
                <a:buFont typeface="Arial" panose="020B0604020202020204" pitchFamily="34" charset="0"/>
                <a:buNone/>
              </a:pPr>
              <a:r>
                <a:rPr lang="en-GB" altLang="en-US" sz="1600" dirty="0">
                  <a:latin typeface="Twinkl" pitchFamily="2" charset="0"/>
                </a:rPr>
                <a:t>E.g. try – tries</a:t>
              </a:r>
              <a:endParaRPr lang="en-US" altLang="en-US" dirty="0">
                <a:latin typeface="Twinkl" pitchFamily="2" charset="0"/>
              </a:endParaRPr>
            </a:p>
            <a:p>
              <a:pPr>
                <a:buFont typeface="Arial" panose="020B0604020202020204" pitchFamily="34" charset="0"/>
                <a:buNone/>
              </a:pPr>
              <a:endParaRPr lang="en-US" altLang="en-US" sz="1600" dirty="0">
                <a:latin typeface="Twinkl" pitchFamily="2" charset="0"/>
              </a:endParaRPr>
            </a:p>
            <a:p>
              <a:pPr>
                <a:buFont typeface="Arial" panose="020B0604020202020204" pitchFamily="34" charset="0"/>
                <a:buNone/>
              </a:pPr>
              <a:r>
                <a:rPr lang="en-GB" altLang="en-US" sz="1600" dirty="0">
                  <a:latin typeface="Twinkl" pitchFamily="2" charset="0"/>
                </a:rPr>
                <a:t>Some words sound like there is an extra syllable at the end of them when the -s is added /</a:t>
              </a:r>
              <a:r>
                <a:rPr lang="en-GB" altLang="en-US" sz="1600" dirty="0" err="1">
                  <a:latin typeface="Twinkl" pitchFamily="2" charset="0"/>
                </a:rPr>
                <a:t>uhz</a:t>
              </a:r>
              <a:r>
                <a:rPr lang="en-GB" altLang="en-US" sz="1600" dirty="0">
                  <a:latin typeface="Twinkl" pitchFamily="2" charset="0"/>
                </a:rPr>
                <a:t>/. These words end in ‘</a:t>
              </a:r>
              <a:r>
                <a:rPr lang="en-GB" altLang="en-US" sz="1600" b="1" dirty="0">
                  <a:latin typeface="Twinkl" pitchFamily="2" charset="0"/>
                </a:rPr>
                <a:t>es</a:t>
              </a:r>
              <a:r>
                <a:rPr lang="en-GB" altLang="en-US" sz="1600" dirty="0">
                  <a:latin typeface="Twinkl" pitchFamily="2" charset="0"/>
                </a:rPr>
                <a:t>’.</a:t>
              </a:r>
              <a:endParaRPr lang="en-US" altLang="en-US" dirty="0">
                <a:latin typeface="Twinkl" pitchFamily="2" charset="0"/>
              </a:endParaRPr>
            </a:p>
            <a:p>
              <a:pPr>
                <a:buFont typeface="Arial" panose="020B0604020202020204" pitchFamily="34" charset="0"/>
                <a:buNone/>
              </a:pPr>
              <a:r>
                <a:rPr lang="en-GB" altLang="en-US" sz="1600" dirty="0">
                  <a:latin typeface="Twinkl" pitchFamily="2" charset="0"/>
                </a:rPr>
                <a:t>E.g. catch -catches</a:t>
              </a:r>
              <a:endParaRPr lang="en-US" altLang="en-US" dirty="0">
                <a:latin typeface="Twinkl" pitchFamily="2" charset="0"/>
              </a:endParaRPr>
            </a:p>
          </p:txBody>
        </p:sp>
      </p:grpSp>
      <p:pic>
        <p:nvPicPr>
          <p:cNvPr id="6" name="Whole Class">
            <a:extLst>
              <a:ext uri="{FF2B5EF4-FFF2-40B4-BE49-F238E27FC236}">
                <a16:creationId xmlns:a16="http://schemas.microsoft.com/office/drawing/2014/main" id="{11F0B561-B060-4490-A1E7-BCB294C546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AA43A6B6-1DE0-48B5-9DFB-2B1785414574}"/>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Simple Present Tense Verbs</a:t>
            </a:r>
          </a:p>
        </p:txBody>
      </p:sp>
      <p:sp>
        <p:nvSpPr>
          <p:cNvPr id="3" name="Rectangle 2">
            <a:extLst>
              <a:ext uri="{FF2B5EF4-FFF2-40B4-BE49-F238E27FC236}">
                <a16:creationId xmlns:a16="http://schemas.microsoft.com/office/drawing/2014/main" id="{1A20A062-C904-4EFA-83E3-12DC10345620}"/>
              </a:ext>
            </a:extLst>
          </p:cNvPr>
          <p:cNvSpPr/>
          <p:nvPr/>
        </p:nvSpPr>
        <p:spPr>
          <a:xfrm>
            <a:off x="755650" y="1381125"/>
            <a:ext cx="7632700" cy="654050"/>
          </a:xfrm>
          <a:prstGeom prst="rect">
            <a:avLst/>
          </a:prstGeom>
          <a:solidFill>
            <a:srgbClr val="7C6D9F"/>
          </a:solidFill>
          <a:ln>
            <a:solidFill>
              <a:srgbClr val="7C6D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t>Can you add -</a:t>
            </a:r>
            <a:r>
              <a:rPr lang="en-GB" sz="2000" dirty="0" err="1"/>
              <a:t>ing</a:t>
            </a:r>
            <a:r>
              <a:rPr lang="en-GB" sz="2000" dirty="0"/>
              <a:t> to these verbs?</a:t>
            </a:r>
          </a:p>
        </p:txBody>
      </p:sp>
      <p:sp>
        <p:nvSpPr>
          <p:cNvPr id="21" name="Rectangle 20">
            <a:extLst>
              <a:ext uri="{FF2B5EF4-FFF2-40B4-BE49-F238E27FC236}">
                <a16:creationId xmlns:a16="http://schemas.microsoft.com/office/drawing/2014/main" id="{8B634EF5-3002-4AE2-8DE8-0370FC17FCEA}"/>
              </a:ext>
            </a:extLst>
          </p:cNvPr>
          <p:cNvSpPr/>
          <p:nvPr/>
        </p:nvSpPr>
        <p:spPr>
          <a:xfrm>
            <a:off x="755650" y="1381125"/>
            <a:ext cx="7632700" cy="654050"/>
          </a:xfrm>
          <a:prstGeom prst="rect">
            <a:avLst/>
          </a:prstGeom>
          <a:solidFill>
            <a:srgbClr val="2E5EAA"/>
          </a:solidFill>
          <a:ln>
            <a:solidFill>
              <a:srgbClr val="2E5EA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latin typeface="Twinkl" pitchFamily="2" charset="0"/>
              </a:rPr>
              <a:t>Write down the correct simple present tense </a:t>
            </a:r>
          </a:p>
          <a:p>
            <a:pPr algn="ctr">
              <a:defRPr/>
            </a:pPr>
            <a:r>
              <a:rPr lang="en-GB" sz="2000" dirty="0">
                <a:latin typeface="Twinkl" pitchFamily="2" charset="0"/>
              </a:rPr>
              <a:t>verbs for these sentences.</a:t>
            </a:r>
          </a:p>
        </p:txBody>
      </p:sp>
      <p:pic>
        <p:nvPicPr>
          <p:cNvPr id="22533" name="Pairs">
            <a:extLst>
              <a:ext uri="{FF2B5EF4-FFF2-40B4-BE49-F238E27FC236}">
                <a16:creationId xmlns:a16="http://schemas.microsoft.com/office/drawing/2014/main" id="{89CA85C6-E6C2-4F22-ACD0-656D7109B44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4" name="Rectangle 1">
            <a:extLst>
              <a:ext uri="{FF2B5EF4-FFF2-40B4-BE49-F238E27FC236}">
                <a16:creationId xmlns:a16="http://schemas.microsoft.com/office/drawing/2014/main" id="{DD041A5C-BC23-4119-B85A-F24649CAFD0F}"/>
              </a:ext>
            </a:extLst>
          </p:cNvPr>
          <p:cNvSpPr>
            <a:spLocks noChangeArrowheads="1"/>
          </p:cNvSpPr>
          <p:nvPr/>
        </p:nvSpPr>
        <p:spPr bwMode="auto">
          <a:xfrm>
            <a:off x="720725" y="2236788"/>
            <a:ext cx="7796213"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a:latin typeface="Twinkl" pitchFamily="2" charset="0"/>
              </a:rPr>
              <a:t>Mum …….. 5 kilometres each day. (run)</a:t>
            </a:r>
            <a:endParaRPr lang="en-US" altLang="en-US" sz="1400">
              <a:solidFill>
                <a:srgbClr val="000000"/>
              </a:solidFill>
              <a:latin typeface="Twinkl" pitchFamily="2" charset="0"/>
            </a:endParaRPr>
          </a:p>
          <a:p>
            <a:pPr>
              <a:lnSpc>
                <a:spcPct val="100000"/>
              </a:lnSpc>
              <a:spcBef>
                <a:spcPct val="0"/>
              </a:spcBef>
              <a:buFontTx/>
              <a:buNone/>
            </a:pPr>
            <a:endParaRPr lang="en-US" altLang="en-US">
              <a:latin typeface="Twinkl" pitchFamily="2" charset="0"/>
            </a:endParaRPr>
          </a:p>
          <a:p>
            <a:pPr>
              <a:lnSpc>
                <a:spcPct val="100000"/>
              </a:lnSpc>
              <a:spcBef>
                <a:spcPct val="0"/>
              </a:spcBef>
              <a:buFontTx/>
              <a:buNone/>
            </a:pPr>
            <a:r>
              <a:rPr lang="en-GB" altLang="en-US">
                <a:latin typeface="Twinkl" pitchFamily="2" charset="0"/>
              </a:rPr>
              <a:t>My brother ……………. me have my swimming lesson on Tuesdays. (watch)</a:t>
            </a:r>
            <a:endParaRPr lang="en-US" altLang="en-US" sz="1400">
              <a:solidFill>
                <a:srgbClr val="000000"/>
              </a:solidFill>
              <a:latin typeface="Twinkl" pitchFamily="2" charset="0"/>
            </a:endParaRPr>
          </a:p>
          <a:p>
            <a:pPr>
              <a:lnSpc>
                <a:spcPct val="100000"/>
              </a:lnSpc>
              <a:spcBef>
                <a:spcPct val="0"/>
              </a:spcBef>
              <a:buFontTx/>
              <a:buNone/>
            </a:pPr>
            <a:endParaRPr lang="en-US" altLang="en-US">
              <a:latin typeface="Twinkl" pitchFamily="2" charset="0"/>
            </a:endParaRPr>
          </a:p>
          <a:p>
            <a:pPr>
              <a:lnSpc>
                <a:spcPct val="100000"/>
              </a:lnSpc>
              <a:spcBef>
                <a:spcPct val="0"/>
              </a:spcBef>
              <a:buFontTx/>
              <a:buNone/>
            </a:pPr>
            <a:r>
              <a:rPr lang="en-GB" altLang="en-US">
                <a:latin typeface="Twinkl" pitchFamily="2" charset="0"/>
              </a:rPr>
              <a:t>The baby ………… a lot during the night. (cry)</a:t>
            </a:r>
            <a:endParaRPr lang="en-US" altLang="en-US" sz="1400">
              <a:solidFill>
                <a:srgbClr val="000000"/>
              </a:solidFill>
              <a:latin typeface="Twinkl" pitchFamily="2" charset="0"/>
            </a:endParaRPr>
          </a:p>
          <a:p>
            <a:pPr>
              <a:lnSpc>
                <a:spcPct val="100000"/>
              </a:lnSpc>
              <a:spcBef>
                <a:spcPct val="0"/>
              </a:spcBef>
              <a:buFontTx/>
              <a:buNone/>
            </a:pPr>
            <a:endParaRPr lang="en-US" altLang="en-US">
              <a:latin typeface="Twinkl" pitchFamily="2" charset="0"/>
            </a:endParaRPr>
          </a:p>
          <a:p>
            <a:pPr>
              <a:lnSpc>
                <a:spcPct val="100000"/>
              </a:lnSpc>
              <a:spcBef>
                <a:spcPct val="0"/>
              </a:spcBef>
              <a:buFontTx/>
              <a:buNone/>
            </a:pPr>
            <a:r>
              <a:rPr lang="en-GB" altLang="en-US">
                <a:latin typeface="Twinkl" pitchFamily="2" charset="0"/>
              </a:rPr>
              <a:t>Fran often …………. in shows. (dance) </a:t>
            </a:r>
            <a:endParaRPr lang="en-US" altLang="en-US" sz="1400">
              <a:solidFill>
                <a:srgbClr val="000000"/>
              </a:solidFill>
              <a:latin typeface="Twinkl" pitchFamily="2" charset="0"/>
            </a:endParaRPr>
          </a:p>
        </p:txBody>
      </p:sp>
      <p:sp>
        <p:nvSpPr>
          <p:cNvPr id="6" name="Rectangle 5">
            <a:extLst>
              <a:ext uri="{FF2B5EF4-FFF2-40B4-BE49-F238E27FC236}">
                <a16:creationId xmlns:a16="http://schemas.microsoft.com/office/drawing/2014/main" id="{C0FD7F9E-42FE-4EB0-AB11-02B6FBAE72DE}"/>
              </a:ext>
            </a:extLst>
          </p:cNvPr>
          <p:cNvSpPr>
            <a:spLocks noChangeArrowheads="1"/>
          </p:cNvSpPr>
          <p:nvPr/>
        </p:nvSpPr>
        <p:spPr bwMode="auto">
          <a:xfrm>
            <a:off x="1293813" y="2230438"/>
            <a:ext cx="655637" cy="368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b="1">
                <a:latin typeface="Twinkl" pitchFamily="2" charset="0"/>
              </a:rPr>
              <a:t>runs</a:t>
            </a:r>
            <a:endParaRPr lang="en-GB" altLang="en-US" b="1">
              <a:solidFill>
                <a:schemeClr val="tx1"/>
              </a:solidFill>
            </a:endParaRPr>
          </a:p>
        </p:txBody>
      </p:sp>
      <p:sp>
        <p:nvSpPr>
          <p:cNvPr id="26" name="Rectangle 25">
            <a:extLst>
              <a:ext uri="{FF2B5EF4-FFF2-40B4-BE49-F238E27FC236}">
                <a16:creationId xmlns:a16="http://schemas.microsoft.com/office/drawing/2014/main" id="{866894DD-37AF-4649-A904-7040744AE67E}"/>
              </a:ext>
            </a:extLst>
          </p:cNvPr>
          <p:cNvSpPr>
            <a:spLocks noChangeArrowheads="1"/>
          </p:cNvSpPr>
          <p:nvPr/>
        </p:nvSpPr>
        <p:spPr bwMode="auto">
          <a:xfrm>
            <a:off x="1982788" y="2781300"/>
            <a:ext cx="1046162" cy="368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b="1">
                <a:latin typeface="Twinkl" pitchFamily="2" charset="0"/>
              </a:rPr>
              <a:t>watches</a:t>
            </a:r>
            <a:endParaRPr lang="en-GB" altLang="en-US" b="1">
              <a:solidFill>
                <a:schemeClr val="tx1"/>
              </a:solidFill>
            </a:endParaRPr>
          </a:p>
        </p:txBody>
      </p:sp>
      <p:sp>
        <p:nvSpPr>
          <p:cNvPr id="27" name="Rectangle 26">
            <a:extLst>
              <a:ext uri="{FF2B5EF4-FFF2-40B4-BE49-F238E27FC236}">
                <a16:creationId xmlns:a16="http://schemas.microsoft.com/office/drawing/2014/main" id="{BD0464E5-E318-44AA-9E6B-839B6A72BE4B}"/>
              </a:ext>
            </a:extLst>
          </p:cNvPr>
          <p:cNvSpPr>
            <a:spLocks noChangeArrowheads="1"/>
          </p:cNvSpPr>
          <p:nvPr/>
        </p:nvSpPr>
        <p:spPr bwMode="auto">
          <a:xfrm>
            <a:off x="1831975" y="3319463"/>
            <a:ext cx="677863"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b="1">
                <a:latin typeface="Twinkl" pitchFamily="2" charset="0"/>
              </a:rPr>
              <a:t>cries</a:t>
            </a:r>
            <a:endParaRPr lang="en-GB" altLang="en-US" b="1">
              <a:solidFill>
                <a:schemeClr val="tx1"/>
              </a:solidFill>
            </a:endParaRPr>
          </a:p>
        </p:txBody>
      </p:sp>
      <p:sp>
        <p:nvSpPr>
          <p:cNvPr id="28" name="Rectangle 27">
            <a:extLst>
              <a:ext uri="{FF2B5EF4-FFF2-40B4-BE49-F238E27FC236}">
                <a16:creationId xmlns:a16="http://schemas.microsoft.com/office/drawing/2014/main" id="{252E6388-0B77-4165-A9DC-B631C6817C51}"/>
              </a:ext>
            </a:extLst>
          </p:cNvPr>
          <p:cNvSpPr>
            <a:spLocks noChangeArrowheads="1"/>
          </p:cNvSpPr>
          <p:nvPr/>
        </p:nvSpPr>
        <p:spPr bwMode="auto">
          <a:xfrm>
            <a:off x="1857375" y="3908425"/>
            <a:ext cx="901700" cy="646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00000"/>
              </a:lnSpc>
              <a:spcBef>
                <a:spcPct val="0"/>
              </a:spcBef>
              <a:buFontTx/>
              <a:buNone/>
            </a:pPr>
            <a:r>
              <a:rPr lang="en-GB" altLang="en-US" b="1">
                <a:latin typeface="Twinkl" pitchFamily="2" charset="0"/>
              </a:rPr>
              <a:t>dances</a:t>
            </a:r>
            <a:endParaRPr lang="en-GB" altLang="en-US" b="1">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6" grpId="0" animBg="1"/>
      <p:bldP spid="27" grpId="0" animBg="1"/>
      <p:bldP spid="2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314D1089-B2EF-4CE9-B166-8768ADB8A307}"/>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Present Tense Verbs</a:t>
            </a:r>
          </a:p>
        </p:txBody>
      </p:sp>
      <p:sp>
        <p:nvSpPr>
          <p:cNvPr id="3" name="Rectangle 2">
            <a:extLst>
              <a:ext uri="{FF2B5EF4-FFF2-40B4-BE49-F238E27FC236}">
                <a16:creationId xmlns:a16="http://schemas.microsoft.com/office/drawing/2014/main" id="{D6E3F428-75CD-4DC6-8F61-B6A91957A7D4}"/>
              </a:ext>
            </a:extLst>
          </p:cNvPr>
          <p:cNvSpPr/>
          <p:nvPr/>
        </p:nvSpPr>
        <p:spPr>
          <a:xfrm>
            <a:off x="755650" y="1381125"/>
            <a:ext cx="7632700" cy="830263"/>
          </a:xfrm>
          <a:prstGeom prst="rect">
            <a:avLst/>
          </a:prstGeom>
          <a:solidFill>
            <a:srgbClr val="B0E1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tx1"/>
                </a:solidFill>
                <a:latin typeface="Twinkl" pitchFamily="2" charset="0"/>
              </a:rPr>
              <a:t>Using the </a:t>
            </a:r>
            <a:r>
              <a:rPr lang="en-GB" sz="2000" b="1" dirty="0">
                <a:solidFill>
                  <a:srgbClr val="00B0F0"/>
                </a:solidFill>
                <a:latin typeface="Twinkl" pitchFamily="2" charset="0"/>
              </a:rPr>
              <a:t>Change the Tense Activity Sheet</a:t>
            </a:r>
            <a:r>
              <a:rPr lang="en-GB" sz="2000" dirty="0">
                <a:solidFill>
                  <a:schemeClr val="tx1"/>
                </a:solidFill>
                <a:latin typeface="Twinkl" pitchFamily="2" charset="0"/>
              </a:rPr>
              <a:t>, </a:t>
            </a:r>
            <a:br>
              <a:rPr lang="en-GB" sz="2000" dirty="0">
                <a:solidFill>
                  <a:schemeClr val="tx1"/>
                </a:solidFill>
                <a:latin typeface="Twinkl" pitchFamily="2" charset="0"/>
              </a:rPr>
            </a:br>
            <a:r>
              <a:rPr lang="en-GB" sz="2000" dirty="0">
                <a:solidFill>
                  <a:schemeClr val="tx1"/>
                </a:solidFill>
                <a:latin typeface="Twinkl" pitchFamily="2" charset="0"/>
              </a:rPr>
              <a:t>can you create past and present tense verbs?</a:t>
            </a:r>
          </a:p>
        </p:txBody>
      </p:sp>
      <p:sp>
        <p:nvSpPr>
          <p:cNvPr id="2" name="Rectangle 1">
            <a:extLst>
              <a:ext uri="{FF2B5EF4-FFF2-40B4-BE49-F238E27FC236}">
                <a16:creationId xmlns:a16="http://schemas.microsoft.com/office/drawing/2014/main" id="{A3BCB975-7AC4-4E33-8A92-D6A708149620}"/>
              </a:ext>
            </a:extLst>
          </p:cNvPr>
          <p:cNvSpPr/>
          <p:nvPr/>
        </p:nvSpPr>
        <p:spPr>
          <a:xfrm>
            <a:off x="755650" y="2325688"/>
            <a:ext cx="7632700" cy="3803650"/>
          </a:xfrm>
          <a:prstGeom prst="rect">
            <a:avLst/>
          </a:prstGeom>
          <a:solidFill>
            <a:srgbClr val="7CEA9C"/>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8" name="Picture 7">
            <a:extLst>
              <a:ext uri="{FF2B5EF4-FFF2-40B4-BE49-F238E27FC236}">
                <a16:creationId xmlns:a16="http://schemas.microsoft.com/office/drawing/2014/main" id="{7604B46B-ABD1-4006-846D-4D3B08F229C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866497" y="2601913"/>
            <a:ext cx="2297331" cy="3249612"/>
          </a:xfrm>
          <a:prstGeom prst="rect">
            <a:avLst/>
          </a:prstGeom>
          <a:effectLst>
            <a:outerShdw blurRad="63500" sx="102000" sy="102000" algn="ctr" rotWithShape="0">
              <a:prstClr val="black">
                <a:alpha val="40000"/>
              </a:prstClr>
            </a:outerShdw>
          </a:effectLst>
        </p:spPr>
      </p:pic>
      <p:pic>
        <p:nvPicPr>
          <p:cNvPr id="23558" name="Individual Work">
            <a:extLst>
              <a:ext uri="{FF2B5EF4-FFF2-40B4-BE49-F238E27FC236}">
                <a16:creationId xmlns:a16="http://schemas.microsoft.com/office/drawing/2014/main" id="{A69C69E4-0715-4EE8-88E0-55094BB6EB1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2FA7F7D1-DE8D-42FF-8D79-3A23AAD97E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416984" y="2601913"/>
            <a:ext cx="2297331" cy="3249612"/>
          </a:xfrm>
          <a:prstGeom prst="rect">
            <a:avLst/>
          </a:prstGeom>
          <a:effectLst>
            <a:outerShdw blurRad="63500" sx="102000" sy="102000" algn="ctr" rotWithShape="0">
              <a:prstClr val="black">
                <a:alpha val="40000"/>
              </a:prstClr>
            </a:outerShdw>
          </a:effectLst>
        </p:spPr>
      </p:pic>
      <p:pic>
        <p:nvPicPr>
          <p:cNvPr id="10" name="Picture 9">
            <a:extLst>
              <a:ext uri="{FF2B5EF4-FFF2-40B4-BE49-F238E27FC236}">
                <a16:creationId xmlns:a16="http://schemas.microsoft.com/office/drawing/2014/main" id="{F4DCA603-332A-4CCF-BF7A-F6C760A2F87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69059" y="2601913"/>
            <a:ext cx="2297331" cy="3249612"/>
          </a:xfrm>
          <a:prstGeom prst="rect">
            <a:avLst/>
          </a:prstGeom>
          <a:effectLst>
            <a:outerShdw blurRad="63500" sx="102000" sy="102000" algn="ctr" rotWithShape="0">
              <a:prstClr val="black">
                <a:alpha val="40000"/>
              </a:prst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7CF54BC-DFFC-4883-A0CC-EC901C0A8C58}"/>
              </a:ext>
            </a:extLst>
          </p:cNvPr>
          <p:cNvSpPr/>
          <p:nvPr/>
        </p:nvSpPr>
        <p:spPr>
          <a:xfrm>
            <a:off x="0" y="950913"/>
            <a:ext cx="9144000" cy="1844675"/>
          </a:xfrm>
          <a:prstGeom prst="rect">
            <a:avLst/>
          </a:prstGeom>
          <a:solidFill>
            <a:srgbClr val="FEFEF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7">
            <a:extLst>
              <a:ext uri="{FF2B5EF4-FFF2-40B4-BE49-F238E27FC236}">
                <a16:creationId xmlns:a16="http://schemas.microsoft.com/office/drawing/2014/main" id="{1E23D6D2-57BC-4372-A0EC-DC4C4EF08BF9}"/>
              </a:ext>
            </a:extLst>
          </p:cNvPr>
          <p:cNvSpPr txBox="1">
            <a:spLocks/>
          </p:cNvSpPr>
          <p:nvPr/>
        </p:nvSpPr>
        <p:spPr>
          <a:xfrm>
            <a:off x="628650" y="1211263"/>
            <a:ext cx="7886700" cy="1325562"/>
          </a:xfrm>
          <a:prstGeom prst="roundRect">
            <a:avLst>
              <a:gd name="adj" fmla="val 9641"/>
            </a:avLst>
          </a:prstGeom>
          <a:noFill/>
          <a:ln w="25400">
            <a:noFill/>
          </a:ln>
        </p:spPr>
        <p:txBody>
          <a:bodyPr lIns="0" tIns="0" rIns="0" bIns="0" anchor="ctr" anchorCtr="1"/>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spcAft>
                <a:spcPts val="0"/>
              </a:spcAft>
              <a:defRPr/>
            </a:pPr>
            <a:r>
              <a:rPr lang="en-GB" sz="4400" dirty="0">
                <a:latin typeface="Twinkl" pitchFamily="2" charset="0"/>
              </a:rPr>
              <a:t>Review Activity</a:t>
            </a:r>
            <a:endParaRPr lang="en-GB" sz="4400" dirty="0">
              <a:solidFill>
                <a:schemeClr val="tx2">
                  <a:lumMod val="75000"/>
                </a:schemeClr>
              </a:solidFill>
              <a:latin typeface="Twinkl" pitchFamily="2" charset="0"/>
            </a:endParaRPr>
          </a:p>
        </p:txBody>
      </p:sp>
      <p:pic>
        <p:nvPicPr>
          <p:cNvPr id="24580" name="Twinkl Logo">
            <a:extLst>
              <a:ext uri="{FF2B5EF4-FFF2-40B4-BE49-F238E27FC236}">
                <a16:creationId xmlns:a16="http://schemas.microsoft.com/office/drawing/2014/main" id="{1EAC14E3-028E-4900-A303-E7C8E84D689B}"/>
              </a:ext>
            </a:extLst>
          </p:cNvPr>
          <p:cNvPicPr>
            <a:picLocks noChangeAspect="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4278313" y="6092825"/>
            <a:ext cx="58737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122E30D4-A301-4279-9DC6-2613B231A4D4}"/>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Spot the Mistake</a:t>
            </a:r>
          </a:p>
        </p:txBody>
      </p:sp>
      <p:sp>
        <p:nvSpPr>
          <p:cNvPr id="3" name="Rectangle 2">
            <a:extLst>
              <a:ext uri="{FF2B5EF4-FFF2-40B4-BE49-F238E27FC236}">
                <a16:creationId xmlns:a16="http://schemas.microsoft.com/office/drawing/2014/main" id="{C83AD1B2-78FD-4D9B-AB5F-6F8D69C35EC5}"/>
              </a:ext>
            </a:extLst>
          </p:cNvPr>
          <p:cNvSpPr/>
          <p:nvPr/>
        </p:nvSpPr>
        <p:spPr>
          <a:xfrm>
            <a:off x="755650" y="1376363"/>
            <a:ext cx="7632700" cy="957262"/>
          </a:xfrm>
          <a:prstGeom prst="rect">
            <a:avLst/>
          </a:prstGeom>
          <a:solidFill>
            <a:srgbClr val="2E5EAA"/>
          </a:solidFill>
          <a:ln>
            <a:solidFill>
              <a:srgbClr val="2E5EA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pitchFamily="2" charset="0"/>
              </a:rPr>
              <a:t>When we are writing, it is important that the tense we use stays consistent. That means if we begin writing in the past tense, we must use the past tense all the way through.</a:t>
            </a:r>
          </a:p>
        </p:txBody>
      </p:sp>
      <p:sp>
        <p:nvSpPr>
          <p:cNvPr id="2" name="Rectangle 1">
            <a:extLst>
              <a:ext uri="{FF2B5EF4-FFF2-40B4-BE49-F238E27FC236}">
                <a16:creationId xmlns:a16="http://schemas.microsoft.com/office/drawing/2014/main" id="{380502A5-9D5B-4DB0-B51E-B7B4A773FAB6}"/>
              </a:ext>
            </a:extLst>
          </p:cNvPr>
          <p:cNvSpPr/>
          <p:nvPr/>
        </p:nvSpPr>
        <p:spPr>
          <a:xfrm>
            <a:off x="755650" y="3171825"/>
            <a:ext cx="5006975" cy="2957513"/>
          </a:xfrm>
          <a:prstGeom prst="rect">
            <a:avLst/>
          </a:prstGeom>
          <a:solidFill>
            <a:srgbClr val="7CEA9C"/>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sp>
        <p:nvSpPr>
          <p:cNvPr id="9" name="Rectangle 8">
            <a:extLst>
              <a:ext uri="{FF2B5EF4-FFF2-40B4-BE49-F238E27FC236}">
                <a16:creationId xmlns:a16="http://schemas.microsoft.com/office/drawing/2014/main" id="{266FDA18-8741-4C39-AD61-0586CE0DC49E}"/>
              </a:ext>
            </a:extLst>
          </p:cNvPr>
          <p:cNvSpPr/>
          <p:nvPr/>
        </p:nvSpPr>
        <p:spPr>
          <a:xfrm>
            <a:off x="755650" y="2425700"/>
            <a:ext cx="7632700" cy="654050"/>
          </a:xfrm>
          <a:prstGeom prst="rect">
            <a:avLst/>
          </a:prstGeom>
          <a:solidFill>
            <a:srgbClr val="7C6D9F"/>
          </a:solidFill>
          <a:ln>
            <a:solidFill>
              <a:srgbClr val="7C6D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pitchFamily="2" charset="0"/>
              </a:rPr>
              <a:t>Look at the paragraph below. The writer began writing in the past tense. Can you spot the mistakes?</a:t>
            </a:r>
          </a:p>
        </p:txBody>
      </p:sp>
      <p:sp>
        <p:nvSpPr>
          <p:cNvPr id="4" name="Rectangle 3">
            <a:extLst>
              <a:ext uri="{FF2B5EF4-FFF2-40B4-BE49-F238E27FC236}">
                <a16:creationId xmlns:a16="http://schemas.microsoft.com/office/drawing/2014/main" id="{07EF97D9-F611-433E-A020-8E1BE3F37E9C}"/>
              </a:ext>
            </a:extLst>
          </p:cNvPr>
          <p:cNvSpPr/>
          <p:nvPr/>
        </p:nvSpPr>
        <p:spPr>
          <a:xfrm>
            <a:off x="5849938" y="3171825"/>
            <a:ext cx="2538412" cy="2952750"/>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latin typeface="Twinkl" pitchFamily="2" charset="0"/>
            </a:endParaRPr>
          </a:p>
        </p:txBody>
      </p:sp>
      <p:pic>
        <p:nvPicPr>
          <p:cNvPr id="25607" name="Picture 4">
            <a:extLst>
              <a:ext uri="{FF2B5EF4-FFF2-40B4-BE49-F238E27FC236}">
                <a16:creationId xmlns:a16="http://schemas.microsoft.com/office/drawing/2014/main" id="{8B576EF4-9CC7-4440-AF47-0E221865DF1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11875" y="3248025"/>
            <a:ext cx="2087563"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8" name="TextBox 10">
            <a:extLst>
              <a:ext uri="{FF2B5EF4-FFF2-40B4-BE49-F238E27FC236}">
                <a16:creationId xmlns:a16="http://schemas.microsoft.com/office/drawing/2014/main" id="{02DC3EA1-9EA9-47D0-B12E-A21B2626F708}"/>
              </a:ext>
            </a:extLst>
          </p:cNvPr>
          <p:cNvSpPr txBox="1">
            <a:spLocks noChangeArrowheads="1"/>
          </p:cNvSpPr>
          <p:nvPr/>
        </p:nvSpPr>
        <p:spPr bwMode="auto">
          <a:xfrm>
            <a:off x="860425" y="3128963"/>
            <a:ext cx="4813300"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nSpc>
                <a:spcPct val="150000"/>
              </a:lnSpc>
              <a:spcBef>
                <a:spcPct val="0"/>
              </a:spcBef>
              <a:buFontTx/>
              <a:buNone/>
            </a:pPr>
            <a:r>
              <a:rPr lang="en-GB" altLang="en-US" dirty="0">
                <a:solidFill>
                  <a:schemeClr val="tx1"/>
                </a:solidFill>
                <a:latin typeface="Twinkl" pitchFamily="2" charset="0"/>
              </a:rPr>
              <a:t>Lucy woke up early on Sunday morning. She stretched and looked over to her window. Suddenly, she remembers that it is snowing just before she went to bed last night. She jumped out of bed and races to the window. Outside the ground was covered in deep, soft snow. </a:t>
            </a:r>
          </a:p>
        </p:txBody>
      </p:sp>
      <p:sp>
        <p:nvSpPr>
          <p:cNvPr id="12" name="Rectangle 11">
            <a:extLst>
              <a:ext uri="{FF2B5EF4-FFF2-40B4-BE49-F238E27FC236}">
                <a16:creationId xmlns:a16="http://schemas.microsoft.com/office/drawing/2014/main" id="{40E4DD23-C2D7-4164-A76D-4BCB863BADA3}"/>
              </a:ext>
            </a:extLst>
          </p:cNvPr>
          <p:cNvSpPr/>
          <p:nvPr/>
        </p:nvSpPr>
        <p:spPr>
          <a:xfrm>
            <a:off x="2405063" y="4343400"/>
            <a:ext cx="1047750" cy="46038"/>
          </a:xfrm>
          <a:prstGeom prst="rect">
            <a:avLst/>
          </a:prstGeom>
          <a:solidFill>
            <a:schemeClr val="tx1"/>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sp>
        <p:nvSpPr>
          <p:cNvPr id="14" name="Rectangle 13">
            <a:extLst>
              <a:ext uri="{FF2B5EF4-FFF2-40B4-BE49-F238E27FC236}">
                <a16:creationId xmlns:a16="http://schemas.microsoft.com/office/drawing/2014/main" id="{607A0DED-3165-46D3-BB2D-FA2F58C77195}"/>
              </a:ext>
            </a:extLst>
          </p:cNvPr>
          <p:cNvSpPr/>
          <p:nvPr/>
        </p:nvSpPr>
        <p:spPr>
          <a:xfrm>
            <a:off x="4324350" y="4343400"/>
            <a:ext cx="190500" cy="46038"/>
          </a:xfrm>
          <a:prstGeom prst="rect">
            <a:avLst/>
          </a:prstGeom>
          <a:solidFill>
            <a:schemeClr val="tx1"/>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sp>
        <p:nvSpPr>
          <p:cNvPr id="15" name="Rectangle 14">
            <a:extLst>
              <a:ext uri="{FF2B5EF4-FFF2-40B4-BE49-F238E27FC236}">
                <a16:creationId xmlns:a16="http://schemas.microsoft.com/office/drawing/2014/main" id="{A856B109-FA83-4BC4-A4D1-CFD85032A732}"/>
              </a:ext>
            </a:extLst>
          </p:cNvPr>
          <p:cNvSpPr/>
          <p:nvPr/>
        </p:nvSpPr>
        <p:spPr>
          <a:xfrm>
            <a:off x="3278188" y="5156200"/>
            <a:ext cx="541337" cy="55563"/>
          </a:xfrm>
          <a:prstGeom prst="rect">
            <a:avLst/>
          </a:prstGeom>
          <a:solidFill>
            <a:schemeClr val="tx1"/>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sp>
        <p:nvSpPr>
          <p:cNvPr id="13" name="Rectangle 12">
            <a:extLst>
              <a:ext uri="{FF2B5EF4-FFF2-40B4-BE49-F238E27FC236}">
                <a16:creationId xmlns:a16="http://schemas.microsoft.com/office/drawing/2014/main" id="{B0747401-0739-483D-9147-617D0A2CBA26}"/>
              </a:ext>
            </a:extLst>
          </p:cNvPr>
          <p:cNvSpPr/>
          <p:nvPr/>
        </p:nvSpPr>
        <p:spPr>
          <a:xfrm>
            <a:off x="5849938" y="5348288"/>
            <a:ext cx="2538412" cy="781050"/>
          </a:xfrm>
          <a:prstGeom prst="rect">
            <a:avLst/>
          </a:prstGeom>
          <a:solidFill>
            <a:srgbClr val="2E5EAA"/>
          </a:solidFill>
          <a:ln>
            <a:solidFill>
              <a:srgbClr val="2E5EA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spc="-20" dirty="0">
                <a:latin typeface="Twinkl" pitchFamily="2" charset="0"/>
              </a:rPr>
              <a:t>Which words would you use instead? </a:t>
            </a:r>
          </a:p>
        </p:txBody>
      </p:sp>
      <p:pic>
        <p:nvPicPr>
          <p:cNvPr id="25613" name="Pairs">
            <a:extLst>
              <a:ext uri="{FF2B5EF4-FFF2-40B4-BE49-F238E27FC236}">
                <a16:creationId xmlns:a16="http://schemas.microsoft.com/office/drawing/2014/main" id="{E4B0414D-6C9E-46A7-BF30-D950C7698C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05104AF0-9AEB-4D41-941E-70E668383C6E}"/>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Spot the Mistake</a:t>
            </a:r>
          </a:p>
        </p:txBody>
      </p:sp>
      <p:sp>
        <p:nvSpPr>
          <p:cNvPr id="3" name="Rectangle 2">
            <a:extLst>
              <a:ext uri="{FF2B5EF4-FFF2-40B4-BE49-F238E27FC236}">
                <a16:creationId xmlns:a16="http://schemas.microsoft.com/office/drawing/2014/main" id="{6422BCC0-C5DB-4592-8AF1-5FBD80B7F6EB}"/>
              </a:ext>
            </a:extLst>
          </p:cNvPr>
          <p:cNvSpPr/>
          <p:nvPr/>
        </p:nvSpPr>
        <p:spPr>
          <a:xfrm>
            <a:off x="755650" y="1384300"/>
            <a:ext cx="7632700" cy="752475"/>
          </a:xfrm>
          <a:prstGeom prst="rect">
            <a:avLst/>
          </a:prstGeom>
          <a:solidFill>
            <a:srgbClr val="B0E1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pitchFamily="2" charset="0"/>
              </a:rPr>
              <a:t>Using the </a:t>
            </a:r>
            <a:r>
              <a:rPr lang="en-GB" b="1" dirty="0">
                <a:solidFill>
                  <a:srgbClr val="00B0F0"/>
                </a:solidFill>
                <a:latin typeface="Twinkl" pitchFamily="2" charset="0"/>
              </a:rPr>
              <a:t>Spot the Mistake Activity Sheet</a:t>
            </a:r>
            <a:r>
              <a:rPr lang="en-GB" dirty="0">
                <a:solidFill>
                  <a:schemeClr val="tx1"/>
                </a:solidFill>
                <a:latin typeface="Twinkl" pitchFamily="2" charset="0"/>
              </a:rPr>
              <a:t>, can you spot when the </a:t>
            </a:r>
            <a:br>
              <a:rPr lang="en-GB" dirty="0">
                <a:solidFill>
                  <a:schemeClr val="tx1"/>
                </a:solidFill>
                <a:latin typeface="Twinkl" pitchFamily="2" charset="0"/>
              </a:rPr>
            </a:br>
            <a:r>
              <a:rPr lang="en-GB" dirty="0">
                <a:solidFill>
                  <a:schemeClr val="tx1"/>
                </a:solidFill>
                <a:latin typeface="Twinkl" pitchFamily="2" charset="0"/>
              </a:rPr>
              <a:t>writer has changed tenses and write in the correct word? </a:t>
            </a:r>
          </a:p>
        </p:txBody>
      </p:sp>
      <p:sp>
        <p:nvSpPr>
          <p:cNvPr id="6" name="Rectangle 5">
            <a:extLst>
              <a:ext uri="{FF2B5EF4-FFF2-40B4-BE49-F238E27FC236}">
                <a16:creationId xmlns:a16="http://schemas.microsoft.com/office/drawing/2014/main" id="{A5C42630-9780-4512-9394-80F7F646997D}"/>
              </a:ext>
            </a:extLst>
          </p:cNvPr>
          <p:cNvSpPr/>
          <p:nvPr/>
        </p:nvSpPr>
        <p:spPr>
          <a:xfrm>
            <a:off x="755650" y="2265363"/>
            <a:ext cx="7632700" cy="3744912"/>
          </a:xfrm>
          <a:prstGeom prst="rect">
            <a:avLst/>
          </a:prstGeom>
          <a:solidFill>
            <a:srgbClr val="7CEA9C"/>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pic>
        <p:nvPicPr>
          <p:cNvPr id="7" name="Picture 6">
            <a:extLst>
              <a:ext uri="{FF2B5EF4-FFF2-40B4-BE49-F238E27FC236}">
                <a16:creationId xmlns:a16="http://schemas.microsoft.com/office/drawing/2014/main" id="{DB59DC93-DFBC-4406-A235-2D7EC20B25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00972" y="2536825"/>
            <a:ext cx="2328756" cy="3294063"/>
          </a:xfrm>
          <a:prstGeom prst="rect">
            <a:avLst/>
          </a:prstGeom>
          <a:effectLst>
            <a:outerShdw blurRad="63500" sx="102000" sy="102000" algn="ctr" rotWithShape="0">
              <a:prstClr val="black">
                <a:alpha val="40000"/>
              </a:prstClr>
            </a:outerShdw>
          </a:effectLst>
        </p:spPr>
      </p:pic>
      <p:pic>
        <p:nvPicPr>
          <p:cNvPr id="8" name="Picture 7">
            <a:extLst>
              <a:ext uri="{FF2B5EF4-FFF2-40B4-BE49-F238E27FC236}">
                <a16:creationId xmlns:a16="http://schemas.microsoft.com/office/drawing/2014/main" id="{F91AA8DE-A51C-47B3-8952-70E682F722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407622" y="2536825"/>
            <a:ext cx="2328756" cy="3294063"/>
          </a:xfrm>
          <a:prstGeom prst="rect">
            <a:avLst/>
          </a:prstGeom>
          <a:effectLst>
            <a:outerShdw blurRad="63500" sx="102000" sy="102000" algn="ctr" rotWithShape="0">
              <a:prstClr val="black">
                <a:alpha val="40000"/>
              </a:prstClr>
            </a:outerShdw>
          </a:effectLst>
        </p:spPr>
      </p:pic>
      <p:pic>
        <p:nvPicPr>
          <p:cNvPr id="10" name="Picture 9">
            <a:extLst>
              <a:ext uri="{FF2B5EF4-FFF2-40B4-BE49-F238E27FC236}">
                <a16:creationId xmlns:a16="http://schemas.microsoft.com/office/drawing/2014/main" id="{E7BB11B9-BF51-4CDD-ADFA-8C90766C08D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814176" y="2536825"/>
            <a:ext cx="2332122" cy="3298825"/>
          </a:xfrm>
          <a:prstGeom prst="rect">
            <a:avLst/>
          </a:prstGeom>
          <a:effectLst>
            <a:outerShdw blurRad="63500" sx="102000" sy="102000" algn="ctr" rotWithShape="0">
              <a:prstClr val="black">
                <a:alpha val="40000"/>
              </a:prstClr>
            </a:outerShdw>
          </a:effectLst>
        </p:spPr>
      </p:pic>
      <p:pic>
        <p:nvPicPr>
          <p:cNvPr id="26632" name="Pairs">
            <a:extLst>
              <a:ext uri="{FF2B5EF4-FFF2-40B4-BE49-F238E27FC236}">
                <a16:creationId xmlns:a16="http://schemas.microsoft.com/office/drawing/2014/main" id="{2B23B049-9D8E-4901-8AA3-3851D958359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96200"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EF7DE45-2F3D-42FE-AA50-1A4E81C5F03A}"/>
              </a:ext>
            </a:extLst>
          </p:cNvPr>
          <p:cNvSpPr/>
          <p:nvPr/>
        </p:nvSpPr>
        <p:spPr>
          <a:xfrm>
            <a:off x="0" y="950913"/>
            <a:ext cx="9144000" cy="1844675"/>
          </a:xfrm>
          <a:prstGeom prst="rect">
            <a:avLst/>
          </a:prstGeom>
          <a:solidFill>
            <a:srgbClr val="FEFEF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7">
            <a:extLst>
              <a:ext uri="{FF2B5EF4-FFF2-40B4-BE49-F238E27FC236}">
                <a16:creationId xmlns:a16="http://schemas.microsoft.com/office/drawing/2014/main" id="{59C91775-6775-4942-AA45-676BA4C25634}"/>
              </a:ext>
            </a:extLst>
          </p:cNvPr>
          <p:cNvSpPr txBox="1">
            <a:spLocks/>
          </p:cNvSpPr>
          <p:nvPr/>
        </p:nvSpPr>
        <p:spPr>
          <a:xfrm>
            <a:off x="628650" y="1211263"/>
            <a:ext cx="7886700" cy="1325562"/>
          </a:xfrm>
          <a:prstGeom prst="roundRect">
            <a:avLst>
              <a:gd name="adj" fmla="val 9641"/>
            </a:avLst>
          </a:prstGeom>
          <a:noFill/>
          <a:ln w="25400">
            <a:noFill/>
          </a:ln>
        </p:spPr>
        <p:txBody>
          <a:bodyPr lIns="0" tIns="0" rIns="0" bIns="0" anchor="ctr" anchorCtr="1"/>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spcAft>
                <a:spcPts val="0"/>
              </a:spcAft>
              <a:defRPr/>
            </a:pPr>
            <a:r>
              <a:rPr lang="en-GB" sz="4400" dirty="0">
                <a:latin typeface="Twinkl" pitchFamily="2" charset="0"/>
              </a:rPr>
              <a:t>Consolidation Activity</a:t>
            </a:r>
            <a:endParaRPr lang="en-GB" sz="4400" dirty="0">
              <a:solidFill>
                <a:schemeClr val="tx2">
                  <a:lumMod val="75000"/>
                </a:schemeClr>
              </a:solidFill>
              <a:latin typeface="Twinkl" pitchFamily="2" charset="0"/>
            </a:endParaRPr>
          </a:p>
        </p:txBody>
      </p:sp>
      <p:pic>
        <p:nvPicPr>
          <p:cNvPr id="27652" name="Twinkl Logo">
            <a:extLst>
              <a:ext uri="{FF2B5EF4-FFF2-40B4-BE49-F238E27FC236}">
                <a16:creationId xmlns:a16="http://schemas.microsoft.com/office/drawing/2014/main" id="{5FE6453D-C62D-48E0-8271-6291E567D601}"/>
              </a:ext>
            </a:extLst>
          </p:cNvPr>
          <p:cNvPicPr>
            <a:picLocks noChangeAspect="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4278313" y="6092825"/>
            <a:ext cx="58737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EBAAAB06-A21B-43C9-88B4-C1D276195A6F}"/>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Rewrite the Sentences</a:t>
            </a:r>
          </a:p>
        </p:txBody>
      </p:sp>
      <p:sp>
        <p:nvSpPr>
          <p:cNvPr id="3" name="Rectangle 2">
            <a:extLst>
              <a:ext uri="{FF2B5EF4-FFF2-40B4-BE49-F238E27FC236}">
                <a16:creationId xmlns:a16="http://schemas.microsoft.com/office/drawing/2014/main" id="{331A91F7-7129-4478-A43C-8AD0916FDBAE}"/>
              </a:ext>
            </a:extLst>
          </p:cNvPr>
          <p:cNvSpPr/>
          <p:nvPr/>
        </p:nvSpPr>
        <p:spPr>
          <a:xfrm>
            <a:off x="755650" y="1898650"/>
            <a:ext cx="4819650" cy="1806575"/>
          </a:xfrm>
          <a:prstGeom prst="rect">
            <a:avLst/>
          </a:prstGeom>
          <a:solidFill>
            <a:srgbClr val="2E5EAA"/>
          </a:solidFill>
          <a:ln>
            <a:solidFill>
              <a:srgbClr val="2E5EA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bg1"/>
                </a:solidFill>
                <a:latin typeface="Twinkl" pitchFamily="2" charset="0"/>
              </a:rPr>
              <a:t>There are seven sentences on the sheet. The first four are written in the past tense, can you rewrite them in the present tense? The last three are written in the present tense, can you rewrite them in the past tense?</a:t>
            </a:r>
          </a:p>
        </p:txBody>
      </p:sp>
      <p:sp>
        <p:nvSpPr>
          <p:cNvPr id="4" name="Rectangle 3">
            <a:extLst>
              <a:ext uri="{FF2B5EF4-FFF2-40B4-BE49-F238E27FC236}">
                <a16:creationId xmlns:a16="http://schemas.microsoft.com/office/drawing/2014/main" id="{98AF601A-427B-4FF8-81DD-33FD063A800E}"/>
              </a:ext>
            </a:extLst>
          </p:cNvPr>
          <p:cNvSpPr/>
          <p:nvPr/>
        </p:nvSpPr>
        <p:spPr>
          <a:xfrm>
            <a:off x="5688013" y="1898650"/>
            <a:ext cx="2700337" cy="3613150"/>
          </a:xfrm>
          <a:prstGeom prst="rect">
            <a:avLst/>
          </a:prstGeom>
          <a:solidFill>
            <a:srgbClr val="7C6D9F"/>
          </a:solidFill>
          <a:ln>
            <a:solidFill>
              <a:srgbClr val="7C6D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sp>
        <p:nvSpPr>
          <p:cNvPr id="11" name="Rectangle 10">
            <a:extLst>
              <a:ext uri="{FF2B5EF4-FFF2-40B4-BE49-F238E27FC236}">
                <a16:creationId xmlns:a16="http://schemas.microsoft.com/office/drawing/2014/main" id="{BA0CB5C1-59F6-4E70-BD5F-759AFEFE9A3D}"/>
              </a:ext>
            </a:extLst>
          </p:cNvPr>
          <p:cNvSpPr/>
          <p:nvPr/>
        </p:nvSpPr>
        <p:spPr>
          <a:xfrm>
            <a:off x="755650" y="3810000"/>
            <a:ext cx="3436938" cy="798513"/>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pitchFamily="2" charset="0"/>
              </a:rPr>
              <a:t>Scott and Sam are having salmon for dinner.</a:t>
            </a:r>
          </a:p>
        </p:txBody>
      </p:sp>
      <p:sp>
        <p:nvSpPr>
          <p:cNvPr id="12" name="Rectangle 11">
            <a:extLst>
              <a:ext uri="{FF2B5EF4-FFF2-40B4-BE49-F238E27FC236}">
                <a16:creationId xmlns:a16="http://schemas.microsoft.com/office/drawing/2014/main" id="{3CECF419-D67A-4908-8745-63CEE41283D4}"/>
              </a:ext>
            </a:extLst>
          </p:cNvPr>
          <p:cNvSpPr/>
          <p:nvPr/>
        </p:nvSpPr>
        <p:spPr>
          <a:xfrm>
            <a:off x="755650" y="4713288"/>
            <a:ext cx="3436938" cy="798512"/>
          </a:xfrm>
          <a:prstGeom prst="rect">
            <a:avLst/>
          </a:prstGeom>
          <a:solidFill>
            <a:srgbClr val="55D6BE"/>
          </a:solidFill>
          <a:ln>
            <a:solidFill>
              <a:srgbClr val="55D6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pitchFamily="2" charset="0"/>
              </a:rPr>
              <a:t>Scott and Sam had salmon                  for dinner.</a:t>
            </a:r>
          </a:p>
        </p:txBody>
      </p:sp>
      <p:sp>
        <p:nvSpPr>
          <p:cNvPr id="13" name="Rectangle 12">
            <a:extLst>
              <a:ext uri="{FF2B5EF4-FFF2-40B4-BE49-F238E27FC236}">
                <a16:creationId xmlns:a16="http://schemas.microsoft.com/office/drawing/2014/main" id="{FA310079-FCEB-4794-A29F-347F56E70EE1}"/>
              </a:ext>
            </a:extLst>
          </p:cNvPr>
          <p:cNvSpPr/>
          <p:nvPr/>
        </p:nvSpPr>
        <p:spPr>
          <a:xfrm>
            <a:off x="4192588" y="3810000"/>
            <a:ext cx="1382712" cy="798513"/>
          </a:xfrm>
          <a:prstGeom prst="rect">
            <a:avLst/>
          </a:prstGeom>
          <a:solidFill>
            <a:srgbClr val="7CEA9C"/>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solidFill>
                  <a:schemeClr val="tx1"/>
                </a:solidFill>
                <a:latin typeface="Twinkl" pitchFamily="2" charset="0"/>
              </a:rPr>
              <a:t>Present Tense</a:t>
            </a:r>
          </a:p>
        </p:txBody>
      </p:sp>
      <p:sp>
        <p:nvSpPr>
          <p:cNvPr id="14" name="Rectangle 13">
            <a:extLst>
              <a:ext uri="{FF2B5EF4-FFF2-40B4-BE49-F238E27FC236}">
                <a16:creationId xmlns:a16="http://schemas.microsoft.com/office/drawing/2014/main" id="{1513BCDA-DC55-4DCC-8D51-F94CE374F33F}"/>
              </a:ext>
            </a:extLst>
          </p:cNvPr>
          <p:cNvSpPr/>
          <p:nvPr/>
        </p:nvSpPr>
        <p:spPr>
          <a:xfrm>
            <a:off x="4197350" y="4713288"/>
            <a:ext cx="1382713" cy="798512"/>
          </a:xfrm>
          <a:prstGeom prst="rect">
            <a:avLst/>
          </a:prstGeom>
          <a:solidFill>
            <a:srgbClr val="7CEA9C"/>
          </a:solidFill>
          <a:ln>
            <a:solidFill>
              <a:srgbClr val="7CEA9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b="1" dirty="0">
                <a:solidFill>
                  <a:schemeClr val="tx1"/>
                </a:solidFill>
                <a:latin typeface="Twinkl" pitchFamily="2" charset="0"/>
              </a:rPr>
              <a:t>Past  Tense</a:t>
            </a:r>
          </a:p>
        </p:txBody>
      </p:sp>
      <p:pic>
        <p:nvPicPr>
          <p:cNvPr id="28682" name="Picture 4">
            <a:extLst>
              <a:ext uri="{FF2B5EF4-FFF2-40B4-BE49-F238E27FC236}">
                <a16:creationId xmlns:a16="http://schemas.microsoft.com/office/drawing/2014/main" id="{8798DF7B-6323-4175-BFC0-65246EE1AE5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5870913" y="2027238"/>
            <a:ext cx="2383748" cy="3371850"/>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Individual Work">
            <a:extLst>
              <a:ext uri="{FF2B5EF4-FFF2-40B4-BE49-F238E27FC236}">
                <a16:creationId xmlns:a16="http://schemas.microsoft.com/office/drawing/2014/main" id="{F452904D-4A73-4E42-849F-368EA2E06A7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8AA9DC6-C726-49AE-BADD-57C673B0CE5B}"/>
              </a:ext>
            </a:extLst>
          </p:cNvPr>
          <p:cNvSpPr/>
          <p:nvPr/>
        </p:nvSpPr>
        <p:spPr>
          <a:xfrm>
            <a:off x="0" y="950913"/>
            <a:ext cx="9144000" cy="1844675"/>
          </a:xfrm>
          <a:prstGeom prst="rect">
            <a:avLst/>
          </a:prstGeom>
          <a:solidFill>
            <a:srgbClr val="FEFEFE">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itle 7">
            <a:extLst>
              <a:ext uri="{FF2B5EF4-FFF2-40B4-BE49-F238E27FC236}">
                <a16:creationId xmlns:a16="http://schemas.microsoft.com/office/drawing/2014/main" id="{091F383D-9F73-4B24-A14A-938BD30A56A3}"/>
              </a:ext>
            </a:extLst>
          </p:cNvPr>
          <p:cNvSpPr txBox="1">
            <a:spLocks/>
          </p:cNvSpPr>
          <p:nvPr/>
        </p:nvSpPr>
        <p:spPr>
          <a:xfrm>
            <a:off x="628650" y="1211263"/>
            <a:ext cx="7886700" cy="1325562"/>
          </a:xfrm>
          <a:prstGeom prst="roundRect">
            <a:avLst>
              <a:gd name="adj" fmla="val 9641"/>
            </a:avLst>
          </a:prstGeom>
          <a:noFill/>
          <a:ln w="25400">
            <a:noFill/>
          </a:ln>
        </p:spPr>
        <p:txBody>
          <a:bodyPr lIns="0" tIns="0" rIns="0" bIns="0" anchor="ctr" anchorCtr="1"/>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pPr fontAlgn="auto">
              <a:spcAft>
                <a:spcPts val="0"/>
              </a:spcAft>
              <a:defRPr/>
            </a:pPr>
            <a:r>
              <a:rPr lang="en-GB" dirty="0">
                <a:latin typeface="Twinkl" pitchFamily="2" charset="0"/>
              </a:rPr>
              <a:t>Assessment</a:t>
            </a:r>
            <a:endParaRPr lang="en-GB" dirty="0">
              <a:solidFill>
                <a:schemeClr val="tx2">
                  <a:lumMod val="75000"/>
                </a:schemeClr>
              </a:solidFill>
              <a:latin typeface="Twinkl" pitchFamily="2" charset="0"/>
            </a:endParaRPr>
          </a:p>
        </p:txBody>
      </p:sp>
      <p:pic>
        <p:nvPicPr>
          <p:cNvPr id="29700" name="Twinkl Logo">
            <a:extLst>
              <a:ext uri="{FF2B5EF4-FFF2-40B4-BE49-F238E27FC236}">
                <a16:creationId xmlns:a16="http://schemas.microsoft.com/office/drawing/2014/main" id="{1F2BA649-810E-4520-B3C3-1BFC1ADD77D1}"/>
              </a:ext>
            </a:extLst>
          </p:cNvPr>
          <p:cNvPicPr>
            <a:picLocks noChangeAspect="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4278313" y="6092825"/>
            <a:ext cx="58737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Title 5">
            <a:extLst>
              <a:ext uri="{FF2B5EF4-FFF2-40B4-BE49-F238E27FC236}">
                <a16:creationId xmlns:a16="http://schemas.microsoft.com/office/drawing/2014/main" id="{75A0F48C-1C16-4427-936C-3E7A221F6D13}"/>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Past and Present Tenses</a:t>
            </a:r>
          </a:p>
        </p:txBody>
      </p:sp>
      <p:sp>
        <p:nvSpPr>
          <p:cNvPr id="3" name="Rectangle 2">
            <a:extLst>
              <a:ext uri="{FF2B5EF4-FFF2-40B4-BE49-F238E27FC236}">
                <a16:creationId xmlns:a16="http://schemas.microsoft.com/office/drawing/2014/main" id="{0ED01EE6-B350-484E-AE5F-E512F8DA25DB}"/>
              </a:ext>
            </a:extLst>
          </p:cNvPr>
          <p:cNvSpPr/>
          <p:nvPr/>
        </p:nvSpPr>
        <p:spPr>
          <a:xfrm>
            <a:off x="755650" y="1355163"/>
            <a:ext cx="7632700" cy="1049106"/>
          </a:xfrm>
          <a:prstGeom prst="rect">
            <a:avLst/>
          </a:prstGeom>
          <a:solidFill>
            <a:srgbClr val="B0E1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defRPr/>
            </a:pPr>
            <a:r>
              <a:rPr lang="en-US" dirty="0">
                <a:solidFill>
                  <a:schemeClr val="tx1"/>
                </a:solidFill>
                <a:latin typeface="Twinkl" pitchFamily="2" charset="0"/>
                <a:cs typeface="BPreplay"/>
              </a:rPr>
              <a:t>Use all of the information your have learnt and </a:t>
            </a:r>
            <a:r>
              <a:rPr lang="en-US" dirty="0" err="1">
                <a:solidFill>
                  <a:schemeClr val="tx1"/>
                </a:solidFill>
                <a:latin typeface="Twinkl" pitchFamily="2" charset="0"/>
                <a:cs typeface="BPreplay"/>
              </a:rPr>
              <a:t>practised</a:t>
            </a:r>
            <a:r>
              <a:rPr lang="en-US" dirty="0">
                <a:solidFill>
                  <a:schemeClr val="tx1"/>
                </a:solidFill>
                <a:latin typeface="Twinkl" pitchFamily="2" charset="0"/>
                <a:cs typeface="BPreplay"/>
              </a:rPr>
              <a:t> about </a:t>
            </a:r>
            <a:br>
              <a:rPr lang="en-US" dirty="0">
                <a:solidFill>
                  <a:schemeClr val="tx1"/>
                </a:solidFill>
                <a:latin typeface="Twinkl" pitchFamily="2" charset="0"/>
                <a:cs typeface="BPreplay"/>
              </a:rPr>
            </a:br>
            <a:r>
              <a:rPr lang="en-US" dirty="0">
                <a:solidFill>
                  <a:schemeClr val="tx1"/>
                </a:solidFill>
                <a:latin typeface="Twinkl" pitchFamily="2" charset="0"/>
                <a:cs typeface="BPreplay"/>
              </a:rPr>
              <a:t>past and present tense. Work on your own to complete </a:t>
            </a:r>
            <a:br>
              <a:rPr lang="en-US" dirty="0">
                <a:solidFill>
                  <a:schemeClr val="tx1"/>
                </a:solidFill>
                <a:latin typeface="Twinkl" pitchFamily="2" charset="0"/>
                <a:cs typeface="BPreplay"/>
              </a:rPr>
            </a:br>
            <a:r>
              <a:rPr lang="en-US" dirty="0">
                <a:solidFill>
                  <a:schemeClr val="tx1"/>
                </a:solidFill>
                <a:latin typeface="Twinkl" pitchFamily="2" charset="0"/>
                <a:cs typeface="BPreplay"/>
              </a:rPr>
              <a:t>the </a:t>
            </a:r>
            <a:r>
              <a:rPr lang="en-US" b="1" dirty="0">
                <a:solidFill>
                  <a:srgbClr val="00B0F0"/>
                </a:solidFill>
                <a:latin typeface="Twinkl" pitchFamily="2" charset="0"/>
                <a:cs typeface="BPreplay"/>
              </a:rPr>
              <a:t>Mini Test Activity Sheet</a:t>
            </a:r>
            <a:r>
              <a:rPr lang="en-US" dirty="0">
                <a:solidFill>
                  <a:schemeClr val="tx1"/>
                </a:solidFill>
                <a:latin typeface="Twinkl" pitchFamily="2" charset="0"/>
                <a:cs typeface="BPreplay"/>
              </a:rPr>
              <a:t>.</a:t>
            </a:r>
          </a:p>
        </p:txBody>
      </p:sp>
      <p:sp>
        <p:nvSpPr>
          <p:cNvPr id="2" name="Rectangle 1">
            <a:extLst>
              <a:ext uri="{FF2B5EF4-FFF2-40B4-BE49-F238E27FC236}">
                <a16:creationId xmlns:a16="http://schemas.microsoft.com/office/drawing/2014/main" id="{3655CD30-6B0E-48FF-8F8B-74F76AACE6F5}"/>
              </a:ext>
            </a:extLst>
          </p:cNvPr>
          <p:cNvSpPr/>
          <p:nvPr/>
        </p:nvSpPr>
        <p:spPr>
          <a:xfrm>
            <a:off x="755650" y="2484438"/>
            <a:ext cx="7632700" cy="3644900"/>
          </a:xfrm>
          <a:prstGeom prst="rect">
            <a:avLst/>
          </a:prstGeom>
          <a:solidFill>
            <a:srgbClr val="2E5EA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pic>
        <p:nvPicPr>
          <p:cNvPr id="30725" name="Individual Work">
            <a:extLst>
              <a:ext uri="{FF2B5EF4-FFF2-40B4-BE49-F238E27FC236}">
                <a16:creationId xmlns:a16="http://schemas.microsoft.com/office/drawing/2014/main" id="{2423A0A3-6440-4DD7-BAE1-BF3B30E9EAC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FCF8CEE1-80E1-4A94-8C68-446CB35B3A8C}"/>
              </a:ext>
            </a:extLst>
          </p:cNvPr>
          <p:cNvPicPr>
            <a:picLocks noChangeAspect="1"/>
          </p:cNvPicPr>
          <p:nvPr/>
        </p:nvPicPr>
        <p:blipFill>
          <a:blip r:embed="rId3"/>
          <a:stretch>
            <a:fillRect/>
          </a:stretch>
        </p:blipFill>
        <p:spPr>
          <a:xfrm>
            <a:off x="3444875" y="2678113"/>
            <a:ext cx="2305050" cy="3257550"/>
          </a:xfrm>
          <a:prstGeom prst="rect">
            <a:avLst/>
          </a:prstGeom>
          <a:effectLst>
            <a:outerShdw blurRad="63500" sx="102000" sy="102000" algn="ctr" rotWithShape="0">
              <a:prstClr val="black">
                <a:alpha val="40000"/>
              </a:prst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EA6BC53-C9E8-4289-9552-EF8BF981E573}"/>
              </a:ext>
            </a:extLst>
          </p:cNvPr>
          <p:cNvSpPr/>
          <p:nvPr/>
        </p:nvSpPr>
        <p:spPr>
          <a:xfrm>
            <a:off x="755650" y="2484438"/>
            <a:ext cx="7632700" cy="3644900"/>
          </a:xfrm>
          <a:prstGeom prst="rect">
            <a:avLst/>
          </a:prstGeom>
          <a:solidFill>
            <a:srgbClr val="2E5EA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Twinkl" pitchFamily="2" charset="0"/>
            </a:endParaRPr>
          </a:p>
        </p:txBody>
      </p:sp>
      <p:sp>
        <p:nvSpPr>
          <p:cNvPr id="3" name="Rectangle 2">
            <a:extLst>
              <a:ext uri="{FF2B5EF4-FFF2-40B4-BE49-F238E27FC236}">
                <a16:creationId xmlns:a16="http://schemas.microsoft.com/office/drawing/2014/main" id="{9F348DB7-46DB-4692-8994-6FE95A09C9C2}"/>
              </a:ext>
            </a:extLst>
          </p:cNvPr>
          <p:cNvSpPr/>
          <p:nvPr/>
        </p:nvSpPr>
        <p:spPr>
          <a:xfrm>
            <a:off x="755650" y="1364012"/>
            <a:ext cx="7632700" cy="1049106"/>
          </a:xfrm>
          <a:prstGeom prst="rect">
            <a:avLst/>
          </a:prstGeom>
          <a:solidFill>
            <a:srgbClr val="B0E1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a:defRPr/>
            </a:pPr>
            <a:r>
              <a:rPr lang="en-US" dirty="0">
                <a:solidFill>
                  <a:schemeClr val="tx1"/>
                </a:solidFill>
                <a:latin typeface="Twinkl" pitchFamily="2" charset="0"/>
                <a:cs typeface="BPreplay"/>
              </a:rPr>
              <a:t>Use all of the information your have learnt and </a:t>
            </a:r>
            <a:r>
              <a:rPr lang="en-US" dirty="0" err="1">
                <a:solidFill>
                  <a:schemeClr val="tx1"/>
                </a:solidFill>
                <a:latin typeface="Twinkl" pitchFamily="2" charset="0"/>
                <a:cs typeface="BPreplay"/>
              </a:rPr>
              <a:t>practised</a:t>
            </a:r>
            <a:r>
              <a:rPr lang="en-US" dirty="0">
                <a:solidFill>
                  <a:schemeClr val="tx1"/>
                </a:solidFill>
                <a:latin typeface="Twinkl" pitchFamily="2" charset="0"/>
                <a:cs typeface="BPreplay"/>
              </a:rPr>
              <a:t> about </a:t>
            </a:r>
            <a:br>
              <a:rPr lang="en-US" dirty="0">
                <a:solidFill>
                  <a:schemeClr val="tx1"/>
                </a:solidFill>
                <a:latin typeface="Twinkl" pitchFamily="2" charset="0"/>
                <a:cs typeface="BPreplay"/>
              </a:rPr>
            </a:br>
            <a:r>
              <a:rPr lang="en-US" dirty="0">
                <a:solidFill>
                  <a:schemeClr val="tx1"/>
                </a:solidFill>
                <a:latin typeface="Twinkl" pitchFamily="2" charset="0"/>
                <a:cs typeface="BPreplay"/>
              </a:rPr>
              <a:t>past and present tense. Work on your own to complete </a:t>
            </a:r>
            <a:br>
              <a:rPr lang="en-US" dirty="0">
                <a:solidFill>
                  <a:schemeClr val="tx1"/>
                </a:solidFill>
                <a:latin typeface="Twinkl" pitchFamily="2" charset="0"/>
                <a:cs typeface="BPreplay"/>
              </a:rPr>
            </a:br>
            <a:r>
              <a:rPr lang="en-US" dirty="0">
                <a:solidFill>
                  <a:schemeClr val="tx1"/>
                </a:solidFill>
                <a:latin typeface="Twinkl" pitchFamily="2" charset="0"/>
                <a:cs typeface="BPreplay"/>
              </a:rPr>
              <a:t>the </a:t>
            </a:r>
            <a:r>
              <a:rPr lang="en-US" b="1" dirty="0">
                <a:solidFill>
                  <a:srgbClr val="00B0F0"/>
                </a:solidFill>
                <a:latin typeface="Twinkl" pitchFamily="2" charset="0"/>
                <a:cs typeface="BPreplay"/>
              </a:rPr>
              <a:t>Application Activity Sheet</a:t>
            </a:r>
            <a:r>
              <a:rPr lang="en-US" dirty="0">
                <a:solidFill>
                  <a:schemeClr val="tx1"/>
                </a:solidFill>
                <a:latin typeface="Twinkl" pitchFamily="2" charset="0"/>
                <a:cs typeface="BPreplay"/>
              </a:rPr>
              <a:t>.</a:t>
            </a:r>
          </a:p>
        </p:txBody>
      </p:sp>
      <p:sp>
        <p:nvSpPr>
          <p:cNvPr id="12293" name="Title 5">
            <a:extLst>
              <a:ext uri="{FF2B5EF4-FFF2-40B4-BE49-F238E27FC236}">
                <a16:creationId xmlns:a16="http://schemas.microsoft.com/office/drawing/2014/main" id="{9B19004A-BB6F-4EBA-A4D5-D9589A37E0D2}"/>
              </a:ext>
            </a:extLst>
          </p:cNvPr>
          <p:cNvSpPr>
            <a:spLocks noGrp="1"/>
          </p:cNvSpPr>
          <p:nvPr>
            <p:ph type="title"/>
          </p:nvPr>
        </p:nvSpPr>
        <p:spPr>
          <a:xfrm>
            <a:off x="457200" y="630238"/>
            <a:ext cx="8220075" cy="873125"/>
          </a:xfrm>
        </p:spPr>
        <p:txBody>
          <a:bodyPr>
            <a:normAutofit fontScale="90000"/>
          </a:bodyPr>
          <a:lstStyle/>
          <a:p>
            <a:pPr eaLnBrk="1" hangingPunct="1">
              <a:defRPr/>
            </a:pPr>
            <a:r>
              <a:rPr lang="en-GB" altLang="en-US" sz="3600" dirty="0">
                <a:latin typeface="Twinkl" pitchFamily="2" charset="0"/>
              </a:rPr>
              <a:t>Past and Present Tenses</a:t>
            </a:r>
          </a:p>
        </p:txBody>
      </p:sp>
      <p:pic>
        <p:nvPicPr>
          <p:cNvPr id="4" name="Picture 3">
            <a:extLst>
              <a:ext uri="{FF2B5EF4-FFF2-40B4-BE49-F238E27FC236}">
                <a16:creationId xmlns:a16="http://schemas.microsoft.com/office/drawing/2014/main" id="{C2B11ED7-1C61-47D6-8EFB-8F86CD8BAC9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387725" y="2631712"/>
            <a:ext cx="2368550" cy="3350352"/>
          </a:xfrm>
          <a:prstGeom prst="rect">
            <a:avLst/>
          </a:prstGeom>
          <a:effectLst>
            <a:outerShdw blurRad="63500" sx="102000" sy="102000" algn="ctr" rotWithShape="0">
              <a:prstClr val="black">
                <a:alpha val="40000"/>
              </a:prstClr>
            </a:outerShdw>
          </a:effectLst>
        </p:spPr>
      </p:pic>
      <p:pic>
        <p:nvPicPr>
          <p:cNvPr id="31750" name="Individual Work">
            <a:extLst>
              <a:ext uri="{FF2B5EF4-FFF2-40B4-BE49-F238E27FC236}">
                <a16:creationId xmlns:a16="http://schemas.microsoft.com/office/drawing/2014/main" id="{D8D90429-C3BC-450D-8F3E-0EE0EC0F300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2DC7319F-FE7A-4722-99ED-7E951950FF6F}"/>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24" name="Rounded Rectangle 23">
            <a:extLst>
              <a:ext uri="{FF2B5EF4-FFF2-40B4-BE49-F238E27FC236}">
                <a16:creationId xmlns:a16="http://schemas.microsoft.com/office/drawing/2014/main" id="{D75639E7-02D4-4629-83C2-F6EB4768E589}"/>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sp>
        <p:nvSpPr>
          <p:cNvPr id="32772" name="Title 1">
            <a:extLst>
              <a:ext uri="{FF2B5EF4-FFF2-40B4-BE49-F238E27FC236}">
                <a16:creationId xmlns:a16="http://schemas.microsoft.com/office/drawing/2014/main" id="{1975AFA4-AB83-445B-ADF4-2F6532CF9F5B}"/>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32773" name="Title 1">
            <a:extLst>
              <a:ext uri="{FF2B5EF4-FFF2-40B4-BE49-F238E27FC236}">
                <a16:creationId xmlns:a16="http://schemas.microsoft.com/office/drawing/2014/main" id="{90A1DA1C-B2EC-4D83-ACB1-21ED555CDC9D}"/>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Twinkl" pitchFamily="2" charset="0"/>
              </a:rPr>
              <a:t>Aim</a:t>
            </a:r>
          </a:p>
        </p:txBody>
      </p:sp>
      <p:sp>
        <p:nvSpPr>
          <p:cNvPr id="32774" name="Content Placeholder 15">
            <a:extLst>
              <a:ext uri="{FF2B5EF4-FFF2-40B4-BE49-F238E27FC236}">
                <a16:creationId xmlns:a16="http://schemas.microsoft.com/office/drawing/2014/main" id="{82870F09-DF6D-4B81-B0FA-8E330819EA5E}"/>
              </a:ext>
            </a:extLst>
          </p:cNvPr>
          <p:cNvSpPr>
            <a:spLocks noGrp="1"/>
          </p:cNvSpPr>
          <p:nvPr>
            <p:ph idx="1"/>
          </p:nvPr>
        </p:nvSpPr>
        <p:spPr>
          <a:xfrm>
            <a:off x="628650" y="1127125"/>
            <a:ext cx="7886700" cy="1409700"/>
          </a:xfrm>
        </p:spPr>
        <p:txBody>
          <a:bodyPr/>
          <a:lstStyle/>
          <a:p>
            <a:pPr eaLnBrk="1" hangingPunct="1"/>
            <a:r>
              <a:rPr lang="en-GB" dirty="0">
                <a:latin typeface="Twinkl" pitchFamily="2" charset="0"/>
              </a:rPr>
              <a:t>To use past and present tenses correctly in my writing.</a:t>
            </a:r>
          </a:p>
        </p:txBody>
      </p:sp>
      <p:sp>
        <p:nvSpPr>
          <p:cNvPr id="32775" name="Content Placeholder 15">
            <a:extLst>
              <a:ext uri="{FF2B5EF4-FFF2-40B4-BE49-F238E27FC236}">
                <a16:creationId xmlns:a16="http://schemas.microsoft.com/office/drawing/2014/main" id="{DF5BDC20-D786-426F-BBB3-08CF3D212501}"/>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r>
              <a:rPr lang="en-GB" altLang="en-US">
                <a:latin typeface="Twinkl" pitchFamily="2" charset="0"/>
              </a:rPr>
              <a:t>I can identify sentences that are written in the past tense.</a:t>
            </a:r>
          </a:p>
          <a:p>
            <a:r>
              <a:rPr lang="en-GB" altLang="en-US">
                <a:latin typeface="Twinkl" pitchFamily="2" charset="0"/>
              </a:rPr>
              <a:t>I can change verbs to past tense verbs.</a:t>
            </a:r>
          </a:p>
          <a:p>
            <a:r>
              <a:rPr lang="en-GB" altLang="en-US">
                <a:latin typeface="Twinkl" pitchFamily="2" charset="0"/>
              </a:rPr>
              <a:t>I can identify sentences that are written in the present tense.</a:t>
            </a:r>
          </a:p>
          <a:p>
            <a:r>
              <a:rPr lang="en-GB" altLang="en-US">
                <a:latin typeface="Twinkl" pitchFamily="2" charset="0"/>
              </a:rPr>
              <a:t>I can change verbs to present tense verbs.</a:t>
            </a:r>
          </a:p>
          <a:p>
            <a:r>
              <a:rPr lang="en-GB" altLang="en-US">
                <a:latin typeface="Twinkl" pitchFamily="2" charset="0"/>
              </a:rPr>
              <a:t>I can use tenses correctly and consistently in my writing. </a:t>
            </a:r>
          </a:p>
        </p:txBody>
      </p:sp>
      <p:pic>
        <p:nvPicPr>
          <p:cNvPr id="32776" name="Picture 1">
            <a:extLst>
              <a:ext uri="{FF2B5EF4-FFF2-40B4-BE49-F238E27FC236}">
                <a16:creationId xmlns:a16="http://schemas.microsoft.com/office/drawing/2014/main" id="{10AD787A-852E-406B-AB57-F5F65CE62BA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2370</TotalTime>
  <Words>1273</Words>
  <Application>Microsoft Office PowerPoint</Application>
  <PresentationFormat>On-screen Show (4:3)</PresentationFormat>
  <Paragraphs>163</Paragraphs>
  <Slides>27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Twinkl</vt:lpstr>
      <vt:lpstr>Calibri</vt:lpstr>
      <vt:lpstr>Sassoon Infant Rg</vt:lpstr>
      <vt:lpstr>BPreplay</vt:lpstr>
      <vt:lpstr>Arial</vt:lpstr>
      <vt:lpstr>Sassoon Infant Md</vt:lpstr>
      <vt:lpstr>Roboto</vt:lpstr>
      <vt:lpstr>Office Theme</vt:lpstr>
      <vt:lpstr>Spelling, Punctuation  and Grammar</vt:lpstr>
      <vt:lpstr>PowerPoint Presentation</vt:lpstr>
      <vt:lpstr>PowerPoint Presentation</vt:lpstr>
      <vt:lpstr>PowerPoint Presentation</vt:lpstr>
      <vt:lpstr>Introductory Activity</vt:lpstr>
      <vt:lpstr>Simple Past or Simple Present?</vt:lpstr>
      <vt:lpstr>Simple Past or Simple Present?</vt:lpstr>
      <vt:lpstr>Simple Past or Simple Present?</vt:lpstr>
      <vt:lpstr>Simple Past or Simple Present?</vt:lpstr>
      <vt:lpstr>PowerPoint Presentation</vt:lpstr>
      <vt:lpstr>Simple Past Tense Verbs</vt:lpstr>
      <vt:lpstr>Simple Past Tense Verbs</vt:lpstr>
      <vt:lpstr>Simple Past Tense Verbs</vt:lpstr>
      <vt:lpstr>Simple Present Tense Verbs</vt:lpstr>
      <vt:lpstr>Simple Present Tense Verbs</vt:lpstr>
      <vt:lpstr>Simple Present Tense Verbs</vt:lpstr>
      <vt:lpstr>Present Tense Verbs</vt:lpstr>
      <vt:lpstr>PowerPoint Presentation</vt:lpstr>
      <vt:lpstr>Spot the Mistake</vt:lpstr>
      <vt:lpstr>Spot the Mistake</vt:lpstr>
      <vt:lpstr>PowerPoint Presentation</vt:lpstr>
      <vt:lpstr>Rewrite the Sentences</vt:lpstr>
      <vt:lpstr>PowerPoint Presentation</vt:lpstr>
      <vt:lpstr>Past and Present Tenses</vt:lpstr>
      <vt:lpstr>Past and Present Tenses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Vicki Rose</cp:lastModifiedBy>
  <cp:revision>273</cp:revision>
  <dcterms:created xsi:type="dcterms:W3CDTF">2014-10-01T16:09:27Z</dcterms:created>
  <dcterms:modified xsi:type="dcterms:W3CDTF">2021-01-06T11:55:11Z</dcterms:modified>
</cp:coreProperties>
</file>