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75" r:id="rId2"/>
    <p:sldId id="279" r:id="rId3"/>
    <p:sldId id="289" r:id="rId4"/>
    <p:sldId id="290" r:id="rId5"/>
    <p:sldId id="291" r:id="rId6"/>
    <p:sldId id="282" r:id="rId7"/>
    <p:sldId id="292" r:id="rId8"/>
    <p:sldId id="284" r:id="rId9"/>
    <p:sldId id="293" r:id="rId10"/>
    <p:sldId id="288"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itchFamily="2" charset="77"/>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504"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673AE"/>
    <a:srgbClr val="87BD31"/>
    <a:srgbClr val="FEE866"/>
    <a:srgbClr val="0079C3"/>
    <a:srgbClr val="FFE76D"/>
    <a:srgbClr val="072F54"/>
    <a:srgbClr val="003464"/>
    <a:srgbClr val="004382"/>
    <a:srgbClr val="00529C"/>
    <a:srgbClr val="007A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62" autoAdjust="0"/>
    <p:restoredTop sz="94660"/>
  </p:normalViewPr>
  <p:slideViewPr>
    <p:cSldViewPr snapToGrid="0" showGuides="1">
      <p:cViewPr varScale="1">
        <p:scale>
          <a:sx n="129" d="100"/>
          <a:sy n="129" d="100"/>
        </p:scale>
        <p:origin x="1312" y="192"/>
      </p:cViewPr>
      <p:guideLst>
        <p:guide orient="horz" pos="2160"/>
        <p:guide pos="2880"/>
        <p:guide pos="340"/>
        <p:guide orient="horz" pos="3952"/>
        <p:guide pos="5420"/>
        <p:guide orient="horz" pos="346"/>
        <p:guide pos="476"/>
        <p:guide orient="horz" pos="504"/>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70333" y="5834189"/>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white-rose-maths-resources/year-4-white-rose-maths-resources-key-stage-1-year-1-year-2/spring-block-2-area-year-4-white-rose-maths-supporting-resources-key-stage-1"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jpg"/><Relationship Id="rId7" Type="http://schemas.openxmlformats.org/officeDocument/2006/relationships/image" Target="../media/image16.jpeg"/><Relationship Id="rId2" Type="http://schemas.openxmlformats.org/officeDocument/2006/relationships/image" Target="../media/image11.png"/><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image" Target="../media/image14.jpg"/><Relationship Id="rId4" Type="http://schemas.openxmlformats.org/officeDocument/2006/relationships/image" Target="../media/image13.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44617" y="5623041"/>
            <a:ext cx="939567" cy="939567"/>
          </a:xfrm>
          <a:prstGeom prst="rect">
            <a:avLst/>
          </a:prstGeom>
          <a:solidFill>
            <a:srgbClr val="18A0DB">
              <a:alpha val="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96228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971413"/>
            <a:ext cx="7632700" cy="4121412"/>
          </a:xfrm>
          <a:prstGeom prst="rect">
            <a:avLst/>
          </a:prstGeom>
          <a:solidFill>
            <a:schemeClr val="bg1"/>
          </a:solidFill>
          <a:ln w="28575">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15265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cxnSp>
        <p:nvCxnSpPr>
          <p:cNvPr id="103" name="Straight Connector 102"/>
          <p:cNvCxnSpPr/>
          <p:nvPr/>
        </p:nvCxnSpPr>
        <p:spPr>
          <a:xfrm>
            <a:off x="215265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495108"/>
          </a:xfrm>
          <a:prstGeom prst="rect">
            <a:avLst/>
          </a:prstGeom>
          <a:solidFill>
            <a:srgbClr val="FEE866"/>
          </a:solidFill>
          <a:ln w="28575">
            <a:noFill/>
          </a:ln>
        </p:spPr>
        <p:txBody>
          <a:bodyPr wrap="square" lIns="108000" tIns="108000" rIns="108000" bIns="108000" rtlCol="0">
            <a:spAutoFit/>
          </a:bodyPr>
          <a:lstStyle/>
          <a:p>
            <a:pPr algn="ctr"/>
            <a:r>
              <a:rPr lang="en-GB" dirty="0"/>
              <a:t>Which shape has the largest area?</a:t>
            </a:r>
          </a:p>
        </p:txBody>
      </p:sp>
      <p:sp>
        <p:nvSpPr>
          <p:cNvPr id="9" name="Rectangle 8">
            <a:extLst>
              <a:ext uri="{FF2B5EF4-FFF2-40B4-BE49-F238E27FC236}">
                <a16:creationId xmlns:a16="http://schemas.microsoft.com/office/drawing/2014/main" id="{D5465744-3621-430D-B5B6-6A1704C2B28E}"/>
              </a:ext>
            </a:extLst>
          </p:cNvPr>
          <p:cNvSpPr/>
          <p:nvPr/>
        </p:nvSpPr>
        <p:spPr>
          <a:xfrm>
            <a:off x="2692691" y="3429000"/>
            <a:ext cx="873304" cy="883578"/>
          </a:xfrm>
          <a:prstGeom prst="rect">
            <a:avLst/>
          </a:prstGeom>
          <a:solidFill>
            <a:srgbClr val="FEE866"/>
          </a:solidFill>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0" name="Rectangle 9">
            <a:extLst>
              <a:ext uri="{FF2B5EF4-FFF2-40B4-BE49-F238E27FC236}">
                <a16:creationId xmlns:a16="http://schemas.microsoft.com/office/drawing/2014/main" id="{1BEB1445-3F54-4797-BFF4-588F9629B7C2}"/>
              </a:ext>
            </a:extLst>
          </p:cNvPr>
          <p:cNvSpPr/>
          <p:nvPr/>
        </p:nvSpPr>
        <p:spPr>
          <a:xfrm>
            <a:off x="5173089" y="3068978"/>
            <a:ext cx="1448657" cy="1417834"/>
          </a:xfrm>
          <a:prstGeom prst="rect">
            <a:avLst/>
          </a:prstGeom>
          <a:solidFill>
            <a:srgbClr val="A673AE"/>
          </a:solidFill>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1" name="Oval 10"/>
          <p:cNvSpPr/>
          <p:nvPr/>
        </p:nvSpPr>
        <p:spPr>
          <a:xfrm>
            <a:off x="4765962" y="2588768"/>
            <a:ext cx="2262910" cy="2482272"/>
          </a:xfrm>
          <a:prstGeom prst="ellipse">
            <a:avLst/>
          </a:prstGeom>
          <a:no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1971413"/>
            <a:ext cx="7632700" cy="4121412"/>
          </a:xfrm>
          <a:prstGeom prst="rect">
            <a:avLst/>
          </a:prstGeom>
          <a:solidFill>
            <a:schemeClr val="bg1"/>
          </a:solidFill>
          <a:ln w="28575">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15265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cxnSp>
        <p:nvCxnSpPr>
          <p:cNvPr id="103" name="Straight Connector 102"/>
          <p:cNvCxnSpPr/>
          <p:nvPr/>
        </p:nvCxnSpPr>
        <p:spPr>
          <a:xfrm>
            <a:off x="215265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495108"/>
          </a:xfrm>
          <a:prstGeom prst="rect">
            <a:avLst/>
          </a:prstGeom>
          <a:solidFill>
            <a:srgbClr val="FEE866"/>
          </a:solidFill>
          <a:ln w="28575">
            <a:noFill/>
          </a:ln>
        </p:spPr>
        <p:txBody>
          <a:bodyPr wrap="square" lIns="108000" tIns="108000" rIns="108000" bIns="108000" rtlCol="0">
            <a:spAutoFit/>
          </a:bodyPr>
          <a:lstStyle/>
          <a:p>
            <a:pPr algn="ctr"/>
            <a:r>
              <a:rPr lang="en-GB" dirty="0"/>
              <a:t>Which shape has the smallest area?</a:t>
            </a:r>
          </a:p>
        </p:txBody>
      </p:sp>
      <p:sp>
        <p:nvSpPr>
          <p:cNvPr id="12" name="Rectangle 11">
            <a:extLst>
              <a:ext uri="{FF2B5EF4-FFF2-40B4-BE49-F238E27FC236}">
                <a16:creationId xmlns:a16="http://schemas.microsoft.com/office/drawing/2014/main" id="{D5465744-3621-430D-B5B6-6A1704C2B28E}"/>
              </a:ext>
            </a:extLst>
          </p:cNvPr>
          <p:cNvSpPr/>
          <p:nvPr/>
        </p:nvSpPr>
        <p:spPr>
          <a:xfrm>
            <a:off x="4655690" y="3429000"/>
            <a:ext cx="2539431" cy="883578"/>
          </a:xfrm>
          <a:prstGeom prst="rect">
            <a:avLst/>
          </a:prstGeom>
          <a:solidFill>
            <a:srgbClr val="A673AE"/>
          </a:solidFill>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a:p>
        </p:txBody>
      </p:sp>
      <p:sp>
        <p:nvSpPr>
          <p:cNvPr id="13" name="Rectangle 12">
            <a:extLst>
              <a:ext uri="{FF2B5EF4-FFF2-40B4-BE49-F238E27FC236}">
                <a16:creationId xmlns:a16="http://schemas.microsoft.com/office/drawing/2014/main" id="{1BEB1445-3F54-4797-BFF4-588F9629B7C2}"/>
              </a:ext>
            </a:extLst>
          </p:cNvPr>
          <p:cNvSpPr/>
          <p:nvPr/>
        </p:nvSpPr>
        <p:spPr>
          <a:xfrm>
            <a:off x="2491136" y="3622343"/>
            <a:ext cx="977759" cy="475180"/>
          </a:xfrm>
          <a:prstGeom prst="rect">
            <a:avLst/>
          </a:prstGeom>
          <a:solidFill>
            <a:srgbClr val="FEE866"/>
          </a:solidFill>
          <a:ln w="28575">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sp>
        <p:nvSpPr>
          <p:cNvPr id="14" name="Oval 13"/>
          <p:cNvSpPr/>
          <p:nvPr/>
        </p:nvSpPr>
        <p:spPr>
          <a:xfrm>
            <a:off x="2181069" y="3265807"/>
            <a:ext cx="1597891" cy="1209963"/>
          </a:xfrm>
          <a:prstGeom prst="ellipse">
            <a:avLst/>
          </a:prstGeom>
          <a:noFill/>
          <a:ln w="38100">
            <a:solidFill>
              <a:srgbClr val="87B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707228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55650" y="2269301"/>
            <a:ext cx="7632700" cy="3217099"/>
          </a:xfrm>
          <a:prstGeom prst="rect">
            <a:avLst/>
          </a:prstGeom>
          <a:solidFill>
            <a:schemeClr val="bg1"/>
          </a:solidFill>
          <a:ln w="28575">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15265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cxnSp>
        <p:nvCxnSpPr>
          <p:cNvPr id="103" name="Straight Connector 102"/>
          <p:cNvCxnSpPr/>
          <p:nvPr/>
        </p:nvCxnSpPr>
        <p:spPr>
          <a:xfrm>
            <a:off x="215265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755650" y="1365075"/>
            <a:ext cx="7632700" cy="772107"/>
          </a:xfrm>
          <a:prstGeom prst="rect">
            <a:avLst/>
          </a:prstGeom>
          <a:solidFill>
            <a:srgbClr val="FEE866"/>
          </a:solidFill>
          <a:ln w="28575">
            <a:noFill/>
          </a:ln>
        </p:spPr>
        <p:txBody>
          <a:bodyPr wrap="square" lIns="108000" tIns="108000" rIns="108000" bIns="108000" rtlCol="0">
            <a:spAutoFit/>
          </a:bodyPr>
          <a:lstStyle/>
          <a:p>
            <a:pPr algn="ctr"/>
            <a:r>
              <a:rPr lang="en-GB" dirty="0"/>
              <a:t>Order these shapes from the shape with the smallest area to the shape with the largest area.</a:t>
            </a:r>
          </a:p>
        </p:txBody>
      </p:sp>
      <p:sp>
        <p:nvSpPr>
          <p:cNvPr id="11" name="TextBox 10"/>
          <p:cNvSpPr txBox="1"/>
          <p:nvPr/>
        </p:nvSpPr>
        <p:spPr>
          <a:xfrm>
            <a:off x="755650" y="5597717"/>
            <a:ext cx="7632700" cy="495108"/>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B, A, C</a:t>
            </a:r>
          </a:p>
        </p:txBody>
      </p:sp>
      <p:sp>
        <p:nvSpPr>
          <p:cNvPr id="15" name="Trapezoid 14">
            <a:extLst>
              <a:ext uri="{FF2B5EF4-FFF2-40B4-BE49-F238E27FC236}">
                <a16:creationId xmlns:a16="http://schemas.microsoft.com/office/drawing/2014/main" id="{25885CCC-0116-4EA0-ADF0-F1C893B92238}"/>
              </a:ext>
            </a:extLst>
          </p:cNvPr>
          <p:cNvSpPr/>
          <p:nvPr/>
        </p:nvSpPr>
        <p:spPr>
          <a:xfrm>
            <a:off x="3283589" y="3042162"/>
            <a:ext cx="1798307" cy="1603644"/>
          </a:xfrm>
          <a:prstGeom prst="trapezoid">
            <a:avLst/>
          </a:prstGeom>
          <a:solidFill>
            <a:srgbClr val="A673AE"/>
          </a:solidFill>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3600" dirty="0"/>
              <a:t>B</a:t>
            </a:r>
          </a:p>
        </p:txBody>
      </p:sp>
      <p:sp>
        <p:nvSpPr>
          <p:cNvPr id="16" name="Rectangle 15">
            <a:extLst>
              <a:ext uri="{FF2B5EF4-FFF2-40B4-BE49-F238E27FC236}">
                <a16:creationId xmlns:a16="http://schemas.microsoft.com/office/drawing/2014/main" id="{F5B054B7-BE71-4D32-92D4-6B2AE7781703}"/>
              </a:ext>
            </a:extLst>
          </p:cNvPr>
          <p:cNvSpPr/>
          <p:nvPr/>
        </p:nvSpPr>
        <p:spPr>
          <a:xfrm>
            <a:off x="1102724" y="2968004"/>
            <a:ext cx="1612914" cy="1677802"/>
          </a:xfrm>
          <a:prstGeom prst="rect">
            <a:avLst/>
          </a:prstGeom>
          <a:solidFill>
            <a:srgbClr val="A673AE"/>
          </a:solidFill>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3600" dirty="0"/>
              <a:t>A</a:t>
            </a:r>
          </a:p>
        </p:txBody>
      </p:sp>
      <p:sp>
        <p:nvSpPr>
          <p:cNvPr id="17" name="Rectangle 16">
            <a:extLst>
              <a:ext uri="{FF2B5EF4-FFF2-40B4-BE49-F238E27FC236}">
                <a16:creationId xmlns:a16="http://schemas.microsoft.com/office/drawing/2014/main" id="{2449E10A-7883-4431-A40B-596BA9FCFB91}"/>
              </a:ext>
            </a:extLst>
          </p:cNvPr>
          <p:cNvSpPr/>
          <p:nvPr/>
        </p:nvSpPr>
        <p:spPr>
          <a:xfrm>
            <a:off x="5356229" y="2968004"/>
            <a:ext cx="2799426" cy="1677802"/>
          </a:xfrm>
          <a:prstGeom prst="rect">
            <a:avLst/>
          </a:prstGeom>
          <a:solidFill>
            <a:srgbClr val="A673AE"/>
          </a:solidFill>
          <a:ln>
            <a:solidFill>
              <a:schemeClr val="accent6">
                <a:lumMod val="75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3600" dirty="0"/>
              <a:t>C</a:t>
            </a:r>
          </a:p>
        </p:txBody>
      </p:sp>
    </p:spTree>
    <p:extLst>
      <p:ext uri="{BB962C8B-B14F-4D97-AF65-F5344CB8AC3E}">
        <p14:creationId xmlns:p14="http://schemas.microsoft.com/office/powerpoint/2010/main" val="34538317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42" presetClass="path" presetSubtype="0" accel="50000" decel="50000" fill="hold" grpId="0" nodeType="afterEffect">
                                  <p:stCondLst>
                                    <p:cond delay="0"/>
                                  </p:stCondLst>
                                  <p:childTnLst>
                                    <p:animMotion origin="layout" path="M -4.16667E-6 -2.59259E-6 L 0.24844 0.00533 " pathEditMode="relative" rAng="0" ptsTypes="AA">
                                      <p:cBhvr>
                                        <p:cTn id="10" dur="2000" fill="hold"/>
                                        <p:tgtEl>
                                          <p:spTgt spid="16"/>
                                        </p:tgtEl>
                                        <p:attrNameLst>
                                          <p:attrName>ppt_x</p:attrName>
                                          <p:attrName>ppt_y</p:attrName>
                                        </p:attrNameLst>
                                      </p:cBhvr>
                                      <p:rCtr x="12674" y="255"/>
                                    </p:animMotion>
                                  </p:childTnLst>
                                </p:cTn>
                              </p:par>
                              <p:par>
                                <p:cTn id="11" presetID="42" presetClass="path" presetSubtype="0" accel="50000" decel="50000" fill="hold" grpId="0" nodeType="withEffect">
                                  <p:stCondLst>
                                    <p:cond delay="0"/>
                                  </p:stCondLst>
                                  <p:childTnLst>
                                    <p:animMotion origin="layout" path="M -1.66667E-6 3.33333E-6 L -0.24844 -0.00533 " pathEditMode="relative" rAng="0" ptsTypes="AA">
                                      <p:cBhvr>
                                        <p:cTn id="12" dur="2000" fill="hold"/>
                                        <p:tgtEl>
                                          <p:spTgt spid="15"/>
                                        </p:tgtEl>
                                        <p:attrNameLst>
                                          <p:attrName>ppt_x</p:attrName>
                                          <p:attrName>ppt_y</p:attrName>
                                        </p:attrNameLst>
                                      </p:cBhvr>
                                      <p:rCtr x="-12431" y="-278"/>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Rectangle 40"/>
          <p:cNvSpPr/>
          <p:nvPr/>
        </p:nvSpPr>
        <p:spPr>
          <a:xfrm>
            <a:off x="755650" y="2554527"/>
            <a:ext cx="7632700" cy="3538298"/>
          </a:xfrm>
          <a:prstGeom prst="rect">
            <a:avLst/>
          </a:prstGeom>
          <a:solidFill>
            <a:schemeClr val="bg1"/>
          </a:solidFill>
          <a:ln w="28575">
            <a:solidFill>
              <a:srgbClr val="A673A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7" name="Rectangle 96"/>
          <p:cNvSpPr/>
          <p:nvPr/>
        </p:nvSpPr>
        <p:spPr>
          <a:xfrm>
            <a:off x="2152659" y="670981"/>
            <a:ext cx="976684" cy="337100"/>
          </a:xfrm>
          <a:prstGeom prst="rect">
            <a:avLst/>
          </a:prstGeom>
          <a:solidFill>
            <a:srgbClr val="4EB2E5"/>
          </a:solidFill>
        </p:spPr>
        <p:txBody>
          <a:bodyPr wrap="square" lIns="180000" tIns="36000" rIns="180000" bIns="54000" anchor="ctr">
            <a:spAutoFit/>
          </a:bodyPr>
          <a:lstStyle/>
          <a:p>
            <a:pPr algn="ctr"/>
            <a:r>
              <a:rPr lang="en-GB" altLang="en-US" sz="1600" b="1" dirty="0">
                <a:solidFill>
                  <a:schemeClr val="bg1"/>
                </a:solidFill>
              </a:rPr>
              <a:t>Diving</a:t>
            </a:r>
            <a:endParaRPr lang="en-GB" sz="1600" b="1" dirty="0">
              <a:solidFill>
                <a:schemeClr val="bg1"/>
              </a:solidFill>
            </a:endParaRPr>
          </a:p>
        </p:txBody>
      </p:sp>
      <p:pic>
        <p:nvPicPr>
          <p:cNvPr id="5" name="Picture 4">
            <a:extLst>
              <a:ext uri="{FF2B5EF4-FFF2-40B4-BE49-F238E27FC236}">
                <a16:creationId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7429" y="670981"/>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cxnSp>
        <p:nvCxnSpPr>
          <p:cNvPr id="103" name="Straight Connector 102"/>
          <p:cNvCxnSpPr/>
          <p:nvPr/>
        </p:nvCxnSpPr>
        <p:spPr>
          <a:xfrm>
            <a:off x="215265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2" name="Rectangle 1"/>
          <p:cNvSpPr/>
          <p:nvPr/>
        </p:nvSpPr>
        <p:spPr>
          <a:xfrm>
            <a:off x="2708087" y="1172253"/>
            <a:ext cx="2735044" cy="369332"/>
          </a:xfrm>
          <a:prstGeom prst="rect">
            <a:avLst/>
          </a:prstGeom>
        </p:spPr>
        <p:txBody>
          <a:bodyPr wrap="none">
            <a:spAutoFit/>
          </a:bodyPr>
          <a:lstStyle/>
          <a:p>
            <a:r>
              <a:rPr lang="en-GB" dirty="0"/>
              <a:t>Here is one small square.</a:t>
            </a:r>
          </a:p>
        </p:txBody>
      </p:sp>
      <p:sp>
        <p:nvSpPr>
          <p:cNvPr id="4" name="Rectangle 3"/>
          <p:cNvSpPr/>
          <p:nvPr/>
        </p:nvSpPr>
        <p:spPr>
          <a:xfrm>
            <a:off x="5443131" y="1172253"/>
            <a:ext cx="345273" cy="345273"/>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TextBox 13"/>
          <p:cNvSpPr txBox="1"/>
          <p:nvPr/>
        </p:nvSpPr>
        <p:spPr>
          <a:xfrm>
            <a:off x="755650" y="1705513"/>
            <a:ext cx="7632700" cy="772107"/>
          </a:xfrm>
          <a:prstGeom prst="rect">
            <a:avLst/>
          </a:prstGeom>
          <a:solidFill>
            <a:srgbClr val="FEE866"/>
          </a:solidFill>
          <a:ln w="28575">
            <a:noFill/>
          </a:ln>
        </p:spPr>
        <p:txBody>
          <a:bodyPr wrap="square" lIns="108000" tIns="108000" rIns="108000" bIns="108000" rtlCol="0">
            <a:spAutoFit/>
          </a:bodyPr>
          <a:lstStyle/>
          <a:p>
            <a:pPr algn="ctr"/>
            <a:r>
              <a:rPr lang="en-GB" dirty="0"/>
              <a:t>Estimate how many small squares make up each shape and match each shape to the correct number.</a:t>
            </a:r>
          </a:p>
        </p:txBody>
      </p:sp>
      <p:cxnSp>
        <p:nvCxnSpPr>
          <p:cNvPr id="9" name="Straight Connector 8"/>
          <p:cNvCxnSpPr/>
          <p:nvPr/>
        </p:nvCxnSpPr>
        <p:spPr>
          <a:xfrm flipV="1">
            <a:off x="2357306" y="3363985"/>
            <a:ext cx="2051799" cy="2097248"/>
          </a:xfrm>
          <a:prstGeom prst="line">
            <a:avLst/>
          </a:prstGeom>
          <a:ln w="38100">
            <a:solidFill>
              <a:srgbClr val="87BD31"/>
            </a:solidFill>
          </a:ln>
        </p:spPr>
        <p:style>
          <a:lnRef idx="1">
            <a:schemeClr val="accent1"/>
          </a:lnRef>
          <a:fillRef idx="0">
            <a:schemeClr val="accent1"/>
          </a:fillRef>
          <a:effectRef idx="0">
            <a:schemeClr val="accent1"/>
          </a:effectRef>
          <a:fontRef idx="minor">
            <a:schemeClr val="tx1"/>
          </a:fontRef>
        </p:style>
      </p:cxnSp>
      <p:sp>
        <p:nvSpPr>
          <p:cNvPr id="39" name="Freeform 38"/>
          <p:cNvSpPr/>
          <p:nvPr/>
        </p:nvSpPr>
        <p:spPr>
          <a:xfrm>
            <a:off x="3723637" y="2829535"/>
            <a:ext cx="1035819" cy="690546"/>
          </a:xfrm>
          <a:custGeom>
            <a:avLst/>
            <a:gdLst>
              <a:gd name="connsiteX0" fmla="*/ 0 w 1035819"/>
              <a:gd name="connsiteY0" fmla="*/ 0 h 690546"/>
              <a:gd name="connsiteX1" fmla="*/ 345273 w 1035819"/>
              <a:gd name="connsiteY1" fmla="*/ 0 h 690546"/>
              <a:gd name="connsiteX2" fmla="*/ 690546 w 1035819"/>
              <a:gd name="connsiteY2" fmla="*/ 0 h 690546"/>
              <a:gd name="connsiteX3" fmla="*/ 1035819 w 1035819"/>
              <a:gd name="connsiteY3" fmla="*/ 0 h 690546"/>
              <a:gd name="connsiteX4" fmla="*/ 1035819 w 1035819"/>
              <a:gd name="connsiteY4" fmla="*/ 345273 h 690546"/>
              <a:gd name="connsiteX5" fmla="*/ 1035819 w 1035819"/>
              <a:gd name="connsiteY5" fmla="*/ 690546 h 690546"/>
              <a:gd name="connsiteX6" fmla="*/ 690546 w 1035819"/>
              <a:gd name="connsiteY6" fmla="*/ 690546 h 690546"/>
              <a:gd name="connsiteX7" fmla="*/ 345273 w 1035819"/>
              <a:gd name="connsiteY7" fmla="*/ 690546 h 690546"/>
              <a:gd name="connsiteX8" fmla="*/ 345273 w 1035819"/>
              <a:gd name="connsiteY8" fmla="*/ 345273 h 690546"/>
              <a:gd name="connsiteX9" fmla="*/ 0 w 1035819"/>
              <a:gd name="connsiteY9" fmla="*/ 345273 h 6905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35819" h="690546">
                <a:moveTo>
                  <a:pt x="0" y="0"/>
                </a:moveTo>
                <a:lnTo>
                  <a:pt x="345273" y="0"/>
                </a:lnTo>
                <a:lnTo>
                  <a:pt x="690546" y="0"/>
                </a:lnTo>
                <a:lnTo>
                  <a:pt x="1035819" y="0"/>
                </a:lnTo>
                <a:lnTo>
                  <a:pt x="1035819" y="345273"/>
                </a:lnTo>
                <a:lnTo>
                  <a:pt x="1035819" y="690546"/>
                </a:lnTo>
                <a:lnTo>
                  <a:pt x="690546" y="690546"/>
                </a:lnTo>
                <a:lnTo>
                  <a:pt x="345273" y="690546"/>
                </a:lnTo>
                <a:lnTo>
                  <a:pt x="345273" y="345273"/>
                </a:lnTo>
                <a:lnTo>
                  <a:pt x="0" y="345273"/>
                </a:lnTo>
                <a:close/>
              </a:path>
            </a:pathLst>
          </a:custGeom>
          <a:solidFill>
            <a:srgbClr val="A673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2010476" y="4965033"/>
            <a:ext cx="853248" cy="853248"/>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5</a:t>
            </a:r>
          </a:p>
        </p:txBody>
      </p:sp>
      <p:cxnSp>
        <p:nvCxnSpPr>
          <p:cNvPr id="45" name="Straight Connector 44"/>
          <p:cNvCxnSpPr/>
          <p:nvPr/>
        </p:nvCxnSpPr>
        <p:spPr>
          <a:xfrm flipH="1" flipV="1">
            <a:off x="2546282" y="3313448"/>
            <a:ext cx="1436199" cy="2046549"/>
          </a:xfrm>
          <a:prstGeom prst="line">
            <a:avLst/>
          </a:prstGeom>
          <a:ln w="38100">
            <a:solidFill>
              <a:srgbClr val="87BD31"/>
            </a:solidFill>
          </a:ln>
        </p:spPr>
        <p:style>
          <a:lnRef idx="1">
            <a:schemeClr val="accent1"/>
          </a:lnRef>
          <a:fillRef idx="0">
            <a:schemeClr val="accent1"/>
          </a:fillRef>
          <a:effectRef idx="0">
            <a:schemeClr val="accent1"/>
          </a:effectRef>
          <a:fontRef idx="minor">
            <a:schemeClr val="tx1"/>
          </a:fontRef>
        </p:style>
      </p:cxnSp>
      <p:sp>
        <p:nvSpPr>
          <p:cNvPr id="40" name="Freeform 39"/>
          <p:cNvSpPr/>
          <p:nvPr/>
        </p:nvSpPr>
        <p:spPr>
          <a:xfrm>
            <a:off x="2010476" y="2829536"/>
            <a:ext cx="985485" cy="682539"/>
          </a:xfrm>
          <a:custGeom>
            <a:avLst/>
            <a:gdLst>
              <a:gd name="connsiteX0" fmla="*/ 0 w 985485"/>
              <a:gd name="connsiteY0" fmla="*/ 0 h 682539"/>
              <a:gd name="connsiteX1" fmla="*/ 320106 w 985485"/>
              <a:gd name="connsiteY1" fmla="*/ 0 h 682539"/>
              <a:gd name="connsiteX2" fmla="*/ 345273 w 985485"/>
              <a:gd name="connsiteY2" fmla="*/ 0 h 682539"/>
              <a:gd name="connsiteX3" fmla="*/ 640212 w 985485"/>
              <a:gd name="connsiteY3" fmla="*/ 0 h 682539"/>
              <a:gd name="connsiteX4" fmla="*/ 665379 w 985485"/>
              <a:gd name="connsiteY4" fmla="*/ 0 h 682539"/>
              <a:gd name="connsiteX5" fmla="*/ 985485 w 985485"/>
              <a:gd name="connsiteY5" fmla="*/ 0 h 682539"/>
              <a:gd name="connsiteX6" fmla="*/ 985485 w 985485"/>
              <a:gd name="connsiteY6" fmla="*/ 345273 h 682539"/>
              <a:gd name="connsiteX7" fmla="*/ 665379 w 985485"/>
              <a:gd name="connsiteY7" fmla="*/ 345273 h 682539"/>
              <a:gd name="connsiteX8" fmla="*/ 665379 w 985485"/>
              <a:gd name="connsiteY8" fmla="*/ 682539 h 682539"/>
              <a:gd name="connsiteX9" fmla="*/ 320106 w 985485"/>
              <a:gd name="connsiteY9" fmla="*/ 682539 h 682539"/>
              <a:gd name="connsiteX10" fmla="*/ 320106 w 985485"/>
              <a:gd name="connsiteY10" fmla="*/ 345273 h 682539"/>
              <a:gd name="connsiteX11" fmla="*/ 0 w 985485"/>
              <a:gd name="connsiteY11" fmla="*/ 345273 h 6825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85485" h="682539">
                <a:moveTo>
                  <a:pt x="0" y="0"/>
                </a:moveTo>
                <a:lnTo>
                  <a:pt x="320106" y="0"/>
                </a:lnTo>
                <a:lnTo>
                  <a:pt x="345273" y="0"/>
                </a:lnTo>
                <a:lnTo>
                  <a:pt x="640212" y="0"/>
                </a:lnTo>
                <a:lnTo>
                  <a:pt x="665379" y="0"/>
                </a:lnTo>
                <a:lnTo>
                  <a:pt x="985485" y="0"/>
                </a:lnTo>
                <a:lnTo>
                  <a:pt x="985485" y="345273"/>
                </a:lnTo>
                <a:lnTo>
                  <a:pt x="665379" y="345273"/>
                </a:lnTo>
                <a:lnTo>
                  <a:pt x="665379" y="682539"/>
                </a:lnTo>
                <a:lnTo>
                  <a:pt x="320106" y="682539"/>
                </a:lnTo>
                <a:lnTo>
                  <a:pt x="320106" y="345273"/>
                </a:lnTo>
                <a:lnTo>
                  <a:pt x="0" y="345273"/>
                </a:lnTo>
                <a:close/>
              </a:path>
            </a:pathLst>
          </a:custGeom>
          <a:solidFill>
            <a:srgbClr val="A673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3555857" y="4965033"/>
            <a:ext cx="853248" cy="853248"/>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4</a:t>
            </a:r>
          </a:p>
        </p:txBody>
      </p:sp>
      <p:cxnSp>
        <p:nvCxnSpPr>
          <p:cNvPr id="47" name="Straight Connector 46"/>
          <p:cNvCxnSpPr/>
          <p:nvPr/>
        </p:nvCxnSpPr>
        <p:spPr>
          <a:xfrm flipV="1">
            <a:off x="5274654" y="3363985"/>
            <a:ext cx="1675814" cy="2047328"/>
          </a:xfrm>
          <a:prstGeom prst="line">
            <a:avLst/>
          </a:prstGeom>
          <a:ln w="38100">
            <a:solidFill>
              <a:srgbClr val="87BD31"/>
            </a:solidFill>
          </a:ln>
        </p:spPr>
        <p:style>
          <a:lnRef idx="1">
            <a:schemeClr val="accent1"/>
          </a:lnRef>
          <a:fillRef idx="0">
            <a:schemeClr val="accent1"/>
          </a:fillRef>
          <a:effectRef idx="0">
            <a:schemeClr val="accent1"/>
          </a:effectRef>
          <a:fontRef idx="minor">
            <a:schemeClr val="tx1"/>
          </a:fontRef>
        </p:style>
      </p:cxnSp>
      <p:sp>
        <p:nvSpPr>
          <p:cNvPr id="37" name="Freeform 36"/>
          <p:cNvSpPr/>
          <p:nvPr/>
        </p:nvSpPr>
        <p:spPr>
          <a:xfrm>
            <a:off x="6727971" y="2811042"/>
            <a:ext cx="345273" cy="681775"/>
          </a:xfrm>
          <a:custGeom>
            <a:avLst/>
            <a:gdLst>
              <a:gd name="connsiteX0" fmla="*/ 0 w 345273"/>
              <a:gd name="connsiteY0" fmla="*/ 0 h 681775"/>
              <a:gd name="connsiteX1" fmla="*/ 345273 w 345273"/>
              <a:gd name="connsiteY1" fmla="*/ 0 h 681775"/>
              <a:gd name="connsiteX2" fmla="*/ 345273 w 345273"/>
              <a:gd name="connsiteY2" fmla="*/ 336502 h 681775"/>
              <a:gd name="connsiteX3" fmla="*/ 345273 w 345273"/>
              <a:gd name="connsiteY3" fmla="*/ 345273 h 681775"/>
              <a:gd name="connsiteX4" fmla="*/ 345273 w 345273"/>
              <a:gd name="connsiteY4" fmla="*/ 681775 h 681775"/>
              <a:gd name="connsiteX5" fmla="*/ 0 w 345273"/>
              <a:gd name="connsiteY5" fmla="*/ 681775 h 681775"/>
              <a:gd name="connsiteX6" fmla="*/ 0 w 345273"/>
              <a:gd name="connsiteY6" fmla="*/ 345273 h 681775"/>
              <a:gd name="connsiteX7" fmla="*/ 0 w 345273"/>
              <a:gd name="connsiteY7" fmla="*/ 336502 h 68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5273" h="681775">
                <a:moveTo>
                  <a:pt x="0" y="0"/>
                </a:moveTo>
                <a:lnTo>
                  <a:pt x="345273" y="0"/>
                </a:lnTo>
                <a:lnTo>
                  <a:pt x="345273" y="336502"/>
                </a:lnTo>
                <a:lnTo>
                  <a:pt x="345273" y="345273"/>
                </a:lnTo>
                <a:lnTo>
                  <a:pt x="345273" y="681775"/>
                </a:lnTo>
                <a:lnTo>
                  <a:pt x="0" y="681775"/>
                </a:lnTo>
                <a:lnTo>
                  <a:pt x="0" y="345273"/>
                </a:lnTo>
                <a:lnTo>
                  <a:pt x="0" y="336502"/>
                </a:lnTo>
                <a:close/>
              </a:path>
            </a:pathLst>
          </a:custGeom>
          <a:solidFill>
            <a:srgbClr val="A673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5101238" y="4965033"/>
            <a:ext cx="853248" cy="853248"/>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2</a:t>
            </a:r>
          </a:p>
        </p:txBody>
      </p:sp>
      <p:cxnSp>
        <p:nvCxnSpPr>
          <p:cNvPr id="50" name="Straight Connector 49"/>
          <p:cNvCxnSpPr/>
          <p:nvPr/>
        </p:nvCxnSpPr>
        <p:spPr>
          <a:xfrm flipH="1" flipV="1">
            <a:off x="5576499" y="3151929"/>
            <a:ext cx="1436199" cy="2046549"/>
          </a:xfrm>
          <a:prstGeom prst="line">
            <a:avLst/>
          </a:prstGeom>
          <a:ln w="38100">
            <a:solidFill>
              <a:srgbClr val="87BD31"/>
            </a:solidFill>
          </a:ln>
        </p:spPr>
        <p:style>
          <a:lnRef idx="1">
            <a:schemeClr val="accent1"/>
          </a:lnRef>
          <a:fillRef idx="0">
            <a:schemeClr val="accent1"/>
          </a:fillRef>
          <a:effectRef idx="0">
            <a:schemeClr val="accent1"/>
          </a:effectRef>
          <a:fontRef idx="minor">
            <a:schemeClr val="tx1"/>
          </a:fontRef>
        </p:style>
      </p:cxnSp>
      <p:sp>
        <p:nvSpPr>
          <p:cNvPr id="38" name="Freeform 37"/>
          <p:cNvSpPr/>
          <p:nvPr/>
        </p:nvSpPr>
        <p:spPr>
          <a:xfrm>
            <a:off x="5166293" y="2821528"/>
            <a:ext cx="690546" cy="681775"/>
          </a:xfrm>
          <a:custGeom>
            <a:avLst/>
            <a:gdLst>
              <a:gd name="connsiteX0" fmla="*/ 345273 w 690546"/>
              <a:gd name="connsiteY0" fmla="*/ 0 h 681775"/>
              <a:gd name="connsiteX1" fmla="*/ 690546 w 690546"/>
              <a:gd name="connsiteY1" fmla="*/ 0 h 681775"/>
              <a:gd name="connsiteX2" fmla="*/ 690546 w 690546"/>
              <a:gd name="connsiteY2" fmla="*/ 336502 h 681775"/>
              <a:gd name="connsiteX3" fmla="*/ 690546 w 690546"/>
              <a:gd name="connsiteY3" fmla="*/ 345273 h 681775"/>
              <a:gd name="connsiteX4" fmla="*/ 690546 w 690546"/>
              <a:gd name="connsiteY4" fmla="*/ 681775 h 681775"/>
              <a:gd name="connsiteX5" fmla="*/ 345273 w 690546"/>
              <a:gd name="connsiteY5" fmla="*/ 681775 h 681775"/>
              <a:gd name="connsiteX6" fmla="*/ 345273 w 690546"/>
              <a:gd name="connsiteY6" fmla="*/ 345274 h 681775"/>
              <a:gd name="connsiteX7" fmla="*/ 0 w 690546"/>
              <a:gd name="connsiteY7" fmla="*/ 345274 h 681775"/>
              <a:gd name="connsiteX8" fmla="*/ 0 w 690546"/>
              <a:gd name="connsiteY8" fmla="*/ 1 h 681775"/>
              <a:gd name="connsiteX9" fmla="*/ 345273 w 690546"/>
              <a:gd name="connsiteY9" fmla="*/ 1 h 681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90546" h="681775">
                <a:moveTo>
                  <a:pt x="345273" y="0"/>
                </a:moveTo>
                <a:lnTo>
                  <a:pt x="690546" y="0"/>
                </a:lnTo>
                <a:lnTo>
                  <a:pt x="690546" y="336502"/>
                </a:lnTo>
                <a:lnTo>
                  <a:pt x="690546" y="345273"/>
                </a:lnTo>
                <a:lnTo>
                  <a:pt x="690546" y="681775"/>
                </a:lnTo>
                <a:lnTo>
                  <a:pt x="345273" y="681775"/>
                </a:lnTo>
                <a:lnTo>
                  <a:pt x="345273" y="345274"/>
                </a:lnTo>
                <a:lnTo>
                  <a:pt x="0" y="345274"/>
                </a:lnTo>
                <a:lnTo>
                  <a:pt x="0" y="1"/>
                </a:lnTo>
                <a:lnTo>
                  <a:pt x="345273" y="1"/>
                </a:lnTo>
                <a:close/>
              </a:path>
            </a:pathLst>
          </a:custGeom>
          <a:solidFill>
            <a:srgbClr val="A673AE"/>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6646620" y="4965033"/>
            <a:ext cx="853248" cy="853248"/>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3</a:t>
            </a:r>
          </a:p>
        </p:txBody>
      </p:sp>
    </p:spTree>
    <p:extLst>
      <p:ext uri="{BB962C8B-B14F-4D97-AF65-F5344CB8AC3E}">
        <p14:creationId xmlns:p14="http://schemas.microsoft.com/office/powerpoint/2010/main" val="3023254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5"/>
                                        </p:tgtEl>
                                        <p:attrNameLst>
                                          <p:attrName>style.visibility</p:attrName>
                                        </p:attrNameLst>
                                      </p:cBhvr>
                                      <p:to>
                                        <p:strVal val="visible"/>
                                      </p:to>
                                    </p:set>
                                    <p:animEffect transition="in" filter="wipe(down)">
                                      <p:cBhvr>
                                        <p:cTn id="12" dur="500"/>
                                        <p:tgtEl>
                                          <p:spTgt spid="4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wipe(down)">
                                      <p:cBhvr>
                                        <p:cTn id="17" dur="500"/>
                                        <p:tgtEl>
                                          <p:spTgt spid="4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0"/>
                                        </p:tgtEl>
                                        <p:attrNameLst>
                                          <p:attrName>style.visibility</p:attrName>
                                        </p:attrNameLst>
                                      </p:cBhvr>
                                      <p:to>
                                        <p:strVal val="visible"/>
                                      </p:to>
                                    </p:set>
                                    <p:animEffect transition="in" filter="wipe(down)">
                                      <p:cBhvr>
                                        <p:cTn id="2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sp>
        <p:nvSpPr>
          <p:cNvPr id="10" name="Rectangle 9"/>
          <p:cNvSpPr/>
          <p:nvPr/>
        </p:nvSpPr>
        <p:spPr>
          <a:xfrm>
            <a:off x="2152659"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15265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420288"/>
            <a:ext cx="7632700" cy="495108"/>
          </a:xfrm>
          <a:prstGeom prst="rect">
            <a:avLst/>
          </a:prstGeom>
          <a:solidFill>
            <a:srgbClr val="FEE866"/>
          </a:solidFill>
          <a:ln w="28575">
            <a:noFill/>
          </a:ln>
        </p:spPr>
        <p:txBody>
          <a:bodyPr wrap="square" lIns="108000" tIns="108000" rIns="108000" bIns="108000" rtlCol="0">
            <a:spAutoFit/>
          </a:bodyPr>
          <a:lstStyle/>
          <a:p>
            <a:pPr algn="ctr"/>
            <a:r>
              <a:rPr lang="en-GB" dirty="0"/>
              <a:t>True or false? Explain your answer.</a:t>
            </a:r>
          </a:p>
        </p:txBody>
      </p:sp>
      <p:sp>
        <p:nvSpPr>
          <p:cNvPr id="2" name="Rectangular Callout 1"/>
          <p:cNvSpPr/>
          <p:nvPr/>
        </p:nvSpPr>
        <p:spPr>
          <a:xfrm>
            <a:off x="1300044" y="3005449"/>
            <a:ext cx="4118994" cy="1414131"/>
          </a:xfrm>
          <a:prstGeom prst="wedgeRectCallout">
            <a:avLst>
              <a:gd name="adj1" fmla="val 66264"/>
              <a:gd name="adj2" fmla="val -1399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Area is the space inside a 3D shape.</a:t>
            </a: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r="15795" b="10934"/>
          <a:stretch/>
        </p:blipFill>
        <p:spPr>
          <a:xfrm>
            <a:off x="5120371" y="1499966"/>
            <a:ext cx="3267979" cy="4592859"/>
          </a:xfrm>
          <a:prstGeom prst="rect">
            <a:avLst/>
          </a:prstGeom>
        </p:spPr>
      </p:pic>
      <p:sp>
        <p:nvSpPr>
          <p:cNvPr id="7" name="TextBox 6"/>
          <p:cNvSpPr txBox="1"/>
          <p:nvPr/>
        </p:nvSpPr>
        <p:spPr>
          <a:xfrm>
            <a:off x="755650" y="5597717"/>
            <a:ext cx="7632700" cy="495108"/>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False. Area is the space taken up by a 2D shape or surface.</a:t>
            </a:r>
          </a:p>
        </p:txBody>
      </p:sp>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12" name="Rectangle 11"/>
          <p:cNvSpPr/>
          <p:nvPr/>
        </p:nvSpPr>
        <p:spPr>
          <a:xfrm>
            <a:off x="447429" y="670659"/>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sp>
        <p:nvSpPr>
          <p:cNvPr id="10" name="Rectangle 9"/>
          <p:cNvSpPr/>
          <p:nvPr/>
        </p:nvSpPr>
        <p:spPr>
          <a:xfrm>
            <a:off x="2152659" y="670659"/>
            <a:ext cx="1063301" cy="337100"/>
          </a:xfrm>
          <a:prstGeom prst="rect">
            <a:avLst/>
          </a:prstGeom>
          <a:solidFill>
            <a:srgbClr val="007AC3"/>
          </a:solidFill>
        </p:spPr>
        <p:txBody>
          <a:bodyPr wrap="square" lIns="180000" tIns="36000" rIns="180000" bIns="54000" anchor="ctr">
            <a:spAutoFit/>
          </a:bodyPr>
          <a:lstStyle/>
          <a:p>
            <a:pPr algn="ctr"/>
            <a:r>
              <a:rPr lang="en-GB" altLang="en-US" sz="1600" b="1" dirty="0">
                <a:solidFill>
                  <a:schemeClr val="bg1"/>
                </a:solidFill>
              </a:rPr>
              <a:t>Deeper</a:t>
            </a:r>
            <a:endParaRPr lang="en-GB" sz="1600" b="1" dirty="0">
              <a:solidFill>
                <a:schemeClr val="bg1"/>
              </a:solidFill>
            </a:endParaRPr>
          </a:p>
        </p:txBody>
      </p:sp>
      <p:cxnSp>
        <p:nvCxnSpPr>
          <p:cNvPr id="11" name="Straight Connector 10"/>
          <p:cNvCxnSpPr/>
          <p:nvPr/>
        </p:nvCxnSpPr>
        <p:spPr>
          <a:xfrm>
            <a:off x="2152659" y="666325"/>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55650" y="1420288"/>
            <a:ext cx="7632700" cy="772107"/>
          </a:xfrm>
          <a:prstGeom prst="rect">
            <a:avLst/>
          </a:prstGeom>
          <a:solidFill>
            <a:srgbClr val="FEE866"/>
          </a:solidFill>
          <a:ln w="28575">
            <a:noFill/>
          </a:ln>
        </p:spPr>
        <p:txBody>
          <a:bodyPr wrap="square" lIns="108000" tIns="108000" rIns="108000" bIns="108000" rtlCol="0">
            <a:spAutoFit/>
          </a:bodyPr>
          <a:lstStyle/>
          <a:p>
            <a:pPr algn="ctr"/>
            <a:r>
              <a:rPr lang="en-GB" dirty="0"/>
              <a:t>Riley says that these shapes have the same area. Is he correct?</a:t>
            </a:r>
          </a:p>
          <a:p>
            <a:pPr algn="ctr"/>
            <a:r>
              <a:rPr lang="en-GB" dirty="0"/>
              <a:t>Explain how you know.</a:t>
            </a:r>
          </a:p>
        </p:txBody>
      </p:sp>
      <p:sp>
        <p:nvSpPr>
          <p:cNvPr id="13" name="Cross 12">
            <a:extLst>
              <a:ext uri="{FF2B5EF4-FFF2-40B4-BE49-F238E27FC236}">
                <a16:creationId xmlns:a16="http://schemas.microsoft.com/office/drawing/2014/main" id="{34BE9A39-393A-47F7-8542-F05AB4AC5030}"/>
              </a:ext>
            </a:extLst>
          </p:cNvPr>
          <p:cNvSpPr/>
          <p:nvPr/>
        </p:nvSpPr>
        <p:spPr>
          <a:xfrm>
            <a:off x="1130157" y="2547991"/>
            <a:ext cx="1993187" cy="2095928"/>
          </a:xfrm>
          <a:prstGeom prst="plus">
            <a:avLst>
              <a:gd name="adj" fmla="val 30155"/>
            </a:avLst>
          </a:prstGeom>
          <a:solidFill>
            <a:srgbClr val="A673AE"/>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A</a:t>
            </a:r>
          </a:p>
        </p:txBody>
      </p:sp>
      <p:sp>
        <p:nvSpPr>
          <p:cNvPr id="14" name="Cross 13">
            <a:extLst>
              <a:ext uri="{FF2B5EF4-FFF2-40B4-BE49-F238E27FC236}">
                <a16:creationId xmlns:a16="http://schemas.microsoft.com/office/drawing/2014/main" id="{CBFC2D17-62C9-4295-BBE5-3B535D50130A}"/>
              </a:ext>
            </a:extLst>
          </p:cNvPr>
          <p:cNvSpPr/>
          <p:nvPr/>
        </p:nvSpPr>
        <p:spPr>
          <a:xfrm>
            <a:off x="3640431" y="3146193"/>
            <a:ext cx="1419546" cy="1335640"/>
          </a:xfrm>
          <a:prstGeom prst="plus">
            <a:avLst>
              <a:gd name="adj" fmla="val 30155"/>
            </a:avLst>
          </a:prstGeom>
          <a:solidFill>
            <a:srgbClr val="A673AE"/>
          </a:solid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B</a:t>
            </a:r>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b="9244"/>
          <a:stretch/>
        </p:blipFill>
        <p:spPr>
          <a:xfrm>
            <a:off x="5063889" y="2039923"/>
            <a:ext cx="3324461" cy="4052902"/>
          </a:xfrm>
          <a:prstGeom prst="rect">
            <a:avLst/>
          </a:prstGeom>
        </p:spPr>
      </p:pic>
      <p:sp>
        <p:nvSpPr>
          <p:cNvPr id="7" name="TextBox 6"/>
          <p:cNvSpPr txBox="1"/>
          <p:nvPr/>
        </p:nvSpPr>
        <p:spPr>
          <a:xfrm>
            <a:off x="755650" y="5073164"/>
            <a:ext cx="7632700" cy="1049106"/>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Riley is incorrect. Although the shapes are the same shape, this does not mean that they have the same area. Shape A is much larger and covers more space than shape B. This means that shape A has a greater area. </a:t>
            </a:r>
          </a:p>
        </p:txBody>
      </p:sp>
    </p:spTree>
    <p:extLst>
      <p:ext uri="{BB962C8B-B14F-4D97-AF65-F5344CB8AC3E}">
        <p14:creationId xmlns:p14="http://schemas.microsoft.com/office/powerpoint/2010/main" val="1849424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755650" y="2823177"/>
            <a:ext cx="6727330" cy="772107"/>
          </a:xfrm>
          <a:prstGeom prst="rect">
            <a:avLst/>
          </a:prstGeom>
          <a:solidFill>
            <a:srgbClr val="FEE866"/>
          </a:solidFill>
          <a:ln w="28575">
            <a:noFill/>
          </a:ln>
        </p:spPr>
        <p:txBody>
          <a:bodyPr wrap="square" lIns="108000" tIns="108000" rIns="108000" bIns="108000" rtlCol="0">
            <a:spAutoFit/>
          </a:bodyPr>
          <a:lstStyle/>
          <a:p>
            <a:r>
              <a:rPr lang="en-GB" dirty="0"/>
              <a:t>How could you split up the shape below to create a floor</a:t>
            </a:r>
            <a:br>
              <a:rPr lang="en-GB" dirty="0"/>
            </a:br>
            <a:r>
              <a:rPr lang="en-GB" dirty="0"/>
              <a:t>plan that could match Callum’s description?</a:t>
            </a: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sp>
        <p:nvSpPr>
          <p:cNvPr id="75" name="Rectangle 74"/>
          <p:cNvSpPr/>
          <p:nvPr/>
        </p:nvSpPr>
        <p:spPr>
          <a:xfrm>
            <a:off x="2152659"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152659"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277415"/>
            <a:ext cx="7632700" cy="495108"/>
          </a:xfrm>
          <a:prstGeom prst="rect">
            <a:avLst/>
          </a:prstGeom>
          <a:solidFill>
            <a:srgbClr val="FEE866"/>
          </a:solidFill>
          <a:ln w="28575">
            <a:noFill/>
          </a:ln>
        </p:spPr>
        <p:txBody>
          <a:bodyPr wrap="square" lIns="108000" tIns="108000" rIns="108000" bIns="108000" rtlCol="0">
            <a:spAutoFit/>
          </a:bodyPr>
          <a:lstStyle/>
          <a:p>
            <a:pPr algn="ctr"/>
            <a:r>
              <a:rPr lang="en-GB" dirty="0"/>
              <a:t>Callum is describing the area of each downstairs room in his house.</a:t>
            </a:r>
          </a:p>
        </p:txBody>
      </p:sp>
      <p:sp>
        <p:nvSpPr>
          <p:cNvPr id="10" name="Rectangular Callout 9"/>
          <p:cNvSpPr/>
          <p:nvPr/>
        </p:nvSpPr>
        <p:spPr>
          <a:xfrm>
            <a:off x="785837" y="1850692"/>
            <a:ext cx="5796965" cy="746242"/>
          </a:xfrm>
          <a:prstGeom prst="wedgeRectCallout">
            <a:avLst>
              <a:gd name="adj1" fmla="val 60962"/>
              <a:gd name="adj2" fmla="val 4228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There are three rooms downstairs. The dining room has the largest area. The kitchen has the smallest area.</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b="28432"/>
          <a:stretch/>
        </p:blipFill>
        <p:spPr>
          <a:xfrm>
            <a:off x="6633936" y="1815140"/>
            <a:ext cx="1698088" cy="2060144"/>
          </a:xfrm>
          <a:prstGeom prst="rect">
            <a:avLst/>
          </a:prstGeom>
        </p:spPr>
      </p:pic>
      <p:sp>
        <p:nvSpPr>
          <p:cNvPr id="12" name="TextBox 11"/>
          <p:cNvSpPr txBox="1"/>
          <p:nvPr/>
        </p:nvSpPr>
        <p:spPr>
          <a:xfrm>
            <a:off x="755650" y="3758106"/>
            <a:ext cx="7632700" cy="495108"/>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There are many possibilities. Here is an example answer.</a:t>
            </a:r>
          </a:p>
        </p:txBody>
      </p:sp>
      <p:sp>
        <p:nvSpPr>
          <p:cNvPr id="13" name="Rectangle 12">
            <a:extLst>
              <a:ext uri="{FF2B5EF4-FFF2-40B4-BE49-F238E27FC236}">
                <a16:creationId xmlns:a16="http://schemas.microsoft.com/office/drawing/2014/main" id="{59E4203A-71C1-44DF-ABB6-1AA582E02C49}"/>
              </a:ext>
            </a:extLst>
          </p:cNvPr>
          <p:cNvSpPr/>
          <p:nvPr/>
        </p:nvSpPr>
        <p:spPr>
          <a:xfrm>
            <a:off x="2772247" y="4330506"/>
            <a:ext cx="3394308" cy="1762319"/>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GB" dirty="0"/>
          </a:p>
        </p:txBody>
      </p:sp>
      <p:cxnSp>
        <p:nvCxnSpPr>
          <p:cNvPr id="14" name="Straight Connector 13">
            <a:extLst>
              <a:ext uri="{FF2B5EF4-FFF2-40B4-BE49-F238E27FC236}">
                <a16:creationId xmlns:a16="http://schemas.microsoft.com/office/drawing/2014/main" id="{EF3E62B9-78E8-4486-85A6-1180B294FFF1}"/>
              </a:ext>
            </a:extLst>
          </p:cNvPr>
          <p:cNvCxnSpPr/>
          <p:nvPr/>
        </p:nvCxnSpPr>
        <p:spPr>
          <a:xfrm>
            <a:off x="5055412" y="4330506"/>
            <a:ext cx="0" cy="1762319"/>
          </a:xfrm>
          <a:prstGeom prst="line">
            <a:avLst/>
          </a:prstGeom>
          <a:ln>
            <a:solidFill>
              <a:schemeClr val="accent4"/>
            </a:solidFill>
          </a:ln>
        </p:spPr>
        <p:style>
          <a:lnRef idx="3">
            <a:schemeClr val="accent6"/>
          </a:lnRef>
          <a:fillRef idx="0">
            <a:schemeClr val="accent6"/>
          </a:fillRef>
          <a:effectRef idx="2">
            <a:schemeClr val="accent6"/>
          </a:effectRef>
          <a:fontRef idx="minor">
            <a:schemeClr val="tx1"/>
          </a:fontRef>
        </p:style>
      </p:cxnSp>
      <p:cxnSp>
        <p:nvCxnSpPr>
          <p:cNvPr id="15" name="Straight Connector 14">
            <a:extLst>
              <a:ext uri="{FF2B5EF4-FFF2-40B4-BE49-F238E27FC236}">
                <a16:creationId xmlns:a16="http://schemas.microsoft.com/office/drawing/2014/main" id="{125EFE50-2192-4AD4-86C4-E3E90F4FDD95}"/>
              </a:ext>
            </a:extLst>
          </p:cNvPr>
          <p:cNvCxnSpPr/>
          <p:nvPr/>
        </p:nvCxnSpPr>
        <p:spPr>
          <a:xfrm>
            <a:off x="5055412" y="4868230"/>
            <a:ext cx="1111143" cy="0"/>
          </a:xfrm>
          <a:prstGeom prst="line">
            <a:avLst/>
          </a:prstGeom>
          <a:ln>
            <a:solidFill>
              <a:schemeClr val="accent4"/>
            </a:solidFill>
          </a:ln>
        </p:spPr>
        <p:style>
          <a:lnRef idx="3">
            <a:schemeClr val="accent6"/>
          </a:lnRef>
          <a:fillRef idx="0">
            <a:schemeClr val="accent6"/>
          </a:fillRef>
          <a:effectRef idx="2">
            <a:schemeClr val="accent6"/>
          </a:effectRef>
          <a:fontRef idx="minor">
            <a:schemeClr val="tx1"/>
          </a:fontRef>
        </p:style>
      </p:cxnSp>
      <p:sp>
        <p:nvSpPr>
          <p:cNvPr id="16" name="TextBox 15">
            <a:extLst>
              <a:ext uri="{FF2B5EF4-FFF2-40B4-BE49-F238E27FC236}">
                <a16:creationId xmlns:a16="http://schemas.microsoft.com/office/drawing/2014/main" id="{746BCE3F-036E-473D-8A28-807AB073E143}"/>
              </a:ext>
            </a:extLst>
          </p:cNvPr>
          <p:cNvSpPr txBox="1"/>
          <p:nvPr/>
        </p:nvSpPr>
        <p:spPr>
          <a:xfrm>
            <a:off x="5198791" y="5377412"/>
            <a:ext cx="1089583" cy="369332"/>
          </a:xfrm>
          <a:prstGeom prst="rect">
            <a:avLst/>
          </a:prstGeom>
          <a:noFill/>
          <a:ln w="38100">
            <a:noFill/>
          </a:ln>
        </p:spPr>
        <p:txBody>
          <a:bodyPr wrap="square" rtlCol="0">
            <a:spAutoFit/>
          </a:bodyPr>
          <a:lstStyle/>
          <a:p>
            <a:pPr algn="l"/>
            <a:r>
              <a:rPr lang="en-GB" b="1" dirty="0">
                <a:solidFill>
                  <a:srgbClr val="87BD31"/>
                </a:solidFill>
              </a:rPr>
              <a:t>lounge</a:t>
            </a:r>
          </a:p>
        </p:txBody>
      </p:sp>
      <p:sp>
        <p:nvSpPr>
          <p:cNvPr id="17" name="TextBox 16">
            <a:extLst>
              <a:ext uri="{FF2B5EF4-FFF2-40B4-BE49-F238E27FC236}">
                <a16:creationId xmlns:a16="http://schemas.microsoft.com/office/drawing/2014/main" id="{D9FCA1E6-FE16-46E5-A9CA-277CB43E69F8}"/>
              </a:ext>
            </a:extLst>
          </p:cNvPr>
          <p:cNvSpPr txBox="1"/>
          <p:nvPr/>
        </p:nvSpPr>
        <p:spPr>
          <a:xfrm>
            <a:off x="3156756" y="5066406"/>
            <a:ext cx="1574936" cy="369332"/>
          </a:xfrm>
          <a:prstGeom prst="rect">
            <a:avLst/>
          </a:prstGeom>
          <a:noFill/>
          <a:ln w="38100">
            <a:noFill/>
          </a:ln>
        </p:spPr>
        <p:txBody>
          <a:bodyPr wrap="square" rtlCol="0">
            <a:spAutoFit/>
          </a:bodyPr>
          <a:lstStyle/>
          <a:p>
            <a:pPr algn="l"/>
            <a:r>
              <a:rPr lang="en-GB" b="1" dirty="0">
                <a:solidFill>
                  <a:srgbClr val="87BD31"/>
                </a:solidFill>
              </a:rPr>
              <a:t>dining room</a:t>
            </a:r>
          </a:p>
        </p:txBody>
      </p:sp>
      <p:sp>
        <p:nvSpPr>
          <p:cNvPr id="18" name="TextBox 17">
            <a:extLst>
              <a:ext uri="{FF2B5EF4-FFF2-40B4-BE49-F238E27FC236}">
                <a16:creationId xmlns:a16="http://schemas.microsoft.com/office/drawing/2014/main" id="{E0F29DA7-402A-4538-8836-9A08588793C2}"/>
              </a:ext>
            </a:extLst>
          </p:cNvPr>
          <p:cNvSpPr txBox="1"/>
          <p:nvPr/>
        </p:nvSpPr>
        <p:spPr>
          <a:xfrm>
            <a:off x="5130518" y="4402160"/>
            <a:ext cx="1125462" cy="369332"/>
          </a:xfrm>
          <a:prstGeom prst="rect">
            <a:avLst/>
          </a:prstGeom>
          <a:noFill/>
          <a:ln w="38100">
            <a:noFill/>
          </a:ln>
        </p:spPr>
        <p:txBody>
          <a:bodyPr wrap="square" rtlCol="0">
            <a:spAutoFit/>
          </a:bodyPr>
          <a:lstStyle/>
          <a:p>
            <a:pPr algn="l"/>
            <a:r>
              <a:rPr lang="en-GB" b="1" dirty="0">
                <a:solidFill>
                  <a:srgbClr val="87BD31"/>
                </a:solidFill>
              </a:rPr>
              <a:t>kitchen</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500"/>
                                        <p:tgtEl>
                                          <p:spTgt spid="12"/>
                                        </p:tgtEl>
                                      </p:cBhvr>
                                    </p:animEffect>
                                  </p:childTnLst>
                                </p:cTn>
                              </p:par>
                              <p:par>
                                <p:cTn id="8" presetID="10" presetClass="entr" presetSubtype="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500"/>
                                        <p:tgtEl>
                                          <p:spTgt spid="14"/>
                                        </p:tgtEl>
                                      </p:cBhvr>
                                    </p:animEffect>
                                  </p:childTnLst>
                                </p:cTn>
                              </p:par>
                              <p:par>
                                <p:cTn id="11" presetID="10" presetClass="entr" presetSubtype="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fade">
                                      <p:cBhvr>
                                        <p:cTn id="13" dur="500"/>
                                        <p:tgtEl>
                                          <p:spTgt spid="15"/>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fade">
                                      <p:cBhvr>
                                        <p:cTn id="16" dur="500"/>
                                        <p:tgtEl>
                                          <p:spTgt spid="1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7"/>
                                        </p:tgtEl>
                                        <p:attrNameLst>
                                          <p:attrName>style.visibility</p:attrName>
                                        </p:attrNameLst>
                                      </p:cBhvr>
                                      <p:to>
                                        <p:strVal val="visible"/>
                                      </p:to>
                                    </p:set>
                                    <p:animEffect transition="in" filter="fade">
                                      <p:cBhvr>
                                        <p:cTn id="2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6" grpId="0"/>
      <p:bldP spid="17" grpId="0"/>
      <p:bldP spid="18"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9" name="Rectangle 8"/>
          <p:cNvSpPr/>
          <p:nvPr/>
        </p:nvSpPr>
        <p:spPr>
          <a:xfrm>
            <a:off x="447429" y="670981"/>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sp>
        <p:nvSpPr>
          <p:cNvPr id="75" name="Rectangle 74"/>
          <p:cNvSpPr/>
          <p:nvPr/>
        </p:nvSpPr>
        <p:spPr>
          <a:xfrm>
            <a:off x="2152659" y="670981"/>
            <a:ext cx="1141417" cy="337100"/>
          </a:xfrm>
          <a:prstGeom prst="rect">
            <a:avLst/>
          </a:prstGeom>
          <a:solidFill>
            <a:srgbClr val="00529C"/>
          </a:solidFill>
        </p:spPr>
        <p:txBody>
          <a:bodyPr wrap="square" lIns="180000" tIns="36000" rIns="180000" bIns="54000" anchor="ctr">
            <a:spAutoFit/>
          </a:bodyPr>
          <a:lstStyle/>
          <a:p>
            <a:pPr algn="ctr"/>
            <a:r>
              <a:rPr lang="en-GB" altLang="en-US" sz="1600" b="1" dirty="0">
                <a:solidFill>
                  <a:schemeClr val="bg1"/>
                </a:solidFill>
              </a:rPr>
              <a:t>Deepest</a:t>
            </a:r>
            <a:endParaRPr lang="en-GB" sz="1600" b="1" dirty="0">
              <a:solidFill>
                <a:schemeClr val="bg1"/>
              </a:solidFill>
            </a:endParaRPr>
          </a:p>
        </p:txBody>
      </p:sp>
      <p:cxnSp>
        <p:nvCxnSpPr>
          <p:cNvPr id="8" name="Straight Connector 7"/>
          <p:cNvCxnSpPr/>
          <p:nvPr/>
        </p:nvCxnSpPr>
        <p:spPr>
          <a:xfrm>
            <a:off x="2152659" y="666081"/>
            <a:ext cx="0" cy="342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TextBox 6"/>
          <p:cNvSpPr txBox="1"/>
          <p:nvPr/>
        </p:nvSpPr>
        <p:spPr>
          <a:xfrm>
            <a:off x="755650" y="1251591"/>
            <a:ext cx="7632700" cy="772107"/>
          </a:xfrm>
          <a:prstGeom prst="rect">
            <a:avLst/>
          </a:prstGeom>
          <a:solidFill>
            <a:srgbClr val="FEE866"/>
          </a:solidFill>
          <a:ln w="28575">
            <a:noFill/>
          </a:ln>
        </p:spPr>
        <p:txBody>
          <a:bodyPr wrap="square" lIns="108000" tIns="108000" rIns="108000" bIns="108000" rtlCol="0">
            <a:spAutoFit/>
          </a:bodyPr>
          <a:lstStyle/>
          <a:p>
            <a:pPr algn="ctr"/>
            <a:r>
              <a:rPr lang="en-GB" dirty="0"/>
              <a:t>Maria says that these two shapes could have the same area. Is she correct? Explain how you know.</a:t>
            </a:r>
          </a:p>
        </p:txBody>
      </p:sp>
      <p:sp>
        <p:nvSpPr>
          <p:cNvPr id="20" name="Right Triangle 19">
            <a:extLst>
              <a:ext uri="{FF2B5EF4-FFF2-40B4-BE49-F238E27FC236}">
                <a16:creationId xmlns:a16="http://schemas.microsoft.com/office/drawing/2014/main" id="{4B969560-5633-4CF6-A06C-5F52AEDDB88B}"/>
              </a:ext>
            </a:extLst>
          </p:cNvPr>
          <p:cNvSpPr/>
          <p:nvPr/>
        </p:nvSpPr>
        <p:spPr>
          <a:xfrm>
            <a:off x="4803582" y="2047612"/>
            <a:ext cx="1705510" cy="1335640"/>
          </a:xfrm>
          <a:prstGeom prst="rtTriangl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1" name="Right Triangle 20">
            <a:extLst>
              <a:ext uri="{FF2B5EF4-FFF2-40B4-BE49-F238E27FC236}">
                <a16:creationId xmlns:a16="http://schemas.microsoft.com/office/drawing/2014/main" id="{BCC62A71-360D-4590-965F-5331918DEF37}"/>
              </a:ext>
            </a:extLst>
          </p:cNvPr>
          <p:cNvSpPr/>
          <p:nvPr/>
        </p:nvSpPr>
        <p:spPr>
          <a:xfrm rot="10800000">
            <a:off x="4803582" y="3383252"/>
            <a:ext cx="1705510" cy="1335640"/>
          </a:xfrm>
          <a:prstGeom prst="rtTriangl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3" name="Straight Connector 22"/>
          <p:cNvCxnSpPr/>
          <p:nvPr/>
        </p:nvCxnSpPr>
        <p:spPr>
          <a:xfrm>
            <a:off x="4803581" y="3373643"/>
            <a:ext cx="1705511" cy="0"/>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55650" y="4766720"/>
            <a:ext cx="7632700" cy="1326105"/>
          </a:xfrm>
          <a:prstGeom prst="rect">
            <a:avLst/>
          </a:prstGeom>
          <a:solidFill>
            <a:schemeClr val="bg1"/>
          </a:solidFill>
          <a:ln w="28575">
            <a:solidFill>
              <a:srgbClr val="87BD31"/>
            </a:solidFill>
          </a:ln>
        </p:spPr>
        <p:txBody>
          <a:bodyPr wrap="square" lIns="108000" tIns="108000" rIns="108000" bIns="108000" rtlCol="0">
            <a:spAutoFit/>
          </a:bodyPr>
          <a:lstStyle/>
          <a:p>
            <a:pPr algn="ctr"/>
            <a:r>
              <a:rPr lang="en-GB" dirty="0"/>
              <a:t>Yes. Although they are different shapes, they could still cover the same amount of space, which would mean they would have the same area. We can test this by moving the shapes around to see if they take up the same amount of space.</a:t>
            </a:r>
          </a:p>
        </p:txBody>
      </p:sp>
      <p:sp>
        <p:nvSpPr>
          <p:cNvPr id="28" name="Freeform 27">
            <a:extLst>
              <a:ext uri="{FF2B5EF4-FFF2-40B4-BE49-F238E27FC236}">
                <a16:creationId xmlns:a16="http://schemas.microsoft.com/office/drawing/2014/main" id="{E3EE87DD-2CCC-43DA-B6A9-327096A143F6}"/>
              </a:ext>
            </a:extLst>
          </p:cNvPr>
          <p:cNvSpPr/>
          <p:nvPr/>
        </p:nvSpPr>
        <p:spPr>
          <a:xfrm rot="10800000">
            <a:off x="1244557" y="2118388"/>
            <a:ext cx="1713900" cy="1337550"/>
          </a:xfrm>
          <a:custGeom>
            <a:avLst/>
            <a:gdLst>
              <a:gd name="connsiteX0" fmla="*/ 1705510 w 1713900"/>
              <a:gd name="connsiteY0" fmla="*/ 1337550 h 1337550"/>
              <a:gd name="connsiteX1" fmla="*/ 1703071 w 1713900"/>
              <a:gd name="connsiteY1" fmla="*/ 1335640 h 1337550"/>
              <a:gd name="connsiteX2" fmla="*/ 8390 w 1713900"/>
              <a:gd name="connsiteY2" fmla="*/ 1335640 h 1337550"/>
              <a:gd name="connsiteX3" fmla="*/ 8390 w 1713900"/>
              <a:gd name="connsiteY3" fmla="*/ 8481 h 1337550"/>
              <a:gd name="connsiteX4" fmla="*/ 0 w 1713900"/>
              <a:gd name="connsiteY4" fmla="*/ 1910 h 1337550"/>
              <a:gd name="connsiteX5" fmla="*/ 8390 w 1713900"/>
              <a:gd name="connsiteY5" fmla="*/ 1910 h 1337550"/>
              <a:gd name="connsiteX6" fmla="*/ 8390 w 1713900"/>
              <a:gd name="connsiteY6" fmla="*/ 0 h 1337550"/>
              <a:gd name="connsiteX7" fmla="*/ 10829 w 1713900"/>
              <a:gd name="connsiteY7" fmla="*/ 1910 h 1337550"/>
              <a:gd name="connsiteX8" fmla="*/ 1705510 w 1713900"/>
              <a:gd name="connsiteY8" fmla="*/ 1910 h 1337550"/>
              <a:gd name="connsiteX9" fmla="*/ 1705510 w 1713900"/>
              <a:gd name="connsiteY9" fmla="*/ 1329070 h 1337550"/>
              <a:gd name="connsiteX10" fmla="*/ 1713900 w 1713900"/>
              <a:gd name="connsiteY10" fmla="*/ 1335640 h 1337550"/>
              <a:gd name="connsiteX11" fmla="*/ 1705510 w 1713900"/>
              <a:gd name="connsiteY11" fmla="*/ 1335640 h 1337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13900" h="1337550">
                <a:moveTo>
                  <a:pt x="1705510" y="1337550"/>
                </a:moveTo>
                <a:lnTo>
                  <a:pt x="1703071" y="1335640"/>
                </a:lnTo>
                <a:lnTo>
                  <a:pt x="8390" y="1335640"/>
                </a:lnTo>
                <a:lnTo>
                  <a:pt x="8390" y="8481"/>
                </a:lnTo>
                <a:lnTo>
                  <a:pt x="0" y="1910"/>
                </a:lnTo>
                <a:lnTo>
                  <a:pt x="8390" y="1910"/>
                </a:lnTo>
                <a:lnTo>
                  <a:pt x="8390" y="0"/>
                </a:lnTo>
                <a:lnTo>
                  <a:pt x="10829" y="1910"/>
                </a:lnTo>
                <a:lnTo>
                  <a:pt x="1705510" y="1910"/>
                </a:lnTo>
                <a:lnTo>
                  <a:pt x="1705510" y="1329070"/>
                </a:lnTo>
                <a:lnTo>
                  <a:pt x="1713900" y="1335640"/>
                </a:lnTo>
                <a:lnTo>
                  <a:pt x="1705510" y="1335640"/>
                </a:lnTo>
                <a:close/>
              </a:path>
            </a:pathLst>
          </a:cu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GB"/>
          </a:p>
        </p:txBody>
      </p:sp>
    </p:spTree>
    <p:extLst>
      <p:ext uri="{BB962C8B-B14F-4D97-AF65-F5344CB8AC3E}">
        <p14:creationId xmlns:p14="http://schemas.microsoft.com/office/powerpoint/2010/main" val="2977248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wipe(left)">
                                      <p:cBhvr>
                                        <p:cTn id="12" dur="500"/>
                                        <p:tgtEl>
                                          <p:spTgt spid="23"/>
                                        </p:tgtEl>
                                      </p:cBhvr>
                                    </p:animEffect>
                                  </p:childTnLst>
                                </p:cTn>
                              </p:par>
                            </p:childTnLst>
                          </p:cTn>
                        </p:par>
                        <p:par>
                          <p:cTn id="13" fill="hold">
                            <p:stCondLst>
                              <p:cond delay="500"/>
                            </p:stCondLst>
                            <p:childTnLst>
                              <p:par>
                                <p:cTn id="14" presetID="42" presetClass="path" presetSubtype="0" accel="50000" decel="50000" fill="hold" grpId="0" nodeType="afterEffect">
                                  <p:stCondLst>
                                    <p:cond delay="0"/>
                                  </p:stCondLst>
                                  <p:childTnLst>
                                    <p:animMotion origin="layout" path="M 3.61111E-6 -7.40741E-7 L 3.61111E-6 -0.19491 " pathEditMode="relative" rAng="0" ptsTypes="AA">
                                      <p:cBhvr>
                                        <p:cTn id="15" dur="2000" fill="hold"/>
                                        <p:tgtEl>
                                          <p:spTgt spid="21"/>
                                        </p:tgtEl>
                                        <p:attrNameLst>
                                          <p:attrName>ppt_x</p:attrName>
                                          <p:attrName>ppt_y</p:attrName>
                                        </p:attrNameLst>
                                      </p:cBhvr>
                                      <p:rCtr x="0" y="-9745"/>
                                    </p:animMotion>
                                  </p:childTnLst>
                                </p:cTn>
                              </p:par>
                              <p:par>
                                <p:cTn id="16" presetID="10" presetClass="exit" presetSubtype="0" fill="hold" nodeType="withEffect">
                                  <p:stCondLst>
                                    <p:cond delay="0"/>
                                  </p:stCondLst>
                                  <p:childTnLst>
                                    <p:animEffect transition="out" filter="fade">
                                      <p:cBhvr>
                                        <p:cTn id="17" dur="500"/>
                                        <p:tgtEl>
                                          <p:spTgt spid="23"/>
                                        </p:tgtEl>
                                      </p:cBhvr>
                                    </p:animEffect>
                                    <p:set>
                                      <p:cBhvr>
                                        <p:cTn id="18" dur="1" fill="hold">
                                          <p:stCondLst>
                                            <p:cond delay="499"/>
                                          </p:stCondLst>
                                        </p:cTn>
                                        <p:tgtEl>
                                          <p:spTgt spid="23"/>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1.11111E-6 0 L 0.38854 -0.00995 " pathEditMode="relative" rAng="0" ptsTypes="AA">
                                      <p:cBhvr>
                                        <p:cTn id="22" dur="2000" fill="hold"/>
                                        <p:tgtEl>
                                          <p:spTgt spid="28"/>
                                        </p:tgtEl>
                                        <p:attrNameLst>
                                          <p:attrName>ppt_x</p:attrName>
                                          <p:attrName>ppt_y</p:attrName>
                                        </p:attrNameLst>
                                      </p:cBhvr>
                                      <p:rCtr x="19427" y="-509"/>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24" grpId="0" animBg="1"/>
      <p:bldP spid="2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id="{23B3C386-037D-47BC-B81B-E45DB0C567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82710" y="2030898"/>
            <a:ext cx="2720916" cy="3850440"/>
          </a:xfrm>
          <a:prstGeom prst="rect">
            <a:avLst/>
          </a:prstGeom>
          <a:effectLst>
            <a:outerShdw blurRad="63500" sx="102000" sy="102000" algn="ctr" rotWithShape="0">
              <a:prstClr val="black">
                <a:alpha val="20000"/>
              </a:prstClr>
            </a:outerShdw>
          </a:effectLst>
        </p:spPr>
      </p:pic>
      <p:pic>
        <p:nvPicPr>
          <p:cNvPr id="16" name="Picture 15">
            <a:extLst>
              <a:ext uri="{FF2B5EF4-FFF2-40B4-BE49-F238E27FC236}">
                <a16:creationId xmlns:a16="http://schemas.microsoft.com/office/drawing/2014/main" id="{A410F3B9-A120-4B78-B8FC-DBBE2542D02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8862" y="2030898"/>
            <a:ext cx="2720916" cy="3850440"/>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id="{A410F3B9-A120-4B78-B8FC-DBBE2542D02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5013" y="2030898"/>
            <a:ext cx="2720916" cy="3850440"/>
          </a:xfrm>
          <a:prstGeom prst="rect">
            <a:avLst/>
          </a:prstGeom>
          <a:effectLst>
            <a:outerShdw blurRad="63500" sx="102000" sy="102000" algn="ctr" rotWithShape="0">
              <a:prstClr val="black">
                <a:alpha val="20000"/>
              </a:prstClr>
            </a:outerShdw>
          </a:effectLst>
        </p:spPr>
      </p:pic>
      <p:sp>
        <p:nvSpPr>
          <p:cNvPr id="17" name="Rectangle 16"/>
          <p:cNvSpPr/>
          <p:nvPr/>
        </p:nvSpPr>
        <p:spPr>
          <a:xfrm>
            <a:off x="447429" y="670659"/>
            <a:ext cx="1705230" cy="337100"/>
          </a:xfrm>
          <a:prstGeom prst="rect">
            <a:avLst/>
          </a:prstGeom>
          <a:solidFill>
            <a:srgbClr val="072F54"/>
          </a:solidFill>
        </p:spPr>
        <p:txBody>
          <a:bodyPr wrap="none" lIns="180000" tIns="36000" rIns="180000" bIns="54000" anchor="ctr">
            <a:spAutoFit/>
          </a:bodyPr>
          <a:lstStyle/>
          <a:p>
            <a:r>
              <a:rPr lang="en-GB" sz="1600" b="1" dirty="0">
                <a:solidFill>
                  <a:schemeClr val="bg1"/>
                </a:solidFill>
              </a:rPr>
              <a:t>What Is Area?</a:t>
            </a:r>
          </a:p>
        </p:txBody>
      </p:sp>
      <p:pic>
        <p:nvPicPr>
          <p:cNvPr id="14" name="Picture 13">
            <a:extLst>
              <a:ext uri="{FF2B5EF4-FFF2-40B4-BE49-F238E27FC236}">
                <a16:creationId xmlns:a16="http://schemas.microsoft.com/office/drawing/2014/main" id="{A410F3B9-A120-4B78-B8FC-DBBE2542D027}"/>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l="4126" t="3573" r="3848" b="28788"/>
          <a:stretch/>
        </p:blipFill>
        <p:spPr>
          <a:xfrm rot="1594000">
            <a:off x="1047395" y="2286162"/>
            <a:ext cx="1513048" cy="1573767"/>
          </a:xfrm>
          <a:prstGeom prst="rect">
            <a:avLst/>
          </a:prstGeom>
          <a:effectLst>
            <a:outerShdw blurRad="63500" sx="102000" sy="102000" algn="ctr" rotWithShape="0">
              <a:prstClr val="black">
                <a:alpha val="20000"/>
              </a:prstClr>
            </a:outerShdw>
          </a:effectLst>
        </p:spPr>
      </p:pic>
      <p:pic>
        <p:nvPicPr>
          <p:cNvPr id="2" name="Picture 1"/>
          <p:cNvPicPr>
            <a:picLocks noChangeAspect="1"/>
          </p:cNvPicPr>
          <p:nvPr/>
        </p:nvPicPr>
        <p:blipFill rotWithShape="1">
          <a:blip r:embed="rId7" cstate="print">
            <a:extLst>
              <a:ext uri="{28A0092B-C50C-407E-A947-70E740481C1C}">
                <a14:useLocalDpi xmlns:a14="http://schemas.microsoft.com/office/drawing/2010/main" val="0"/>
              </a:ext>
            </a:extLst>
          </a:blip>
          <a:srcRect l="2212" t="1371" r="51763" b="1433"/>
          <a:stretch/>
        </p:blipFill>
        <p:spPr>
          <a:xfrm rot="1521278">
            <a:off x="2528169" y="2883775"/>
            <a:ext cx="717646" cy="2144688"/>
          </a:xfrm>
          <a:prstGeom prst="rect">
            <a:avLst/>
          </a:prstGeom>
        </p:spPr>
      </p:pic>
      <p:pic>
        <p:nvPicPr>
          <p:cNvPr id="22" name="Boy Writing">
            <a:extLst>
              <a:ext uri="{FF2B5EF4-FFF2-40B4-BE49-F238E27FC236}">
                <a16:creationId xmlns:a16="http://schemas.microsoft.com/office/drawing/2014/main" id="{59E92074-8F0A-4A38-87B2-6E07FF3C8646}"/>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l="176" t="622" r="32362"/>
          <a:stretch/>
        </p:blipFill>
        <p:spPr>
          <a:xfrm>
            <a:off x="751919"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Mastery PowerPoint Template.potx" id="{F85161A8-C811-4C2C-8C82-1FD236338727}" vid="{D0108FDD-D510-4CB9-BFB5-C4058926E7E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210</TotalTime>
  <Words>358</Words>
  <Application>Microsoft Macintosh PowerPoint</Application>
  <PresentationFormat>On-screen Show (4:3)</PresentationFormat>
  <Paragraphs>48</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Twinkl</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Rachel Leather</dc:creator>
  <cp:lastModifiedBy>Clare Evans</cp:lastModifiedBy>
  <cp:revision>12</cp:revision>
  <dcterms:created xsi:type="dcterms:W3CDTF">2019-12-10T09:43:22Z</dcterms:created>
  <dcterms:modified xsi:type="dcterms:W3CDTF">2021-01-23T12:27:22Z</dcterms:modified>
</cp:coreProperties>
</file>