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9" r:id="rId3"/>
    <p:sldId id="261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34C849-3EA6-4C1A-BB5D-2378B9C169E1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A2A595-3259-4BB6-BFF2-43D57EDE7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214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A2A595-3259-4BB6-BFF2-43D57EDE7B7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682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GB" altLang="en-US" smtClean="0"/>
              <a:t>Click the tick to change the score when a correct answer is chosen. If an incorrect answer is chosen, click the arrow to go to the next question </a:t>
            </a:r>
            <a:r>
              <a:rPr lang="en-GB" altLang="en-US" smtClean="0">
                <a:sym typeface="Wingdings" pitchFamily="2" charset="2"/>
              </a:rPr>
              <a:t></a:t>
            </a:r>
            <a:endParaRPr lang="en-GB" altLang="en-US" smtClean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86F71A30-6363-47BC-B80C-F40269E78B1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fld id="{42D17075-6EE3-41DF-854A-347E810E4ADE}" type="slidenum">
              <a:rPr lang="en-GB">
                <a:latin typeface="Calibri" pitchFamily="34" charset="0"/>
              </a:rPr>
              <a:pPr/>
              <a:t>8</a:t>
            </a:fld>
            <a:endParaRPr lang="en-GB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025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7370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0712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779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3604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86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6229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6405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52508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57176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02487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Year 4 2A / Year 5 2B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xmlns="" id="{EC77A7F1-746B-4AE1-9964-EF72DD3CD5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5106040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D14EB428-B9E8-4F52-B90D-2F52D45AE9F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0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01851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D28A26-F6E3-4DA6-8EDD-99848D92D7DF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A09311-1939-4A46-A39C-0EB625ABFC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074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4" r:id="rId14"/>
    <p:sldLayoutId id="2147483665" r:id="rId15"/>
    <p:sldLayoutId id="2147483666" r:id="rId16"/>
    <p:sldLayoutId id="2147483667" r:id="rId17"/>
    <p:sldLayoutId id="2147483668" r:id="rId18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" Target="slide4.xml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Relationship Id="rId6" Type="http://schemas.openxmlformats.org/officeDocument/2006/relationships/slide" Target="slide4.xml"/><Relationship Id="rId5" Type="http://schemas.openxmlformats.org/officeDocument/2006/relationships/slide" Target="slide5.xml"/><Relationship Id="rId4" Type="http://schemas.openxmlformats.org/officeDocument/2006/relationships/slide" Target="slide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Pistol Shrimp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536" cy="704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3468" y="908720"/>
            <a:ext cx="8229600" cy="1143000"/>
          </a:xfrm>
        </p:spPr>
        <p:txBody>
          <a:bodyPr>
            <a:noAutofit/>
          </a:bodyPr>
          <a:lstStyle/>
          <a:p>
            <a:r>
              <a:rPr lang="en-GB" sz="2800" b="1" dirty="0">
                <a:solidFill>
                  <a:schemeClr val="bg1"/>
                </a:solidFill>
              </a:rPr>
              <a:t>The loudest animal in the world is a mere 2cm long, prawn. The Pistol Shrimp is capable of snapping it’s claw shut so rapidly, that it creates a bubble which collapses to produce a sonic blast, louder than a </a:t>
            </a:r>
            <a:r>
              <a:rPr lang="en-GB" sz="2800" b="1" dirty="0" smtClean="0">
                <a:solidFill>
                  <a:schemeClr val="bg1"/>
                </a:solidFill>
              </a:rPr>
              <a:t>Concorde's </a:t>
            </a:r>
            <a:r>
              <a:rPr lang="en-GB" sz="2800" b="1" dirty="0">
                <a:solidFill>
                  <a:schemeClr val="bg1"/>
                </a:solidFill>
              </a:rPr>
              <a:t>sonic boom.</a:t>
            </a:r>
            <a:r>
              <a:rPr lang="en-GB" sz="2800" b="1" dirty="0"/>
              <a:t/>
            </a:r>
            <a:br>
              <a:rPr lang="en-GB" sz="2800" b="1" dirty="0"/>
            </a:br>
            <a:r>
              <a:rPr lang="en-GB" sz="2800" dirty="0"/>
              <a:t/>
            </a:r>
            <a:br>
              <a:rPr lang="en-GB" sz="2800" dirty="0"/>
            </a:br>
            <a:r>
              <a:rPr lang="en-GB" sz="2800" b="1" dirty="0" smtClean="0"/>
              <a:t>.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31502982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55576" y="5617"/>
            <a:ext cx="7772400" cy="1470025"/>
          </a:xfrm>
        </p:spPr>
        <p:txBody>
          <a:bodyPr>
            <a:normAutofit/>
          </a:bodyPr>
          <a:lstStyle/>
          <a:p>
            <a:r>
              <a:rPr lang="en-GB" sz="7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Word of the week</a:t>
            </a:r>
            <a:endParaRPr lang="en-GB" sz="7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Text Box 2"/>
          <p:cNvSpPr txBox="1">
            <a:spLocks noChangeArrowheads="1"/>
          </p:cNvSpPr>
          <p:nvPr/>
        </p:nvSpPr>
        <p:spPr bwMode="auto">
          <a:xfrm>
            <a:off x="539224" y="3212976"/>
            <a:ext cx="5328920" cy="985520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4800" b="1" dirty="0" smtClean="0">
                <a:ln w="6350" cap="flat" cmpd="sng" algn="ctr">
                  <a:solidFill>
                    <a:srgbClr val="054697"/>
                  </a:solidFill>
                  <a:prstDash val="solid"/>
                  <a:round/>
                </a:ln>
                <a:solidFill>
                  <a:srgbClr val="F4F1E3"/>
                </a:solidFill>
                <a:effectLst>
                  <a:outerShdw blurRad="41275" dist="20320" dir="1800000" algn="tl">
                    <a:srgbClr val="000000">
                      <a:alpha val="40000"/>
                    </a:srgbClr>
                  </a:outerShdw>
                </a:effectLst>
                <a:ea typeface="Calibri"/>
                <a:cs typeface="Times New Roman"/>
              </a:rPr>
              <a:t>nonchalantly</a:t>
            </a:r>
            <a:r>
              <a:rPr lang="en-GB" sz="1100" dirty="0">
                <a:effectLst/>
                <a:ea typeface="Calibri"/>
                <a:cs typeface="Times New Roman"/>
              </a:rPr>
              <a:t> </a:t>
            </a: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51520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Definition: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8" name="Text Box 2"/>
          <p:cNvSpPr txBox="1">
            <a:spLocks noChangeArrowheads="1"/>
          </p:cNvSpPr>
          <p:nvPr/>
        </p:nvSpPr>
        <p:spPr bwMode="auto">
          <a:xfrm>
            <a:off x="4606088" y="1268760"/>
            <a:ext cx="4199255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Use it in a sentence: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19" name="Text Box 2"/>
          <p:cNvSpPr txBox="1">
            <a:spLocks noChangeArrowheads="1"/>
          </p:cNvSpPr>
          <p:nvPr/>
        </p:nvSpPr>
        <p:spPr bwMode="auto">
          <a:xfrm>
            <a:off x="6228184" y="3298384"/>
            <a:ext cx="2367880" cy="900112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Word Class: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0" name="Text Box 2"/>
          <p:cNvSpPr txBox="1">
            <a:spLocks noChangeArrowheads="1"/>
          </p:cNvSpPr>
          <p:nvPr/>
        </p:nvSpPr>
        <p:spPr bwMode="auto">
          <a:xfrm>
            <a:off x="2699793" y="4581128"/>
            <a:ext cx="2952328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Synonyms: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sp>
        <p:nvSpPr>
          <p:cNvPr id="21" name="Text Box 2"/>
          <p:cNvSpPr txBox="1">
            <a:spLocks noChangeArrowheads="1"/>
          </p:cNvSpPr>
          <p:nvPr/>
        </p:nvSpPr>
        <p:spPr bwMode="auto">
          <a:xfrm>
            <a:off x="263352" y="4581128"/>
            <a:ext cx="2099627" cy="1800225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 smtClean="0">
                <a:effectLst/>
                <a:latin typeface="Comic Sans MS"/>
                <a:ea typeface="Calibri"/>
                <a:cs typeface="Times New Roman"/>
              </a:rPr>
              <a:t>Antonym:</a:t>
            </a:r>
            <a:endParaRPr lang="en-GB" sz="1100" dirty="0">
              <a:effectLst/>
              <a:ea typeface="Calibri"/>
              <a:cs typeface="Times New Roman"/>
            </a:endParaRPr>
          </a:p>
        </p:txBody>
      </p:sp>
      <p:pic>
        <p:nvPicPr>
          <p:cNvPr id="2050" name="Picture 2" descr="World's Deadliest: Amazing Pistol Shrimp Stun &quot;Gun&quot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85865" y="4581097"/>
            <a:ext cx="2867357" cy="1612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7975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: Rounded Corners 19">
            <a:extLst>
              <a:ext uri="{FF2B5EF4-FFF2-40B4-BE49-F238E27FC236}">
                <a16:creationId xmlns:a16="http://schemas.microsoft.com/office/drawing/2014/main" xmlns="" id="{30E687CD-B825-4958-9159-6E7A8B43E836}"/>
              </a:ext>
            </a:extLst>
          </p:cNvPr>
          <p:cNvSpPr/>
          <p:nvPr/>
        </p:nvSpPr>
        <p:spPr>
          <a:xfrm>
            <a:off x="755650" y="661988"/>
            <a:ext cx="7632700" cy="998537"/>
          </a:xfrm>
          <a:prstGeom prst="roundRect">
            <a:avLst>
              <a:gd name="adj" fmla="val 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buFont typeface="Arial" panose="020B0604020202020204" pitchFamily="34" charset="0"/>
              <a:buNone/>
              <a:defRPr/>
            </a:pPr>
            <a:r>
              <a:rPr lang="en-GB" altLang="en-US" dirty="0"/>
              <a:t>The particular root word that we are going to look at this week is…</a:t>
            </a:r>
          </a:p>
        </p:txBody>
      </p: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xmlns="" id="{C61EB983-28E7-46BB-8E39-46D138D88586}"/>
              </a:ext>
            </a:extLst>
          </p:cNvPr>
          <p:cNvSpPr/>
          <p:nvPr/>
        </p:nvSpPr>
        <p:spPr>
          <a:xfrm>
            <a:off x="755650" y="2643188"/>
            <a:ext cx="3790950" cy="99853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sz="3600" b="1" dirty="0">
                <a:solidFill>
                  <a:srgbClr val="00A7E6"/>
                </a:solidFill>
                <a:latin typeface="Twinkl SemiBold" pitchFamily="2" charset="0"/>
              </a:rPr>
              <a:t>‘sign’</a:t>
            </a:r>
          </a:p>
        </p:txBody>
      </p:sp>
      <p:pic>
        <p:nvPicPr>
          <p:cNvPr id="9220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938" y="1454150"/>
            <a:ext cx="3681412" cy="4751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xmlns="" id="{45ECCD9E-7CB6-480E-9591-99E559A072B5}"/>
              </a:ext>
            </a:extLst>
          </p:cNvPr>
          <p:cNvSpPr/>
          <p:nvPr/>
        </p:nvSpPr>
        <p:spPr>
          <a:xfrm>
            <a:off x="755650" y="3624263"/>
            <a:ext cx="3790950" cy="998537"/>
          </a:xfrm>
          <a:prstGeom prst="roundRect">
            <a:avLst>
              <a:gd name="adj" fmla="val 0"/>
            </a:avLst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tx1"/>
                </a:solidFill>
              </a:rPr>
              <a:t>which derives from Latin and is often associated with words that mean ‘</a:t>
            </a:r>
            <a:r>
              <a:rPr lang="en-GB" altLang="en-US" b="1" dirty="0">
                <a:solidFill>
                  <a:schemeClr val="tx1"/>
                </a:solidFill>
              </a:rPr>
              <a:t>to mark’ </a:t>
            </a:r>
            <a:r>
              <a:rPr lang="en-GB" altLang="en-US" dirty="0">
                <a:solidFill>
                  <a:schemeClr val="tx1"/>
                </a:solidFill>
              </a:rPr>
              <a:t>or</a:t>
            </a:r>
            <a:r>
              <a:rPr lang="en-GB" altLang="en-US" b="1" dirty="0">
                <a:solidFill>
                  <a:schemeClr val="tx1"/>
                </a:solidFill>
              </a:rPr>
              <a:t> ‘to seal.’</a:t>
            </a:r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6162675" y="5540375"/>
            <a:ext cx="1135063" cy="369888"/>
          </a:xfrm>
          <a:prstGeom prst="rect">
            <a:avLst/>
          </a:prstGeom>
          <a:solidFill>
            <a:srgbClr val="00938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 b="1">
                <a:solidFill>
                  <a:schemeClr val="bg1"/>
                </a:solidFill>
              </a:rPr>
              <a:t>‘sign’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5053013" y="4538663"/>
            <a:ext cx="1398587" cy="369887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assignment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6924675" y="4713288"/>
            <a:ext cx="887413" cy="369887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signal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6924675" y="3998913"/>
            <a:ext cx="1463675" cy="368300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insignificant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5643563" y="3875088"/>
            <a:ext cx="965200" cy="368300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resign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22" name="TextBox 21"/>
          <p:cNvSpPr txBox="1">
            <a:spLocks noChangeArrowheads="1"/>
          </p:cNvSpPr>
          <p:nvPr/>
        </p:nvSpPr>
        <p:spPr bwMode="auto">
          <a:xfrm>
            <a:off x="6731000" y="3186113"/>
            <a:ext cx="1389063" cy="369887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resignation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5022850" y="3305175"/>
            <a:ext cx="1328738" cy="369888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significant</a:t>
            </a:r>
            <a:endParaRPr lang="en-GB" altLang="en-US" b="1">
              <a:solidFill>
                <a:schemeClr val="bg1"/>
              </a:solidFill>
            </a:endParaRPr>
          </a:p>
        </p:txBody>
      </p:sp>
      <p:sp>
        <p:nvSpPr>
          <p:cNvPr id="24" name="TextBox 23"/>
          <p:cNvSpPr txBox="1">
            <a:spLocks noChangeArrowheads="1"/>
          </p:cNvSpPr>
          <p:nvPr/>
        </p:nvSpPr>
        <p:spPr bwMode="auto">
          <a:xfrm>
            <a:off x="6591300" y="2501900"/>
            <a:ext cx="1255713" cy="369888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designate</a:t>
            </a:r>
          </a:p>
        </p:txBody>
      </p:sp>
      <p:sp>
        <p:nvSpPr>
          <p:cNvPr id="25" name="TextBox 24"/>
          <p:cNvSpPr txBox="1">
            <a:spLocks noChangeArrowheads="1"/>
          </p:cNvSpPr>
          <p:nvPr/>
        </p:nvSpPr>
        <p:spPr bwMode="auto">
          <a:xfrm>
            <a:off x="5253038" y="2595563"/>
            <a:ext cx="1098550" cy="369887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 dirty="0">
                <a:solidFill>
                  <a:schemeClr val="bg1"/>
                </a:solidFill>
              </a:rPr>
              <a:t>design</a:t>
            </a:r>
          </a:p>
        </p:txBody>
      </p:sp>
      <p:sp>
        <p:nvSpPr>
          <p:cNvPr id="26" name="TextBox 25"/>
          <p:cNvSpPr txBox="1">
            <a:spLocks noChangeArrowheads="1"/>
          </p:cNvSpPr>
          <p:nvPr/>
        </p:nvSpPr>
        <p:spPr bwMode="auto">
          <a:xfrm>
            <a:off x="5140325" y="1978025"/>
            <a:ext cx="1211263" cy="369888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signature</a:t>
            </a:r>
          </a:p>
        </p:txBody>
      </p:sp>
      <p:sp>
        <p:nvSpPr>
          <p:cNvPr id="27" name="TextBox 26"/>
          <p:cNvSpPr txBox="1">
            <a:spLocks noChangeArrowheads="1"/>
          </p:cNvSpPr>
          <p:nvPr/>
        </p:nvSpPr>
        <p:spPr bwMode="auto">
          <a:xfrm>
            <a:off x="6591300" y="1727200"/>
            <a:ext cx="1004888" cy="368300"/>
          </a:xfrm>
          <a:prstGeom prst="rect">
            <a:avLst/>
          </a:prstGeom>
          <a:solidFill>
            <a:srgbClr val="2CB7B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/>
            <a:r>
              <a:rPr lang="en-GB" altLang="en-US">
                <a:solidFill>
                  <a:schemeClr val="bg1"/>
                </a:solidFill>
              </a:rPr>
              <a:t>assign</a:t>
            </a:r>
          </a:p>
        </p:txBody>
      </p:sp>
    </p:spTree>
    <p:extLst>
      <p:ext uri="{BB962C8B-B14F-4D97-AF65-F5344CB8AC3E}">
        <p14:creationId xmlns:p14="http://schemas.microsoft.com/office/powerpoint/2010/main" val="6524157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/>
      <p:bldP spid="14" grpId="0" animBg="1"/>
      <p:bldP spid="15" grpId="0" animBg="1"/>
      <p:bldP spid="16" grpId="0" animBg="1"/>
      <p:bldP spid="17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1E2A049-D226-4F66-92B0-738728636F09}"/>
              </a:ext>
            </a:extLst>
          </p:cNvPr>
          <p:cNvSpPr/>
          <p:nvPr/>
        </p:nvSpPr>
        <p:spPr>
          <a:xfrm>
            <a:off x="452438" y="2487613"/>
            <a:ext cx="8239125" cy="977900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Ins="288000" anchor="ctr"/>
          <a:lstStyle/>
          <a:p>
            <a:pPr algn="ctr">
              <a:defRPr/>
            </a:pPr>
            <a:r>
              <a:rPr lang="en-GB" dirty="0"/>
              <a:t>To write your name in a distinctive way.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6" name="Pentagon 4">
            <a:extLst>
              <a:ext uri="{FF2B5EF4-FFF2-40B4-BE49-F238E27FC236}">
                <a16:creationId xmlns:a16="http://schemas.microsoft.com/office/drawing/2014/main" xmlns="" id="{5B7A1115-0732-4ECE-989F-A05C9676606E}"/>
              </a:ext>
            </a:extLst>
          </p:cNvPr>
          <p:cNvSpPr/>
          <p:nvPr/>
        </p:nvSpPr>
        <p:spPr>
          <a:xfrm>
            <a:off x="450850" y="765175"/>
            <a:ext cx="1655763" cy="471488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Question 1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73088" y="1631950"/>
            <a:ext cx="7997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Which is the correct ‘sign’ spelling to fit this definition?</a:t>
            </a:r>
          </a:p>
        </p:txBody>
      </p:sp>
      <p:grpSp>
        <p:nvGrpSpPr>
          <p:cNvPr id="70" name="A"/>
          <p:cNvGrpSpPr>
            <a:grpSpLocks/>
          </p:cNvGrpSpPr>
          <p:nvPr/>
        </p:nvGrpSpPr>
        <p:grpSpPr bwMode="auto">
          <a:xfrm>
            <a:off x="976313" y="3971925"/>
            <a:ext cx="3343275" cy="742950"/>
            <a:chOff x="755650" y="3866401"/>
            <a:chExt cx="3343385" cy="744139"/>
          </a:xfrm>
        </p:grpSpPr>
        <p:sp>
          <p:nvSpPr>
            <p:cNvPr id="71" name="A Answer">
              <a:extLst>
                <a:ext uri="{FF2B5EF4-FFF2-40B4-BE49-F238E27FC236}">
                  <a16:creationId xmlns:a16="http://schemas.microsoft.com/office/drawing/2014/main" xmlns="" id="{2355D792-04C3-4D30-96AD-B3DC30FF8385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signiture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2" name="A">
              <a:extLst>
                <a:ext uri="{FF2B5EF4-FFF2-40B4-BE49-F238E27FC236}">
                  <a16:creationId xmlns:a16="http://schemas.microsoft.com/office/drawing/2014/main" xmlns="" id="{D3A308FB-F1E1-4223-9544-5003AD608166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73" name="C"/>
          <p:cNvGrpSpPr>
            <a:grpSpLocks/>
          </p:cNvGrpSpPr>
          <p:nvPr/>
        </p:nvGrpSpPr>
        <p:grpSpPr bwMode="auto">
          <a:xfrm>
            <a:off x="4849813" y="3971925"/>
            <a:ext cx="3343275" cy="742950"/>
            <a:chOff x="755650" y="3866401"/>
            <a:chExt cx="3343385" cy="744139"/>
          </a:xfrm>
        </p:grpSpPr>
        <p:sp>
          <p:nvSpPr>
            <p:cNvPr id="74" name="A Answer">
              <a:extLst>
                <a:ext uri="{FF2B5EF4-FFF2-40B4-BE49-F238E27FC236}">
                  <a16:creationId xmlns:a16="http://schemas.microsoft.com/office/drawing/2014/main" xmlns="" id="{20996500-3B73-4837-B14B-EE971A14EFF3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siggnature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5" name="A">
              <a:extLst>
                <a:ext uri="{FF2B5EF4-FFF2-40B4-BE49-F238E27FC236}">
                  <a16:creationId xmlns:a16="http://schemas.microsoft.com/office/drawing/2014/main" xmlns="" id="{5BB4A545-C748-41E8-A89F-7C9A7BFF2410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76" name="B"/>
          <p:cNvGrpSpPr>
            <a:grpSpLocks/>
          </p:cNvGrpSpPr>
          <p:nvPr/>
        </p:nvGrpSpPr>
        <p:grpSpPr bwMode="auto">
          <a:xfrm>
            <a:off x="976313" y="5054600"/>
            <a:ext cx="3343275" cy="742950"/>
            <a:chOff x="755650" y="3866401"/>
            <a:chExt cx="3343385" cy="744139"/>
          </a:xfrm>
        </p:grpSpPr>
        <p:sp>
          <p:nvSpPr>
            <p:cNvPr id="77" name="A Answer">
              <a:extLst>
                <a:ext uri="{FF2B5EF4-FFF2-40B4-BE49-F238E27FC236}">
                  <a16:creationId xmlns:a16="http://schemas.microsoft.com/office/drawing/2014/main" xmlns="" id="{49301CB5-6FB2-4BDA-8249-2706A6109F59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signature</a:t>
              </a:r>
              <a:r>
                <a:rPr lang="en-GB" sz="2400" dirty="0">
                  <a:solidFill>
                    <a:sysClr val="windowText" lastClr="000000"/>
                  </a:solidFill>
                  <a:latin typeface="Twinkl SemiBold" pitchFamily="2" charset="0"/>
                </a:rPr>
                <a:t> </a:t>
              </a:r>
            </a:p>
          </p:txBody>
        </p:sp>
        <p:sp>
          <p:nvSpPr>
            <p:cNvPr id="78" name="A">
              <a:extLst>
                <a:ext uri="{FF2B5EF4-FFF2-40B4-BE49-F238E27FC236}">
                  <a16:creationId xmlns:a16="http://schemas.microsoft.com/office/drawing/2014/main" xmlns="" id="{6ABBB9B8-D41F-47B7-9473-37E41FCDAD7E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79" name="D"/>
          <p:cNvGrpSpPr>
            <a:grpSpLocks/>
          </p:cNvGrpSpPr>
          <p:nvPr/>
        </p:nvGrpSpPr>
        <p:grpSpPr bwMode="auto">
          <a:xfrm>
            <a:off x="4849813" y="5054600"/>
            <a:ext cx="3343275" cy="742950"/>
            <a:chOff x="755650" y="3866401"/>
            <a:chExt cx="3343385" cy="744139"/>
          </a:xfrm>
        </p:grpSpPr>
        <p:sp>
          <p:nvSpPr>
            <p:cNvPr id="80" name="A Answer">
              <a:extLst>
                <a:ext uri="{FF2B5EF4-FFF2-40B4-BE49-F238E27FC236}">
                  <a16:creationId xmlns:a16="http://schemas.microsoft.com/office/drawing/2014/main" xmlns="" id="{2D007DAE-B4AB-4FDE-90DE-76F3F7B45B5F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signachure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81" name="A">
              <a:extLst>
                <a:ext uri="{FF2B5EF4-FFF2-40B4-BE49-F238E27FC236}">
                  <a16:creationId xmlns:a16="http://schemas.microsoft.com/office/drawing/2014/main" xmlns="" id="{2FB606B6-74D3-47BF-B99E-DFD502AB0BBD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82" name="Correct"/>
          <p:cNvGrpSpPr>
            <a:grpSpLocks/>
          </p:cNvGrpSpPr>
          <p:nvPr/>
        </p:nvGrpSpPr>
        <p:grpSpPr bwMode="auto">
          <a:xfrm>
            <a:off x="949325" y="5029200"/>
            <a:ext cx="3370263" cy="795338"/>
            <a:chOff x="918297" y="3837076"/>
            <a:chExt cx="3369923" cy="794484"/>
          </a:xfrm>
        </p:grpSpPr>
        <p:sp>
          <p:nvSpPr>
            <p:cNvPr id="83" name="Rounded Rectangle 28">
              <a:extLst>
                <a:ext uri="{FF2B5EF4-FFF2-40B4-BE49-F238E27FC236}">
                  <a16:creationId xmlns:a16="http://schemas.microsoft.com/office/drawing/2014/main" xmlns="" id="{3336491C-8028-45B9-AC64-E79AFA14C7EB}"/>
                </a:ext>
              </a:extLst>
            </p:cNvPr>
            <p:cNvSpPr/>
            <p:nvPr/>
          </p:nvSpPr>
          <p:spPr bwMode="auto">
            <a:xfrm>
              <a:off x="1143699" y="3963940"/>
              <a:ext cx="3144521" cy="56612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Correct Answer!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CCF13F7E-7968-44B0-AED2-8C3F7134305F}"/>
                </a:ext>
              </a:extLst>
            </p:cNvPr>
            <p:cNvSpPr/>
            <p:nvPr/>
          </p:nvSpPr>
          <p:spPr bwMode="auto">
            <a:xfrm>
              <a:off x="918297" y="3837076"/>
              <a:ext cx="777797" cy="79448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Freeform 30">
              <a:extLst>
                <a:ext uri="{FF2B5EF4-FFF2-40B4-BE49-F238E27FC236}">
                  <a16:creationId xmlns:a16="http://schemas.microsoft.com/office/drawing/2014/main" xmlns="" id="{FCB987CD-54B9-4DF3-8ECA-4EA937893FB9}"/>
                </a:ext>
              </a:extLst>
            </p:cNvPr>
            <p:cNvSpPr/>
            <p:nvPr/>
          </p:nvSpPr>
          <p:spPr bwMode="auto">
            <a:xfrm rot="20730365">
              <a:off x="1046872" y="4090803"/>
              <a:ext cx="563505" cy="37424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Incorrect 1"/>
          <p:cNvGrpSpPr>
            <a:grpSpLocks/>
          </p:cNvGrpSpPr>
          <p:nvPr/>
        </p:nvGrpSpPr>
        <p:grpSpPr bwMode="auto">
          <a:xfrm>
            <a:off x="949325" y="3954463"/>
            <a:ext cx="3370263" cy="785812"/>
            <a:chOff x="918297" y="4709497"/>
            <a:chExt cx="3369923" cy="786196"/>
          </a:xfrm>
        </p:grpSpPr>
        <p:sp>
          <p:nvSpPr>
            <p:cNvPr id="87" name="Incorrect 1">
              <a:extLst>
                <a:ext uri="{FF2B5EF4-FFF2-40B4-BE49-F238E27FC236}">
                  <a16:creationId xmlns:a16="http://schemas.microsoft.com/office/drawing/2014/main" xmlns="" id="{C87C7FA3-E3AC-45D3-9E8D-79741F39E360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3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8C666D7B-A4E6-48B1-B226-FFAE02A0688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9" name="Multiply 34">
              <a:extLst>
                <a:ext uri="{FF2B5EF4-FFF2-40B4-BE49-F238E27FC236}">
                  <a16:creationId xmlns:a16="http://schemas.microsoft.com/office/drawing/2014/main" xmlns="" id="{A2E9EB6E-F3E9-47A7-9661-CAD16C5D0F81}"/>
                </a:ext>
              </a:extLst>
            </p:cNvPr>
            <p:cNvSpPr/>
            <p:nvPr/>
          </p:nvSpPr>
          <p:spPr bwMode="auto">
            <a:xfrm>
              <a:off x="978616" y="4780969"/>
              <a:ext cx="658747" cy="657546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0" name="Incorrect 2"/>
          <p:cNvGrpSpPr>
            <a:grpSpLocks/>
          </p:cNvGrpSpPr>
          <p:nvPr/>
        </p:nvGrpSpPr>
        <p:grpSpPr bwMode="auto">
          <a:xfrm>
            <a:off x="4822825" y="3954463"/>
            <a:ext cx="3370263" cy="785812"/>
            <a:chOff x="918297" y="4709497"/>
            <a:chExt cx="3369923" cy="786196"/>
          </a:xfrm>
        </p:grpSpPr>
        <p:sp>
          <p:nvSpPr>
            <p:cNvPr id="91" name="Rounded Rectangle 66">
              <a:extLst>
                <a:ext uri="{FF2B5EF4-FFF2-40B4-BE49-F238E27FC236}">
                  <a16:creationId xmlns:a16="http://schemas.microsoft.com/office/drawing/2014/main" xmlns="" id="{56DCB846-F53A-41FF-AB2A-3B9CD0470FAB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3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2FBBFB52-AEEA-466B-9ACB-44922CC56E7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3" name="Multiply 68">
              <a:extLst>
                <a:ext uri="{FF2B5EF4-FFF2-40B4-BE49-F238E27FC236}">
                  <a16:creationId xmlns:a16="http://schemas.microsoft.com/office/drawing/2014/main" xmlns="" id="{4D0F0BBB-3D44-456E-8A3B-596675EE1879}"/>
                </a:ext>
              </a:extLst>
            </p:cNvPr>
            <p:cNvSpPr/>
            <p:nvPr/>
          </p:nvSpPr>
          <p:spPr bwMode="auto">
            <a:xfrm>
              <a:off x="978616" y="4780969"/>
              <a:ext cx="658747" cy="657546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4" name="Incorrect 3"/>
          <p:cNvGrpSpPr>
            <a:grpSpLocks/>
          </p:cNvGrpSpPr>
          <p:nvPr/>
        </p:nvGrpSpPr>
        <p:grpSpPr bwMode="auto">
          <a:xfrm>
            <a:off x="4822825" y="5032375"/>
            <a:ext cx="3370263" cy="787400"/>
            <a:chOff x="918297" y="4709497"/>
            <a:chExt cx="3369923" cy="786196"/>
          </a:xfrm>
        </p:grpSpPr>
        <p:sp>
          <p:nvSpPr>
            <p:cNvPr id="95" name="Rounded Rectangle 70">
              <a:extLst>
                <a:ext uri="{FF2B5EF4-FFF2-40B4-BE49-F238E27FC236}">
                  <a16:creationId xmlns:a16="http://schemas.microsoft.com/office/drawing/2014/main" xmlns="" id="{AD20DFC5-C421-48A3-86AC-E22DA2725F43}"/>
                </a:ext>
              </a:extLst>
            </p:cNvPr>
            <p:cNvSpPr/>
            <p:nvPr/>
          </p:nvSpPr>
          <p:spPr bwMode="auto">
            <a:xfrm>
              <a:off x="1143699" y="4820452"/>
              <a:ext cx="3144521" cy="567456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FB175DEC-A434-41CD-87DF-AC5DDA154762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7" name="Multiply 72">
              <a:extLst>
                <a:ext uri="{FF2B5EF4-FFF2-40B4-BE49-F238E27FC236}">
                  <a16:creationId xmlns:a16="http://schemas.microsoft.com/office/drawing/2014/main" xmlns="" id="{78B441FE-DDA8-4F2B-8C94-741C093BC156}"/>
                </a:ext>
              </a:extLst>
            </p:cNvPr>
            <p:cNvSpPr/>
            <p:nvPr/>
          </p:nvSpPr>
          <p:spPr bwMode="auto">
            <a:xfrm>
              <a:off x="978616" y="4780826"/>
              <a:ext cx="658747" cy="65780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sp>
        <p:nvSpPr>
          <p:cNvPr id="98" name="Right Arrow 35">
            <a:hlinkClick r:id="rId2" action="ppaction://hlinksldjump"/>
            <a:extLst>
              <a:ext uri="{FF2B5EF4-FFF2-40B4-BE49-F238E27FC236}">
                <a16:creationId xmlns:a16="http://schemas.microsoft.com/office/drawing/2014/main" xmlns="" id="{7B6AC19C-BBAD-4CFC-8C92-915D255808E4}"/>
              </a:ext>
            </a:extLst>
          </p:cNvPr>
          <p:cNvSpPr/>
          <p:nvPr/>
        </p:nvSpPr>
        <p:spPr>
          <a:xfrm flipV="1">
            <a:off x="8013700" y="5899150"/>
            <a:ext cx="557213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8319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9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8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9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1E2A049-D226-4F66-92B0-738728636F09}"/>
              </a:ext>
            </a:extLst>
          </p:cNvPr>
          <p:cNvSpPr/>
          <p:nvPr/>
        </p:nvSpPr>
        <p:spPr>
          <a:xfrm>
            <a:off x="452438" y="2444750"/>
            <a:ext cx="8239125" cy="977900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Ins="28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To create a plan or drawing of a building, </a:t>
            </a:r>
            <a:br>
              <a:rPr lang="en-GB" dirty="0">
                <a:solidFill>
                  <a:schemeClr val="bg1"/>
                </a:solidFill>
              </a:rPr>
            </a:br>
            <a:r>
              <a:rPr lang="en-GB" dirty="0">
                <a:solidFill>
                  <a:schemeClr val="bg1"/>
                </a:solidFill>
              </a:rPr>
              <a:t>piece of clothing or object before it is built or made.</a:t>
            </a:r>
          </a:p>
        </p:txBody>
      </p:sp>
      <p:sp>
        <p:nvSpPr>
          <p:cNvPr id="6" name="Pentagon 4">
            <a:extLst>
              <a:ext uri="{FF2B5EF4-FFF2-40B4-BE49-F238E27FC236}">
                <a16:creationId xmlns:a16="http://schemas.microsoft.com/office/drawing/2014/main" xmlns="" id="{5B7A1115-0732-4ECE-989F-A05C9676606E}"/>
              </a:ext>
            </a:extLst>
          </p:cNvPr>
          <p:cNvSpPr/>
          <p:nvPr/>
        </p:nvSpPr>
        <p:spPr>
          <a:xfrm>
            <a:off x="450850" y="765175"/>
            <a:ext cx="1655763" cy="471488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Question 2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73088" y="1631950"/>
            <a:ext cx="7997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Which is the correct ‘sign’ spelling to fit this definition?</a:t>
            </a:r>
          </a:p>
        </p:txBody>
      </p:sp>
      <p:sp>
        <p:nvSpPr>
          <p:cNvPr id="69" name="Right Arrow 35">
            <a:hlinkClick r:id="rId2" action="ppaction://hlinksldjump"/>
            <a:extLst>
              <a:ext uri="{FF2B5EF4-FFF2-40B4-BE49-F238E27FC236}">
                <a16:creationId xmlns:a16="http://schemas.microsoft.com/office/drawing/2014/main" xmlns="" id="{1DF91076-E300-4230-8B51-6FC768DB340C}"/>
              </a:ext>
            </a:extLst>
          </p:cNvPr>
          <p:cNvSpPr/>
          <p:nvPr/>
        </p:nvSpPr>
        <p:spPr>
          <a:xfrm flipV="1">
            <a:off x="8013700" y="5899150"/>
            <a:ext cx="557213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70" name="A"/>
          <p:cNvGrpSpPr>
            <a:grpSpLocks/>
          </p:cNvGrpSpPr>
          <p:nvPr/>
        </p:nvGrpSpPr>
        <p:grpSpPr bwMode="auto">
          <a:xfrm>
            <a:off x="976313" y="3971925"/>
            <a:ext cx="3343275" cy="742950"/>
            <a:chOff x="755650" y="3866401"/>
            <a:chExt cx="3343385" cy="744139"/>
          </a:xfrm>
        </p:grpSpPr>
        <p:sp>
          <p:nvSpPr>
            <p:cNvPr id="71" name="A Answer">
              <a:extLst>
                <a:ext uri="{FF2B5EF4-FFF2-40B4-BE49-F238E27FC236}">
                  <a16:creationId xmlns:a16="http://schemas.microsoft.com/office/drawing/2014/main" xmlns="" id="{2355D792-04C3-4D30-96AD-B3DC30FF8385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disign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2" name="A">
              <a:extLst>
                <a:ext uri="{FF2B5EF4-FFF2-40B4-BE49-F238E27FC236}">
                  <a16:creationId xmlns:a16="http://schemas.microsoft.com/office/drawing/2014/main" xmlns="" id="{D3A308FB-F1E1-4223-9544-5003AD608166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73" name="C"/>
          <p:cNvGrpSpPr>
            <a:grpSpLocks/>
          </p:cNvGrpSpPr>
          <p:nvPr/>
        </p:nvGrpSpPr>
        <p:grpSpPr bwMode="auto">
          <a:xfrm>
            <a:off x="4849813" y="3971925"/>
            <a:ext cx="3343275" cy="742950"/>
            <a:chOff x="755650" y="3866401"/>
            <a:chExt cx="3343385" cy="744139"/>
          </a:xfrm>
        </p:grpSpPr>
        <p:sp>
          <p:nvSpPr>
            <p:cNvPr id="74" name="A Answer">
              <a:extLst>
                <a:ext uri="{FF2B5EF4-FFF2-40B4-BE49-F238E27FC236}">
                  <a16:creationId xmlns:a16="http://schemas.microsoft.com/office/drawing/2014/main" xmlns="" id="{20996500-3B73-4837-B14B-EE971A14EFF3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desine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5" name="A">
              <a:extLst>
                <a:ext uri="{FF2B5EF4-FFF2-40B4-BE49-F238E27FC236}">
                  <a16:creationId xmlns:a16="http://schemas.microsoft.com/office/drawing/2014/main" xmlns="" id="{5BB4A545-C748-41E8-A89F-7C9A7BFF2410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76" name="B"/>
          <p:cNvGrpSpPr>
            <a:grpSpLocks/>
          </p:cNvGrpSpPr>
          <p:nvPr/>
        </p:nvGrpSpPr>
        <p:grpSpPr bwMode="auto">
          <a:xfrm>
            <a:off x="976313" y="5054600"/>
            <a:ext cx="3343275" cy="742950"/>
            <a:chOff x="755650" y="3866401"/>
            <a:chExt cx="3343385" cy="744139"/>
          </a:xfrm>
        </p:grpSpPr>
        <p:sp>
          <p:nvSpPr>
            <p:cNvPr id="77" name="A Answer">
              <a:extLst>
                <a:ext uri="{FF2B5EF4-FFF2-40B4-BE49-F238E27FC236}">
                  <a16:creationId xmlns:a16="http://schemas.microsoft.com/office/drawing/2014/main" xmlns="" id="{49301CB5-6FB2-4BDA-8249-2706A6109F59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desing</a:t>
              </a:r>
              <a:r>
                <a:rPr lang="en-GB" sz="2400" dirty="0">
                  <a:solidFill>
                    <a:sysClr val="windowText" lastClr="000000"/>
                  </a:solidFill>
                  <a:latin typeface="Twinkl SemiBold" pitchFamily="2" charset="0"/>
                </a:rPr>
                <a:t> </a:t>
              </a:r>
            </a:p>
          </p:txBody>
        </p:sp>
        <p:sp>
          <p:nvSpPr>
            <p:cNvPr id="78" name="A">
              <a:extLst>
                <a:ext uri="{FF2B5EF4-FFF2-40B4-BE49-F238E27FC236}">
                  <a16:creationId xmlns:a16="http://schemas.microsoft.com/office/drawing/2014/main" xmlns="" id="{6ABBB9B8-D41F-47B7-9473-37E41FCDAD7E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79" name="D"/>
          <p:cNvGrpSpPr>
            <a:grpSpLocks/>
          </p:cNvGrpSpPr>
          <p:nvPr/>
        </p:nvGrpSpPr>
        <p:grpSpPr bwMode="auto">
          <a:xfrm>
            <a:off x="4849813" y="5054600"/>
            <a:ext cx="3343275" cy="742950"/>
            <a:chOff x="755650" y="3866401"/>
            <a:chExt cx="3343385" cy="744139"/>
          </a:xfrm>
        </p:grpSpPr>
        <p:sp>
          <p:nvSpPr>
            <p:cNvPr id="80" name="A Answer">
              <a:extLst>
                <a:ext uri="{FF2B5EF4-FFF2-40B4-BE49-F238E27FC236}">
                  <a16:creationId xmlns:a16="http://schemas.microsoft.com/office/drawing/2014/main" xmlns="" id="{2D007DAE-B4AB-4FDE-90DE-76F3F7B45B5F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design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81" name="A">
              <a:extLst>
                <a:ext uri="{FF2B5EF4-FFF2-40B4-BE49-F238E27FC236}">
                  <a16:creationId xmlns:a16="http://schemas.microsoft.com/office/drawing/2014/main" xmlns="" id="{2FB606B6-74D3-47BF-B99E-DFD502AB0BBD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82" name="Correct"/>
          <p:cNvGrpSpPr>
            <a:grpSpLocks/>
          </p:cNvGrpSpPr>
          <p:nvPr/>
        </p:nvGrpSpPr>
        <p:grpSpPr bwMode="auto">
          <a:xfrm>
            <a:off x="4835525" y="5030788"/>
            <a:ext cx="3370263" cy="795337"/>
            <a:chOff x="918297" y="3837076"/>
            <a:chExt cx="3369923" cy="794484"/>
          </a:xfrm>
        </p:grpSpPr>
        <p:sp>
          <p:nvSpPr>
            <p:cNvPr id="83" name="Rounded Rectangle 28">
              <a:extLst>
                <a:ext uri="{FF2B5EF4-FFF2-40B4-BE49-F238E27FC236}">
                  <a16:creationId xmlns:a16="http://schemas.microsoft.com/office/drawing/2014/main" xmlns="" id="{3336491C-8028-45B9-AC64-E79AFA14C7EB}"/>
                </a:ext>
              </a:extLst>
            </p:cNvPr>
            <p:cNvSpPr/>
            <p:nvPr/>
          </p:nvSpPr>
          <p:spPr bwMode="auto">
            <a:xfrm>
              <a:off x="1143699" y="3963940"/>
              <a:ext cx="3144521" cy="56612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Correct Answer!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CCF13F7E-7968-44B0-AED2-8C3F7134305F}"/>
                </a:ext>
              </a:extLst>
            </p:cNvPr>
            <p:cNvSpPr/>
            <p:nvPr/>
          </p:nvSpPr>
          <p:spPr bwMode="auto">
            <a:xfrm>
              <a:off x="918297" y="3837076"/>
              <a:ext cx="777797" cy="79448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Freeform 30">
              <a:extLst>
                <a:ext uri="{FF2B5EF4-FFF2-40B4-BE49-F238E27FC236}">
                  <a16:creationId xmlns:a16="http://schemas.microsoft.com/office/drawing/2014/main" xmlns="" id="{FCB987CD-54B9-4DF3-8ECA-4EA937893FB9}"/>
                </a:ext>
              </a:extLst>
            </p:cNvPr>
            <p:cNvSpPr/>
            <p:nvPr/>
          </p:nvSpPr>
          <p:spPr bwMode="auto">
            <a:xfrm rot="20730365">
              <a:off x="1046872" y="4090804"/>
              <a:ext cx="563505" cy="37424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Incorrect 1"/>
          <p:cNvGrpSpPr>
            <a:grpSpLocks/>
          </p:cNvGrpSpPr>
          <p:nvPr/>
        </p:nvGrpSpPr>
        <p:grpSpPr bwMode="auto">
          <a:xfrm>
            <a:off x="949325" y="3952875"/>
            <a:ext cx="3370263" cy="785813"/>
            <a:chOff x="918297" y="4709497"/>
            <a:chExt cx="3369923" cy="786196"/>
          </a:xfrm>
        </p:grpSpPr>
        <p:sp>
          <p:nvSpPr>
            <p:cNvPr id="87" name="Incorrect 1">
              <a:extLst>
                <a:ext uri="{FF2B5EF4-FFF2-40B4-BE49-F238E27FC236}">
                  <a16:creationId xmlns:a16="http://schemas.microsoft.com/office/drawing/2014/main" xmlns="" id="{C87C7FA3-E3AC-45D3-9E8D-79741F39E360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2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8C666D7B-A4E6-48B1-B226-FFAE02A0688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9" name="Multiply 34">
              <a:extLst>
                <a:ext uri="{FF2B5EF4-FFF2-40B4-BE49-F238E27FC236}">
                  <a16:creationId xmlns:a16="http://schemas.microsoft.com/office/drawing/2014/main" xmlns="" id="{A2E9EB6E-F3E9-47A7-9661-CAD16C5D0F81}"/>
                </a:ext>
              </a:extLst>
            </p:cNvPr>
            <p:cNvSpPr/>
            <p:nvPr/>
          </p:nvSpPr>
          <p:spPr bwMode="auto">
            <a:xfrm>
              <a:off x="978616" y="4780970"/>
              <a:ext cx="658747" cy="65754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0" name="Incorrect 2"/>
          <p:cNvGrpSpPr>
            <a:grpSpLocks/>
          </p:cNvGrpSpPr>
          <p:nvPr/>
        </p:nvGrpSpPr>
        <p:grpSpPr bwMode="auto">
          <a:xfrm>
            <a:off x="4822825" y="3948113"/>
            <a:ext cx="3370263" cy="785812"/>
            <a:chOff x="918297" y="4709497"/>
            <a:chExt cx="3369923" cy="786196"/>
          </a:xfrm>
        </p:grpSpPr>
        <p:sp>
          <p:nvSpPr>
            <p:cNvPr id="91" name="Rounded Rectangle 66">
              <a:extLst>
                <a:ext uri="{FF2B5EF4-FFF2-40B4-BE49-F238E27FC236}">
                  <a16:creationId xmlns:a16="http://schemas.microsoft.com/office/drawing/2014/main" xmlns="" id="{56DCB846-F53A-41FF-AB2A-3B9CD0470FAB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3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2FBBFB52-AEEA-466B-9ACB-44922CC56E7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3" name="Multiply 68">
              <a:extLst>
                <a:ext uri="{FF2B5EF4-FFF2-40B4-BE49-F238E27FC236}">
                  <a16:creationId xmlns:a16="http://schemas.microsoft.com/office/drawing/2014/main" xmlns="" id="{4D0F0BBB-3D44-456E-8A3B-596675EE1879}"/>
                </a:ext>
              </a:extLst>
            </p:cNvPr>
            <p:cNvSpPr/>
            <p:nvPr/>
          </p:nvSpPr>
          <p:spPr bwMode="auto">
            <a:xfrm>
              <a:off x="978616" y="4780969"/>
              <a:ext cx="658747" cy="657546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4" name="Incorrect 3"/>
          <p:cNvGrpSpPr>
            <a:grpSpLocks/>
          </p:cNvGrpSpPr>
          <p:nvPr/>
        </p:nvGrpSpPr>
        <p:grpSpPr bwMode="auto">
          <a:xfrm>
            <a:off x="963613" y="5041900"/>
            <a:ext cx="3370262" cy="787400"/>
            <a:chOff x="918297" y="4709497"/>
            <a:chExt cx="3369923" cy="786196"/>
          </a:xfrm>
        </p:grpSpPr>
        <p:sp>
          <p:nvSpPr>
            <p:cNvPr id="95" name="Rounded Rectangle 70">
              <a:extLst>
                <a:ext uri="{FF2B5EF4-FFF2-40B4-BE49-F238E27FC236}">
                  <a16:creationId xmlns:a16="http://schemas.microsoft.com/office/drawing/2014/main" xmlns="" id="{AD20DFC5-C421-48A3-86AC-E22DA2725F43}"/>
                </a:ext>
              </a:extLst>
            </p:cNvPr>
            <p:cNvSpPr/>
            <p:nvPr/>
          </p:nvSpPr>
          <p:spPr bwMode="auto">
            <a:xfrm>
              <a:off x="1143699" y="4820452"/>
              <a:ext cx="3144521" cy="567456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FB175DEC-A434-41CD-87DF-AC5DDA154762}"/>
                </a:ext>
              </a:extLst>
            </p:cNvPr>
            <p:cNvSpPr/>
            <p:nvPr/>
          </p:nvSpPr>
          <p:spPr bwMode="auto">
            <a:xfrm>
              <a:off x="918297" y="4709497"/>
              <a:ext cx="785733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7" name="Multiply 72">
              <a:extLst>
                <a:ext uri="{FF2B5EF4-FFF2-40B4-BE49-F238E27FC236}">
                  <a16:creationId xmlns:a16="http://schemas.microsoft.com/office/drawing/2014/main" xmlns="" id="{78B441FE-DDA8-4F2B-8C94-741C093BC156}"/>
                </a:ext>
              </a:extLst>
            </p:cNvPr>
            <p:cNvSpPr/>
            <p:nvPr/>
          </p:nvSpPr>
          <p:spPr bwMode="auto">
            <a:xfrm>
              <a:off x="978616" y="4780826"/>
              <a:ext cx="658746" cy="65780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5335733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6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1E2A049-D226-4F66-92B0-738728636F09}"/>
              </a:ext>
            </a:extLst>
          </p:cNvPr>
          <p:cNvSpPr/>
          <p:nvPr/>
        </p:nvSpPr>
        <p:spPr>
          <a:xfrm>
            <a:off x="452438" y="2444750"/>
            <a:ext cx="8239125" cy="977900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Ins="28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Greatly important and worthwhile.</a:t>
            </a:r>
          </a:p>
        </p:txBody>
      </p:sp>
      <p:sp>
        <p:nvSpPr>
          <p:cNvPr id="6" name="Pentagon 4">
            <a:extLst>
              <a:ext uri="{FF2B5EF4-FFF2-40B4-BE49-F238E27FC236}">
                <a16:creationId xmlns:a16="http://schemas.microsoft.com/office/drawing/2014/main" xmlns="" id="{5B7A1115-0732-4ECE-989F-A05C9676606E}"/>
              </a:ext>
            </a:extLst>
          </p:cNvPr>
          <p:cNvSpPr/>
          <p:nvPr/>
        </p:nvSpPr>
        <p:spPr>
          <a:xfrm>
            <a:off x="450850" y="765175"/>
            <a:ext cx="1655763" cy="471488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Question 3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73088" y="1631950"/>
            <a:ext cx="7997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Which is the correct ‘sign’ spelling to fit this definition?</a:t>
            </a:r>
          </a:p>
        </p:txBody>
      </p:sp>
      <p:sp>
        <p:nvSpPr>
          <p:cNvPr id="69" name="Right Arrow 35">
            <a:hlinkClick r:id="rId2" action="ppaction://hlinksldjump"/>
            <a:extLst>
              <a:ext uri="{FF2B5EF4-FFF2-40B4-BE49-F238E27FC236}">
                <a16:creationId xmlns:a16="http://schemas.microsoft.com/office/drawing/2014/main" xmlns="" id="{1DF91076-E300-4230-8B51-6FC768DB340C}"/>
              </a:ext>
            </a:extLst>
          </p:cNvPr>
          <p:cNvSpPr/>
          <p:nvPr/>
        </p:nvSpPr>
        <p:spPr>
          <a:xfrm flipV="1">
            <a:off x="8013700" y="5899150"/>
            <a:ext cx="557213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70" name="A"/>
          <p:cNvGrpSpPr>
            <a:grpSpLocks/>
          </p:cNvGrpSpPr>
          <p:nvPr/>
        </p:nvGrpSpPr>
        <p:grpSpPr bwMode="auto">
          <a:xfrm>
            <a:off x="976313" y="3971925"/>
            <a:ext cx="3343275" cy="742950"/>
            <a:chOff x="755650" y="3866401"/>
            <a:chExt cx="3343385" cy="744139"/>
          </a:xfrm>
        </p:grpSpPr>
        <p:sp>
          <p:nvSpPr>
            <p:cNvPr id="71" name="A Answer">
              <a:extLst>
                <a:ext uri="{FF2B5EF4-FFF2-40B4-BE49-F238E27FC236}">
                  <a16:creationId xmlns:a16="http://schemas.microsoft.com/office/drawing/2014/main" xmlns="" id="{2355D792-04C3-4D30-96AD-B3DC30FF8385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significant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2" name="A">
              <a:extLst>
                <a:ext uri="{FF2B5EF4-FFF2-40B4-BE49-F238E27FC236}">
                  <a16:creationId xmlns:a16="http://schemas.microsoft.com/office/drawing/2014/main" xmlns="" id="{D3A308FB-F1E1-4223-9544-5003AD608166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73" name="C"/>
          <p:cNvGrpSpPr>
            <a:grpSpLocks/>
          </p:cNvGrpSpPr>
          <p:nvPr/>
        </p:nvGrpSpPr>
        <p:grpSpPr bwMode="auto">
          <a:xfrm>
            <a:off x="4849813" y="3971925"/>
            <a:ext cx="3343275" cy="742950"/>
            <a:chOff x="755650" y="3866401"/>
            <a:chExt cx="3343385" cy="744139"/>
          </a:xfrm>
        </p:grpSpPr>
        <p:sp>
          <p:nvSpPr>
            <p:cNvPr id="74" name="A Answer">
              <a:extLst>
                <a:ext uri="{FF2B5EF4-FFF2-40B4-BE49-F238E27FC236}">
                  <a16:creationId xmlns:a16="http://schemas.microsoft.com/office/drawing/2014/main" xmlns="" id="{20996500-3B73-4837-B14B-EE971A14EFF3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signifficant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5" name="A">
              <a:extLst>
                <a:ext uri="{FF2B5EF4-FFF2-40B4-BE49-F238E27FC236}">
                  <a16:creationId xmlns:a16="http://schemas.microsoft.com/office/drawing/2014/main" xmlns="" id="{5BB4A545-C748-41E8-A89F-7C9A7BFF2410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76" name="B"/>
          <p:cNvGrpSpPr>
            <a:grpSpLocks/>
          </p:cNvGrpSpPr>
          <p:nvPr/>
        </p:nvGrpSpPr>
        <p:grpSpPr bwMode="auto">
          <a:xfrm>
            <a:off x="976313" y="5054600"/>
            <a:ext cx="3343275" cy="742950"/>
            <a:chOff x="755650" y="3866401"/>
            <a:chExt cx="3343385" cy="744139"/>
          </a:xfrm>
        </p:grpSpPr>
        <p:sp>
          <p:nvSpPr>
            <p:cNvPr id="77" name="A Answer">
              <a:extLst>
                <a:ext uri="{FF2B5EF4-FFF2-40B4-BE49-F238E27FC236}">
                  <a16:creationId xmlns:a16="http://schemas.microsoft.com/office/drawing/2014/main" xmlns="" id="{49301CB5-6FB2-4BDA-8249-2706A6109F59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significent</a:t>
              </a:r>
              <a:r>
                <a:rPr lang="en-GB" sz="2400" dirty="0">
                  <a:solidFill>
                    <a:sysClr val="windowText" lastClr="000000"/>
                  </a:solidFill>
                  <a:latin typeface="Twinkl SemiBold" pitchFamily="2" charset="0"/>
                </a:rPr>
                <a:t> </a:t>
              </a:r>
            </a:p>
          </p:txBody>
        </p:sp>
        <p:sp>
          <p:nvSpPr>
            <p:cNvPr id="78" name="A">
              <a:extLst>
                <a:ext uri="{FF2B5EF4-FFF2-40B4-BE49-F238E27FC236}">
                  <a16:creationId xmlns:a16="http://schemas.microsoft.com/office/drawing/2014/main" xmlns="" id="{6ABBB9B8-D41F-47B7-9473-37E41FCDAD7E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79" name="D"/>
          <p:cNvGrpSpPr>
            <a:grpSpLocks/>
          </p:cNvGrpSpPr>
          <p:nvPr/>
        </p:nvGrpSpPr>
        <p:grpSpPr bwMode="auto">
          <a:xfrm>
            <a:off x="4849813" y="5054600"/>
            <a:ext cx="3343275" cy="742950"/>
            <a:chOff x="755650" y="3866401"/>
            <a:chExt cx="3343385" cy="744139"/>
          </a:xfrm>
        </p:grpSpPr>
        <p:sp>
          <p:nvSpPr>
            <p:cNvPr id="80" name="A Answer">
              <a:extLst>
                <a:ext uri="{FF2B5EF4-FFF2-40B4-BE49-F238E27FC236}">
                  <a16:creationId xmlns:a16="http://schemas.microsoft.com/office/drawing/2014/main" xmlns="" id="{2D007DAE-B4AB-4FDE-90DE-76F3F7B45B5F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signeficant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81" name="A">
              <a:extLst>
                <a:ext uri="{FF2B5EF4-FFF2-40B4-BE49-F238E27FC236}">
                  <a16:creationId xmlns:a16="http://schemas.microsoft.com/office/drawing/2014/main" xmlns="" id="{2FB606B6-74D3-47BF-B99E-DFD502AB0BBD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82" name="Correct"/>
          <p:cNvGrpSpPr>
            <a:grpSpLocks/>
          </p:cNvGrpSpPr>
          <p:nvPr/>
        </p:nvGrpSpPr>
        <p:grpSpPr bwMode="auto">
          <a:xfrm>
            <a:off x="949325" y="3937000"/>
            <a:ext cx="3370263" cy="795338"/>
            <a:chOff x="918297" y="3837076"/>
            <a:chExt cx="3369923" cy="794484"/>
          </a:xfrm>
        </p:grpSpPr>
        <p:sp>
          <p:nvSpPr>
            <p:cNvPr id="83" name="Rounded Rectangle 28">
              <a:extLst>
                <a:ext uri="{FF2B5EF4-FFF2-40B4-BE49-F238E27FC236}">
                  <a16:creationId xmlns:a16="http://schemas.microsoft.com/office/drawing/2014/main" xmlns="" id="{3336491C-8028-45B9-AC64-E79AFA14C7EB}"/>
                </a:ext>
              </a:extLst>
            </p:cNvPr>
            <p:cNvSpPr/>
            <p:nvPr/>
          </p:nvSpPr>
          <p:spPr bwMode="auto">
            <a:xfrm>
              <a:off x="1143699" y="3963940"/>
              <a:ext cx="3144521" cy="56612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Correct Answer!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CCF13F7E-7968-44B0-AED2-8C3F7134305F}"/>
                </a:ext>
              </a:extLst>
            </p:cNvPr>
            <p:cNvSpPr/>
            <p:nvPr/>
          </p:nvSpPr>
          <p:spPr bwMode="auto">
            <a:xfrm>
              <a:off x="918297" y="3837076"/>
              <a:ext cx="777797" cy="79448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Freeform 30">
              <a:extLst>
                <a:ext uri="{FF2B5EF4-FFF2-40B4-BE49-F238E27FC236}">
                  <a16:creationId xmlns:a16="http://schemas.microsoft.com/office/drawing/2014/main" xmlns="" id="{FCB987CD-54B9-4DF3-8ECA-4EA937893FB9}"/>
                </a:ext>
              </a:extLst>
            </p:cNvPr>
            <p:cNvSpPr/>
            <p:nvPr/>
          </p:nvSpPr>
          <p:spPr bwMode="auto">
            <a:xfrm rot="20730365">
              <a:off x="1046872" y="4090803"/>
              <a:ext cx="563505" cy="37424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Incorrect 1"/>
          <p:cNvGrpSpPr>
            <a:grpSpLocks/>
          </p:cNvGrpSpPr>
          <p:nvPr/>
        </p:nvGrpSpPr>
        <p:grpSpPr bwMode="auto">
          <a:xfrm>
            <a:off x="949325" y="5045075"/>
            <a:ext cx="3370263" cy="785813"/>
            <a:chOff x="918297" y="4709497"/>
            <a:chExt cx="3369923" cy="786196"/>
          </a:xfrm>
        </p:grpSpPr>
        <p:sp>
          <p:nvSpPr>
            <p:cNvPr id="87" name="Incorrect 1">
              <a:extLst>
                <a:ext uri="{FF2B5EF4-FFF2-40B4-BE49-F238E27FC236}">
                  <a16:creationId xmlns:a16="http://schemas.microsoft.com/office/drawing/2014/main" xmlns="" id="{C87C7FA3-E3AC-45D3-9E8D-79741F39E360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2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8C666D7B-A4E6-48B1-B226-FFAE02A0688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9" name="Multiply 34">
              <a:extLst>
                <a:ext uri="{FF2B5EF4-FFF2-40B4-BE49-F238E27FC236}">
                  <a16:creationId xmlns:a16="http://schemas.microsoft.com/office/drawing/2014/main" xmlns="" id="{A2E9EB6E-F3E9-47A7-9661-CAD16C5D0F81}"/>
                </a:ext>
              </a:extLst>
            </p:cNvPr>
            <p:cNvSpPr/>
            <p:nvPr/>
          </p:nvSpPr>
          <p:spPr bwMode="auto">
            <a:xfrm>
              <a:off x="978616" y="4780970"/>
              <a:ext cx="658747" cy="65754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0" name="Incorrect 2"/>
          <p:cNvGrpSpPr>
            <a:grpSpLocks/>
          </p:cNvGrpSpPr>
          <p:nvPr/>
        </p:nvGrpSpPr>
        <p:grpSpPr bwMode="auto">
          <a:xfrm>
            <a:off x="4822825" y="3943350"/>
            <a:ext cx="3370263" cy="785813"/>
            <a:chOff x="918297" y="4709497"/>
            <a:chExt cx="3369923" cy="786196"/>
          </a:xfrm>
        </p:grpSpPr>
        <p:sp>
          <p:nvSpPr>
            <p:cNvPr id="91" name="Rounded Rectangle 66">
              <a:extLst>
                <a:ext uri="{FF2B5EF4-FFF2-40B4-BE49-F238E27FC236}">
                  <a16:creationId xmlns:a16="http://schemas.microsoft.com/office/drawing/2014/main" xmlns="" id="{56DCB846-F53A-41FF-AB2A-3B9CD0470FAB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2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2FBBFB52-AEEA-466B-9ACB-44922CC56E7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3" name="Multiply 68">
              <a:extLst>
                <a:ext uri="{FF2B5EF4-FFF2-40B4-BE49-F238E27FC236}">
                  <a16:creationId xmlns:a16="http://schemas.microsoft.com/office/drawing/2014/main" xmlns="" id="{4D0F0BBB-3D44-456E-8A3B-596675EE1879}"/>
                </a:ext>
              </a:extLst>
            </p:cNvPr>
            <p:cNvSpPr/>
            <p:nvPr/>
          </p:nvSpPr>
          <p:spPr bwMode="auto">
            <a:xfrm>
              <a:off x="978616" y="4780970"/>
              <a:ext cx="658747" cy="65754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4" name="Incorrect 3"/>
          <p:cNvGrpSpPr>
            <a:grpSpLocks/>
          </p:cNvGrpSpPr>
          <p:nvPr/>
        </p:nvGrpSpPr>
        <p:grpSpPr bwMode="auto">
          <a:xfrm>
            <a:off x="4822825" y="5022850"/>
            <a:ext cx="3370263" cy="787400"/>
            <a:chOff x="918297" y="4709497"/>
            <a:chExt cx="3369923" cy="786196"/>
          </a:xfrm>
        </p:grpSpPr>
        <p:sp>
          <p:nvSpPr>
            <p:cNvPr id="95" name="Rounded Rectangle 70">
              <a:extLst>
                <a:ext uri="{FF2B5EF4-FFF2-40B4-BE49-F238E27FC236}">
                  <a16:creationId xmlns:a16="http://schemas.microsoft.com/office/drawing/2014/main" xmlns="" id="{AD20DFC5-C421-48A3-86AC-E22DA2725F43}"/>
                </a:ext>
              </a:extLst>
            </p:cNvPr>
            <p:cNvSpPr/>
            <p:nvPr/>
          </p:nvSpPr>
          <p:spPr bwMode="auto">
            <a:xfrm>
              <a:off x="1143699" y="4820452"/>
              <a:ext cx="3144521" cy="567456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FB175DEC-A434-41CD-87DF-AC5DDA154762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7" name="Multiply 72">
              <a:extLst>
                <a:ext uri="{FF2B5EF4-FFF2-40B4-BE49-F238E27FC236}">
                  <a16:creationId xmlns:a16="http://schemas.microsoft.com/office/drawing/2014/main" xmlns="" id="{78B441FE-DDA8-4F2B-8C94-741C093BC156}"/>
                </a:ext>
              </a:extLst>
            </p:cNvPr>
            <p:cNvSpPr/>
            <p:nvPr/>
          </p:nvSpPr>
          <p:spPr bwMode="auto">
            <a:xfrm>
              <a:off x="978616" y="4780826"/>
              <a:ext cx="658747" cy="65780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8366396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6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31E2A049-D226-4F66-92B0-738728636F09}"/>
              </a:ext>
            </a:extLst>
          </p:cNvPr>
          <p:cNvSpPr/>
          <p:nvPr/>
        </p:nvSpPr>
        <p:spPr>
          <a:xfrm>
            <a:off x="452438" y="2444750"/>
            <a:ext cx="8239125" cy="977900"/>
          </a:xfrm>
          <a:prstGeom prst="rect">
            <a:avLst/>
          </a:prstGeom>
          <a:solidFill>
            <a:srgbClr val="2CB7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88000" rIns="288000" anchor="ctr"/>
          <a:lstStyle/>
          <a:p>
            <a:pPr algn="ctr">
              <a:defRPr/>
            </a:pPr>
            <a:r>
              <a:rPr lang="en-GB" dirty="0">
                <a:solidFill>
                  <a:schemeClr val="bg1"/>
                </a:solidFill>
              </a:rPr>
              <a:t>A piece of work to complete as part of a job or course.</a:t>
            </a:r>
          </a:p>
        </p:txBody>
      </p:sp>
      <p:sp>
        <p:nvSpPr>
          <p:cNvPr id="6" name="Pentagon 4">
            <a:extLst>
              <a:ext uri="{FF2B5EF4-FFF2-40B4-BE49-F238E27FC236}">
                <a16:creationId xmlns:a16="http://schemas.microsoft.com/office/drawing/2014/main" xmlns="" id="{5B7A1115-0732-4ECE-989F-A05C9676606E}"/>
              </a:ext>
            </a:extLst>
          </p:cNvPr>
          <p:cNvSpPr/>
          <p:nvPr/>
        </p:nvSpPr>
        <p:spPr>
          <a:xfrm>
            <a:off x="450850" y="765175"/>
            <a:ext cx="1655763" cy="471488"/>
          </a:xfrm>
          <a:prstGeom prst="homePlate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44000" anchor="ctr"/>
          <a:lstStyle/>
          <a:p>
            <a:pPr>
              <a:defRPr/>
            </a:pPr>
            <a:r>
              <a:rPr lang="en-GB" b="1" dirty="0">
                <a:solidFill>
                  <a:schemeClr val="bg1"/>
                </a:solidFill>
              </a:rPr>
              <a:t>Question 4</a:t>
            </a: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573088" y="1631950"/>
            <a:ext cx="79978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en-GB" altLang="en-US" b="1">
                <a:ea typeface="Sassoon Infant Rg" pitchFamily="50" charset="0"/>
                <a:cs typeface="Sassoon Infant Rg" pitchFamily="50" charset="0"/>
              </a:rPr>
              <a:t>Which is the correct ‘sign’ spelling to fit this definition?</a:t>
            </a:r>
          </a:p>
        </p:txBody>
      </p:sp>
      <p:sp>
        <p:nvSpPr>
          <p:cNvPr id="69" name="Right Arrow 35">
            <a:hlinkClick r:id="rId2" action="ppaction://hlinksldjump"/>
            <a:extLst>
              <a:ext uri="{FF2B5EF4-FFF2-40B4-BE49-F238E27FC236}">
                <a16:creationId xmlns:a16="http://schemas.microsoft.com/office/drawing/2014/main" xmlns="" id="{1DF91076-E300-4230-8B51-6FC768DB340C}"/>
              </a:ext>
            </a:extLst>
          </p:cNvPr>
          <p:cNvSpPr/>
          <p:nvPr/>
        </p:nvSpPr>
        <p:spPr>
          <a:xfrm flipV="1">
            <a:off x="8013700" y="5899150"/>
            <a:ext cx="557213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70" name="A"/>
          <p:cNvGrpSpPr>
            <a:grpSpLocks/>
          </p:cNvGrpSpPr>
          <p:nvPr/>
        </p:nvGrpSpPr>
        <p:grpSpPr bwMode="auto">
          <a:xfrm>
            <a:off x="976313" y="3971925"/>
            <a:ext cx="3343275" cy="742950"/>
            <a:chOff x="755650" y="3866401"/>
            <a:chExt cx="3343385" cy="744139"/>
          </a:xfrm>
        </p:grpSpPr>
        <p:sp>
          <p:nvSpPr>
            <p:cNvPr id="71" name="A Answer">
              <a:extLst>
                <a:ext uri="{FF2B5EF4-FFF2-40B4-BE49-F238E27FC236}">
                  <a16:creationId xmlns:a16="http://schemas.microsoft.com/office/drawing/2014/main" xmlns="" id="{2355D792-04C3-4D30-96AD-B3DC30FF8385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assignment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2" name="A">
              <a:extLst>
                <a:ext uri="{FF2B5EF4-FFF2-40B4-BE49-F238E27FC236}">
                  <a16:creationId xmlns:a16="http://schemas.microsoft.com/office/drawing/2014/main" xmlns="" id="{D3A308FB-F1E1-4223-9544-5003AD608166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A</a:t>
              </a:r>
            </a:p>
          </p:txBody>
        </p:sp>
      </p:grpSp>
      <p:grpSp>
        <p:nvGrpSpPr>
          <p:cNvPr id="73" name="C"/>
          <p:cNvGrpSpPr>
            <a:grpSpLocks/>
          </p:cNvGrpSpPr>
          <p:nvPr/>
        </p:nvGrpSpPr>
        <p:grpSpPr bwMode="auto">
          <a:xfrm>
            <a:off x="4849813" y="3971925"/>
            <a:ext cx="3343275" cy="742950"/>
            <a:chOff x="755650" y="3866401"/>
            <a:chExt cx="3343385" cy="744139"/>
          </a:xfrm>
        </p:grpSpPr>
        <p:sp>
          <p:nvSpPr>
            <p:cNvPr id="74" name="A Answer">
              <a:extLst>
                <a:ext uri="{FF2B5EF4-FFF2-40B4-BE49-F238E27FC236}">
                  <a16:creationId xmlns:a16="http://schemas.microsoft.com/office/drawing/2014/main" xmlns="" id="{20996500-3B73-4837-B14B-EE971A14EFF3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asignment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5" name="A">
              <a:extLst>
                <a:ext uri="{FF2B5EF4-FFF2-40B4-BE49-F238E27FC236}">
                  <a16:creationId xmlns:a16="http://schemas.microsoft.com/office/drawing/2014/main" xmlns="" id="{5BB4A545-C748-41E8-A89F-7C9A7BFF2410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C</a:t>
              </a:r>
            </a:p>
          </p:txBody>
        </p:sp>
      </p:grpSp>
      <p:grpSp>
        <p:nvGrpSpPr>
          <p:cNvPr id="76" name="B"/>
          <p:cNvGrpSpPr>
            <a:grpSpLocks/>
          </p:cNvGrpSpPr>
          <p:nvPr/>
        </p:nvGrpSpPr>
        <p:grpSpPr bwMode="auto">
          <a:xfrm>
            <a:off x="976313" y="5054600"/>
            <a:ext cx="3343275" cy="742950"/>
            <a:chOff x="755650" y="3866401"/>
            <a:chExt cx="3343385" cy="744139"/>
          </a:xfrm>
        </p:grpSpPr>
        <p:sp>
          <p:nvSpPr>
            <p:cNvPr id="77" name="A Answer">
              <a:extLst>
                <a:ext uri="{FF2B5EF4-FFF2-40B4-BE49-F238E27FC236}">
                  <a16:creationId xmlns:a16="http://schemas.microsoft.com/office/drawing/2014/main" xmlns="" id="{49301CB5-6FB2-4BDA-8249-2706A6109F59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assignmant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78" name="A">
              <a:extLst>
                <a:ext uri="{FF2B5EF4-FFF2-40B4-BE49-F238E27FC236}">
                  <a16:creationId xmlns:a16="http://schemas.microsoft.com/office/drawing/2014/main" xmlns="" id="{6ABBB9B8-D41F-47B7-9473-37E41FCDAD7E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B</a:t>
              </a:r>
            </a:p>
          </p:txBody>
        </p:sp>
      </p:grpSp>
      <p:grpSp>
        <p:nvGrpSpPr>
          <p:cNvPr id="79" name="D"/>
          <p:cNvGrpSpPr>
            <a:grpSpLocks/>
          </p:cNvGrpSpPr>
          <p:nvPr/>
        </p:nvGrpSpPr>
        <p:grpSpPr bwMode="auto">
          <a:xfrm>
            <a:off x="4849813" y="5054600"/>
            <a:ext cx="3343275" cy="742950"/>
            <a:chOff x="755650" y="3866401"/>
            <a:chExt cx="3343385" cy="744139"/>
          </a:xfrm>
        </p:grpSpPr>
        <p:sp>
          <p:nvSpPr>
            <p:cNvPr id="80" name="A Answer">
              <a:extLst>
                <a:ext uri="{FF2B5EF4-FFF2-40B4-BE49-F238E27FC236}">
                  <a16:creationId xmlns:a16="http://schemas.microsoft.com/office/drawing/2014/main" xmlns="" id="{2D007DAE-B4AB-4FDE-90DE-76F3F7B45B5F}"/>
                </a:ext>
              </a:extLst>
            </p:cNvPr>
            <p:cNvSpPr/>
            <p:nvPr/>
          </p:nvSpPr>
          <p:spPr>
            <a:xfrm>
              <a:off x="1314468" y="3964984"/>
              <a:ext cx="2784567" cy="546974"/>
            </a:xfrm>
            <a:prstGeom prst="roundRect">
              <a:avLst/>
            </a:prstGeom>
            <a:solidFill>
              <a:srgbClr val="AFDEF8"/>
            </a:solidFill>
            <a:ln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72000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 err="1">
                  <a:solidFill>
                    <a:sysClr val="windowText" lastClr="000000"/>
                  </a:solidFill>
                  <a:latin typeface="Twinkl SemiBold" pitchFamily="2" charset="0"/>
                </a:rPr>
                <a:t>asignmant</a:t>
              </a:r>
              <a:endParaRPr lang="en-GB" sz="2400" dirty="0">
                <a:solidFill>
                  <a:sysClr val="windowText" lastClr="000000"/>
                </a:solidFill>
                <a:latin typeface="Twinkl SemiBold" pitchFamily="2" charset="0"/>
              </a:endParaRPr>
            </a:p>
          </p:txBody>
        </p:sp>
        <p:sp>
          <p:nvSpPr>
            <p:cNvPr id="81" name="A">
              <a:extLst>
                <a:ext uri="{FF2B5EF4-FFF2-40B4-BE49-F238E27FC236}">
                  <a16:creationId xmlns:a16="http://schemas.microsoft.com/office/drawing/2014/main" xmlns="" id="{2FB606B6-74D3-47BF-B99E-DFD502AB0BBD}"/>
                </a:ext>
              </a:extLst>
            </p:cNvPr>
            <p:cNvSpPr/>
            <p:nvPr/>
          </p:nvSpPr>
          <p:spPr>
            <a:xfrm>
              <a:off x="755650" y="3866401"/>
              <a:ext cx="742974" cy="744139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00639A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sz="2800" b="1" dirty="0">
                  <a:solidFill>
                    <a:schemeClr val="tx1"/>
                  </a:solidFill>
                </a:rPr>
                <a:t>D</a:t>
              </a:r>
            </a:p>
          </p:txBody>
        </p:sp>
      </p:grpSp>
      <p:grpSp>
        <p:nvGrpSpPr>
          <p:cNvPr id="82" name="Correct"/>
          <p:cNvGrpSpPr>
            <a:grpSpLocks/>
          </p:cNvGrpSpPr>
          <p:nvPr/>
        </p:nvGrpSpPr>
        <p:grpSpPr bwMode="auto">
          <a:xfrm>
            <a:off x="949325" y="5011738"/>
            <a:ext cx="3370263" cy="795337"/>
            <a:chOff x="918297" y="3837076"/>
            <a:chExt cx="3369923" cy="794484"/>
          </a:xfrm>
        </p:grpSpPr>
        <p:sp>
          <p:nvSpPr>
            <p:cNvPr id="83" name="Rounded Rectangle 28">
              <a:extLst>
                <a:ext uri="{FF2B5EF4-FFF2-40B4-BE49-F238E27FC236}">
                  <a16:creationId xmlns:a16="http://schemas.microsoft.com/office/drawing/2014/main" xmlns="" id="{3336491C-8028-45B9-AC64-E79AFA14C7EB}"/>
                </a:ext>
              </a:extLst>
            </p:cNvPr>
            <p:cNvSpPr/>
            <p:nvPr/>
          </p:nvSpPr>
          <p:spPr bwMode="auto">
            <a:xfrm>
              <a:off x="1143699" y="3963940"/>
              <a:ext cx="3144521" cy="566129"/>
            </a:xfrm>
            <a:prstGeom prst="round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468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Correct Answer!</a:t>
              </a:r>
            </a:p>
          </p:txBody>
        </p:sp>
        <p:sp>
          <p:nvSpPr>
            <p:cNvPr id="84" name="Oval 83">
              <a:extLst>
                <a:ext uri="{FF2B5EF4-FFF2-40B4-BE49-F238E27FC236}">
                  <a16:creationId xmlns:a16="http://schemas.microsoft.com/office/drawing/2014/main" xmlns="" id="{CCF13F7E-7968-44B0-AED2-8C3F7134305F}"/>
                </a:ext>
              </a:extLst>
            </p:cNvPr>
            <p:cNvSpPr/>
            <p:nvPr/>
          </p:nvSpPr>
          <p:spPr bwMode="auto">
            <a:xfrm>
              <a:off x="918297" y="3837076"/>
              <a:ext cx="777797" cy="794484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5" name="Freeform 30">
              <a:extLst>
                <a:ext uri="{FF2B5EF4-FFF2-40B4-BE49-F238E27FC236}">
                  <a16:creationId xmlns:a16="http://schemas.microsoft.com/office/drawing/2014/main" xmlns="" id="{FCB987CD-54B9-4DF3-8ECA-4EA937893FB9}"/>
                </a:ext>
              </a:extLst>
            </p:cNvPr>
            <p:cNvSpPr/>
            <p:nvPr/>
          </p:nvSpPr>
          <p:spPr bwMode="auto">
            <a:xfrm rot="20730365">
              <a:off x="1046872" y="4090804"/>
              <a:ext cx="563505" cy="374248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grpSp>
        <p:nvGrpSpPr>
          <p:cNvPr id="86" name="Incorrect 1"/>
          <p:cNvGrpSpPr>
            <a:grpSpLocks/>
          </p:cNvGrpSpPr>
          <p:nvPr/>
        </p:nvGrpSpPr>
        <p:grpSpPr bwMode="auto">
          <a:xfrm>
            <a:off x="949325" y="3943350"/>
            <a:ext cx="3370263" cy="785813"/>
            <a:chOff x="918297" y="4709497"/>
            <a:chExt cx="3369923" cy="786196"/>
          </a:xfrm>
        </p:grpSpPr>
        <p:sp>
          <p:nvSpPr>
            <p:cNvPr id="87" name="Incorrect 1">
              <a:extLst>
                <a:ext uri="{FF2B5EF4-FFF2-40B4-BE49-F238E27FC236}">
                  <a16:creationId xmlns:a16="http://schemas.microsoft.com/office/drawing/2014/main" xmlns="" id="{C87C7FA3-E3AC-45D3-9E8D-79741F39E360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2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88" name="Oval 87">
              <a:extLst>
                <a:ext uri="{FF2B5EF4-FFF2-40B4-BE49-F238E27FC236}">
                  <a16:creationId xmlns:a16="http://schemas.microsoft.com/office/drawing/2014/main" xmlns="" id="{8C666D7B-A4E6-48B1-B226-FFAE02A0688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89" name="Multiply 34">
              <a:extLst>
                <a:ext uri="{FF2B5EF4-FFF2-40B4-BE49-F238E27FC236}">
                  <a16:creationId xmlns:a16="http://schemas.microsoft.com/office/drawing/2014/main" xmlns="" id="{A2E9EB6E-F3E9-47A7-9661-CAD16C5D0F81}"/>
                </a:ext>
              </a:extLst>
            </p:cNvPr>
            <p:cNvSpPr/>
            <p:nvPr/>
          </p:nvSpPr>
          <p:spPr bwMode="auto">
            <a:xfrm>
              <a:off x="978616" y="4780970"/>
              <a:ext cx="658747" cy="657545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0" name="Incorrect 2"/>
          <p:cNvGrpSpPr>
            <a:grpSpLocks/>
          </p:cNvGrpSpPr>
          <p:nvPr/>
        </p:nvGrpSpPr>
        <p:grpSpPr bwMode="auto">
          <a:xfrm>
            <a:off x="4822825" y="3954463"/>
            <a:ext cx="3370263" cy="785812"/>
            <a:chOff x="918297" y="4709497"/>
            <a:chExt cx="3369923" cy="786196"/>
          </a:xfrm>
        </p:grpSpPr>
        <p:sp>
          <p:nvSpPr>
            <p:cNvPr id="91" name="Rounded Rectangle 66">
              <a:extLst>
                <a:ext uri="{FF2B5EF4-FFF2-40B4-BE49-F238E27FC236}">
                  <a16:creationId xmlns:a16="http://schemas.microsoft.com/office/drawing/2014/main" xmlns="" id="{56DCB846-F53A-41FF-AB2A-3B9CD0470FAB}"/>
                </a:ext>
              </a:extLst>
            </p:cNvPr>
            <p:cNvSpPr/>
            <p:nvPr/>
          </p:nvSpPr>
          <p:spPr bwMode="auto">
            <a:xfrm>
              <a:off x="1143699" y="4819088"/>
              <a:ext cx="3144521" cy="568603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2" name="Oval 91">
              <a:extLst>
                <a:ext uri="{FF2B5EF4-FFF2-40B4-BE49-F238E27FC236}">
                  <a16:creationId xmlns:a16="http://schemas.microsoft.com/office/drawing/2014/main" xmlns="" id="{2FBBFB52-AEEA-466B-9ACB-44922CC56E75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3" name="Multiply 68">
              <a:extLst>
                <a:ext uri="{FF2B5EF4-FFF2-40B4-BE49-F238E27FC236}">
                  <a16:creationId xmlns:a16="http://schemas.microsoft.com/office/drawing/2014/main" xmlns="" id="{4D0F0BBB-3D44-456E-8A3B-596675EE1879}"/>
                </a:ext>
              </a:extLst>
            </p:cNvPr>
            <p:cNvSpPr/>
            <p:nvPr/>
          </p:nvSpPr>
          <p:spPr bwMode="auto">
            <a:xfrm>
              <a:off x="978616" y="4780969"/>
              <a:ext cx="658747" cy="657546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  <p:grpSp>
        <p:nvGrpSpPr>
          <p:cNvPr id="94" name="Incorrect 3"/>
          <p:cNvGrpSpPr>
            <a:grpSpLocks/>
          </p:cNvGrpSpPr>
          <p:nvPr/>
        </p:nvGrpSpPr>
        <p:grpSpPr bwMode="auto">
          <a:xfrm>
            <a:off x="4822825" y="5037138"/>
            <a:ext cx="3370263" cy="787400"/>
            <a:chOff x="918297" y="4709497"/>
            <a:chExt cx="3369923" cy="786196"/>
          </a:xfrm>
        </p:grpSpPr>
        <p:sp>
          <p:nvSpPr>
            <p:cNvPr id="95" name="Rounded Rectangle 70">
              <a:extLst>
                <a:ext uri="{FF2B5EF4-FFF2-40B4-BE49-F238E27FC236}">
                  <a16:creationId xmlns:a16="http://schemas.microsoft.com/office/drawing/2014/main" xmlns="" id="{AD20DFC5-C421-48A3-86AC-E22DA2725F43}"/>
                </a:ext>
              </a:extLst>
            </p:cNvPr>
            <p:cNvSpPr/>
            <p:nvPr/>
          </p:nvSpPr>
          <p:spPr bwMode="auto">
            <a:xfrm>
              <a:off x="1143699" y="4820452"/>
              <a:ext cx="3144521" cy="567456"/>
            </a:xfrm>
            <a:prstGeom prst="roundRect">
              <a:avLst/>
            </a:prstGeom>
            <a:solidFill>
              <a:srgbClr val="FF505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54000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solidFill>
                    <a:sysClr val="windowText" lastClr="000000"/>
                  </a:solidFill>
                  <a:latin typeface="Twinkl SemiBold" pitchFamily="2" charset="0"/>
                </a:rPr>
                <a:t>Incorrect Answer</a:t>
              </a:r>
            </a:p>
          </p:txBody>
        </p:sp>
        <p:sp>
          <p:nvSpPr>
            <p:cNvPr id="96" name="Oval 95">
              <a:extLst>
                <a:ext uri="{FF2B5EF4-FFF2-40B4-BE49-F238E27FC236}">
                  <a16:creationId xmlns:a16="http://schemas.microsoft.com/office/drawing/2014/main" xmlns="" id="{FB175DEC-A434-41CD-87DF-AC5DDA154762}"/>
                </a:ext>
              </a:extLst>
            </p:cNvPr>
            <p:cNvSpPr/>
            <p:nvPr/>
          </p:nvSpPr>
          <p:spPr bwMode="auto">
            <a:xfrm>
              <a:off x="918297" y="4709497"/>
              <a:ext cx="785734" cy="786196"/>
            </a:xfrm>
            <a:prstGeom prst="ellipse">
              <a:avLst/>
            </a:prstGeom>
            <a:solidFill>
              <a:srgbClr val="FF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97" name="Multiply 72">
              <a:extLst>
                <a:ext uri="{FF2B5EF4-FFF2-40B4-BE49-F238E27FC236}">
                  <a16:creationId xmlns:a16="http://schemas.microsoft.com/office/drawing/2014/main" xmlns="" id="{78B441FE-DDA8-4F2B-8C94-741C093BC156}"/>
                </a:ext>
              </a:extLst>
            </p:cNvPr>
            <p:cNvSpPr/>
            <p:nvPr/>
          </p:nvSpPr>
          <p:spPr bwMode="auto">
            <a:xfrm>
              <a:off x="978616" y="4780825"/>
              <a:ext cx="658747" cy="657806"/>
            </a:xfrm>
            <a:prstGeom prst="mathMultiply">
              <a:avLst>
                <a:gd name="adj1" fmla="val 1729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397142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3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4" fill="hold" nodeType="clickPar">
                      <p:stCondLst>
                        <p:cond delay="0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 nodeType="clickPar">
                      <p:stCondLst>
                        <p:cond delay="0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6"/>
                  </p:tgtEl>
                </p:cond>
              </p:nextCondLst>
            </p:seq>
            <p:seq concurrent="1" nextAc="seek">
              <p:cTn id="45" restart="whenNotActive" fill="hold" evtFilter="cancelBubble" nodeType="interactiveSeq">
                <p:stCondLst>
                  <p:cond evt="onClick" delay="0">
                    <p:tgtEl>
                      <p:spTgt spid="7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6" fill="hold" nodeType="clickPar">
                      <p:stCondLst>
                        <p:cond delay="0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0"/>
                  </p:tgtEl>
                </p:cond>
              </p:nextCondLst>
            </p:seq>
            <p:seq concurrent="1" nextAc="seek">
              <p:cTn id="51" restart="whenNotActive" fill="hold" evtFilter="cancelBubble" nodeType="interactiveSeq">
                <p:stCondLst>
                  <p:cond evt="onClick" delay="0">
                    <p:tgtEl>
                      <p:spTgt spid="7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2" fill="hold" nodeType="clickPar">
                      <p:stCondLst>
                        <p:cond delay="0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3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7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 nodeType="clickPar">
                      <p:stCondLst>
                        <p:cond delay="0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9"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6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Correct"/>
          <p:cNvGrpSpPr>
            <a:grpSpLocks/>
          </p:cNvGrpSpPr>
          <p:nvPr/>
        </p:nvGrpSpPr>
        <p:grpSpPr bwMode="auto">
          <a:xfrm>
            <a:off x="755650" y="5692775"/>
            <a:ext cx="457200" cy="468313"/>
            <a:chOff x="918297" y="3837076"/>
            <a:chExt cx="777993" cy="794484"/>
          </a:xfrm>
        </p:grpSpPr>
        <p:sp>
          <p:nvSpPr>
            <p:cNvPr id="41" name="Oval 40">
              <a:extLst>
                <a:ext uri="{FF2B5EF4-FFF2-40B4-BE49-F238E27FC236}">
                  <a16:creationId xmlns:a16="http://schemas.microsoft.com/office/drawing/2014/main" xmlns="" id="{345130BC-FF3C-4328-9B5F-163B0EF366B5}"/>
                </a:ext>
              </a:extLst>
            </p:cNvPr>
            <p:cNvSpPr/>
            <p:nvPr/>
          </p:nvSpPr>
          <p:spPr bwMode="auto">
            <a:xfrm>
              <a:off x="918297" y="3837076"/>
              <a:ext cx="777993" cy="794484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42" name="Freeform 41">
              <a:extLst>
                <a:ext uri="{FF2B5EF4-FFF2-40B4-BE49-F238E27FC236}">
                  <a16:creationId xmlns:a16="http://schemas.microsoft.com/office/drawing/2014/main" xmlns="" id="{DCCB3141-A2A3-4792-8868-49E47E9567C9}"/>
                </a:ext>
              </a:extLst>
            </p:cNvPr>
            <p:cNvSpPr/>
            <p:nvPr/>
          </p:nvSpPr>
          <p:spPr bwMode="auto">
            <a:xfrm rot="20730365">
              <a:off x="1047962" y="4090233"/>
              <a:ext cx="561884" cy="374351"/>
            </a:xfrm>
            <a:custGeom>
              <a:avLst/>
              <a:gdLst>
                <a:gd name="connsiteX0" fmla="*/ 1009804 w 1009804"/>
                <a:gd name="connsiteY0" fmla="*/ 0 h 670261"/>
                <a:gd name="connsiteX1" fmla="*/ 273397 w 1009804"/>
                <a:gd name="connsiteY1" fmla="*/ 662722 h 670261"/>
                <a:gd name="connsiteX2" fmla="*/ 273397 w 1009804"/>
                <a:gd name="connsiteY2" fmla="*/ 669467 h 670261"/>
                <a:gd name="connsiteX3" fmla="*/ 270631 w 1009804"/>
                <a:gd name="connsiteY3" fmla="*/ 665212 h 670261"/>
                <a:gd name="connsiteX4" fmla="*/ 265020 w 1009804"/>
                <a:gd name="connsiteY4" fmla="*/ 670261 h 670261"/>
                <a:gd name="connsiteX5" fmla="*/ 265020 w 1009804"/>
                <a:gd name="connsiteY5" fmla="*/ 656578 h 670261"/>
                <a:gd name="connsiteX6" fmla="*/ 0 w 1009804"/>
                <a:gd name="connsiteY6" fmla="*/ 248802 h 670261"/>
                <a:gd name="connsiteX7" fmla="*/ 166570 w 1009804"/>
                <a:gd name="connsiteY7" fmla="*/ 248802 h 670261"/>
                <a:gd name="connsiteX8" fmla="*/ 273143 w 1009804"/>
                <a:gd name="connsiteY8" fmla="*/ 412783 h 670261"/>
                <a:gd name="connsiteX9" fmla="*/ 731821 w 1009804"/>
                <a:gd name="connsiteY9" fmla="*/ 0 h 6702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009804" h="670261">
                  <a:moveTo>
                    <a:pt x="1009804" y="0"/>
                  </a:moveTo>
                  <a:lnTo>
                    <a:pt x="273397" y="662722"/>
                  </a:lnTo>
                  <a:lnTo>
                    <a:pt x="273397" y="669467"/>
                  </a:lnTo>
                  <a:lnTo>
                    <a:pt x="270631" y="665212"/>
                  </a:lnTo>
                  <a:lnTo>
                    <a:pt x="265020" y="670261"/>
                  </a:lnTo>
                  <a:lnTo>
                    <a:pt x="265020" y="656578"/>
                  </a:lnTo>
                  <a:lnTo>
                    <a:pt x="0" y="248802"/>
                  </a:lnTo>
                  <a:lnTo>
                    <a:pt x="166570" y="248802"/>
                  </a:lnTo>
                  <a:lnTo>
                    <a:pt x="273143" y="412783"/>
                  </a:lnTo>
                  <a:lnTo>
                    <a:pt x="731821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>
                <a:solidFill>
                  <a:schemeClr val="tx1"/>
                </a:solidFill>
              </a:endParaRPr>
            </a:p>
          </p:txBody>
        </p:sp>
      </p:grpSp>
      <p:sp>
        <p:nvSpPr>
          <p:cNvPr id="52" name="Right Arrow 51">
            <a:hlinkClick r:id="rId3" action="ppaction://hlinksldjump"/>
            <a:extLst>
              <a:ext uri="{FF2B5EF4-FFF2-40B4-BE49-F238E27FC236}">
                <a16:creationId xmlns:a16="http://schemas.microsoft.com/office/drawing/2014/main" xmlns="" id="{F6F8C972-61BF-480F-BBEF-6FC5D7E8DC4A}"/>
              </a:ext>
            </a:extLst>
          </p:cNvPr>
          <p:cNvSpPr/>
          <p:nvPr/>
        </p:nvSpPr>
        <p:spPr>
          <a:xfrm flipV="1">
            <a:off x="7831138" y="5856288"/>
            <a:ext cx="557212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3" name="Right Arrow 52">
            <a:hlinkClick r:id="rId4" action="ppaction://hlinksldjump"/>
            <a:extLst>
              <a:ext uri="{FF2B5EF4-FFF2-40B4-BE49-F238E27FC236}">
                <a16:creationId xmlns:a16="http://schemas.microsoft.com/office/drawing/2014/main" xmlns="" id="{D91CD235-4ACA-43E7-8B88-E782016AEE47}"/>
              </a:ext>
            </a:extLst>
          </p:cNvPr>
          <p:cNvSpPr/>
          <p:nvPr/>
        </p:nvSpPr>
        <p:spPr>
          <a:xfrm flipV="1">
            <a:off x="7831138" y="5851525"/>
            <a:ext cx="557212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4" name="Right Arrow 53">
            <a:hlinkClick r:id="rId5" action="ppaction://hlinksldjump"/>
            <a:extLst>
              <a:ext uri="{FF2B5EF4-FFF2-40B4-BE49-F238E27FC236}">
                <a16:creationId xmlns:a16="http://schemas.microsoft.com/office/drawing/2014/main" xmlns="" id="{0AE74DB9-C1EB-416F-8904-D471A34EFC9C}"/>
              </a:ext>
            </a:extLst>
          </p:cNvPr>
          <p:cNvSpPr/>
          <p:nvPr/>
        </p:nvSpPr>
        <p:spPr>
          <a:xfrm flipV="1">
            <a:off x="7831138" y="5851525"/>
            <a:ext cx="557212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55" name="Right Arrow 54">
            <a:hlinkClick r:id="rId6" action="ppaction://hlinksldjump"/>
            <a:extLst>
              <a:ext uri="{FF2B5EF4-FFF2-40B4-BE49-F238E27FC236}">
                <a16:creationId xmlns:a16="http://schemas.microsoft.com/office/drawing/2014/main" xmlns="" id="{BB3DF4F6-9297-4ACF-B46D-F969EAA3DD84}"/>
              </a:ext>
            </a:extLst>
          </p:cNvPr>
          <p:cNvSpPr/>
          <p:nvPr/>
        </p:nvSpPr>
        <p:spPr>
          <a:xfrm flipV="1">
            <a:off x="7831138" y="5861050"/>
            <a:ext cx="557212" cy="320675"/>
          </a:xfrm>
          <a:prstGeom prst="rightArrow">
            <a:avLst>
              <a:gd name="adj1" fmla="val 50000"/>
              <a:gd name="adj2" fmla="val 83532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BB20AF57-701E-4241-BF11-3321D6B3FD90}"/>
              </a:ext>
            </a:extLst>
          </p:cNvPr>
          <p:cNvSpPr/>
          <p:nvPr/>
        </p:nvSpPr>
        <p:spPr>
          <a:xfrm>
            <a:off x="452438" y="693738"/>
            <a:ext cx="8250237" cy="614362"/>
          </a:xfrm>
          <a:prstGeom prst="rect">
            <a:avLst/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dirty="0">
                <a:solidFill>
                  <a:schemeClr val="tx1"/>
                </a:solidFill>
                <a:latin typeface="Twinkl SemiBold" pitchFamily="2" charset="0"/>
              </a:rPr>
              <a:t>Points</a:t>
            </a:r>
          </a:p>
        </p:txBody>
      </p:sp>
      <p:sp>
        <p:nvSpPr>
          <p:cNvPr id="64" name="Freeform 63">
            <a:extLst>
              <a:ext uri="{FF2B5EF4-FFF2-40B4-BE49-F238E27FC236}">
                <a16:creationId xmlns:a16="http://schemas.microsoft.com/office/drawing/2014/main" xmlns="" id="{3E89E3FA-41AE-4063-8981-1A90681F07D9}"/>
              </a:ext>
            </a:extLst>
          </p:cNvPr>
          <p:cNvSpPr/>
          <p:nvPr/>
        </p:nvSpPr>
        <p:spPr>
          <a:xfrm>
            <a:off x="3551238" y="4257675"/>
            <a:ext cx="2211387" cy="347663"/>
          </a:xfrm>
          <a:custGeom>
            <a:avLst/>
            <a:gdLst>
              <a:gd name="connsiteX0" fmla="*/ 132960 w 2210247"/>
              <a:gd name="connsiteY0" fmla="*/ 0 h 292735"/>
              <a:gd name="connsiteX1" fmla="*/ 226349 w 2210247"/>
              <a:gd name="connsiteY1" fmla="*/ 0 h 292735"/>
              <a:gd name="connsiteX2" fmla="*/ 265921 w 2210247"/>
              <a:gd name="connsiteY2" fmla="*/ 0 h 292735"/>
              <a:gd name="connsiteX3" fmla="*/ 1944326 w 2210247"/>
              <a:gd name="connsiteY3" fmla="*/ 0 h 292735"/>
              <a:gd name="connsiteX4" fmla="*/ 2077287 w 2210247"/>
              <a:gd name="connsiteY4" fmla="*/ 0 h 292735"/>
              <a:gd name="connsiteX5" fmla="*/ 2210247 w 2210247"/>
              <a:gd name="connsiteY5" fmla="*/ 146368 h 292735"/>
              <a:gd name="connsiteX6" fmla="*/ 2077287 w 2210247"/>
              <a:gd name="connsiteY6" fmla="*/ 292735 h 292735"/>
              <a:gd name="connsiteX7" fmla="*/ 1944326 w 2210247"/>
              <a:gd name="connsiteY7" fmla="*/ 292735 h 292735"/>
              <a:gd name="connsiteX8" fmla="*/ 265921 w 2210247"/>
              <a:gd name="connsiteY8" fmla="*/ 292735 h 292735"/>
              <a:gd name="connsiteX9" fmla="*/ 226349 w 2210247"/>
              <a:gd name="connsiteY9" fmla="*/ 292735 h 292735"/>
              <a:gd name="connsiteX10" fmla="*/ 132960 w 2210247"/>
              <a:gd name="connsiteY10" fmla="*/ 292735 h 292735"/>
              <a:gd name="connsiteX11" fmla="*/ 0 w 2210247"/>
              <a:gd name="connsiteY11" fmla="*/ 146367 h 292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10247" h="292735">
                <a:moveTo>
                  <a:pt x="132960" y="0"/>
                </a:moveTo>
                <a:lnTo>
                  <a:pt x="226349" y="0"/>
                </a:lnTo>
                <a:lnTo>
                  <a:pt x="265921" y="0"/>
                </a:lnTo>
                <a:lnTo>
                  <a:pt x="1944326" y="0"/>
                </a:lnTo>
                <a:lnTo>
                  <a:pt x="2077287" y="0"/>
                </a:lnTo>
                <a:lnTo>
                  <a:pt x="2210247" y="146368"/>
                </a:lnTo>
                <a:lnTo>
                  <a:pt x="2077287" y="292735"/>
                </a:lnTo>
                <a:lnTo>
                  <a:pt x="1944326" y="292735"/>
                </a:lnTo>
                <a:lnTo>
                  <a:pt x="265921" y="292735"/>
                </a:lnTo>
                <a:lnTo>
                  <a:pt x="226349" y="292735"/>
                </a:lnTo>
                <a:lnTo>
                  <a:pt x="132960" y="292735"/>
                </a:lnTo>
                <a:lnTo>
                  <a:pt x="0" y="146367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100</a:t>
            </a:r>
          </a:p>
        </p:txBody>
      </p:sp>
      <p:sp>
        <p:nvSpPr>
          <p:cNvPr id="65" name="Pentagon 64">
            <a:extLst>
              <a:ext uri="{FF2B5EF4-FFF2-40B4-BE49-F238E27FC236}">
                <a16:creationId xmlns:a16="http://schemas.microsoft.com/office/drawing/2014/main" xmlns="" id="{723EE274-FF3E-436A-A3F5-076AF4FAFCB9}"/>
              </a:ext>
            </a:extLst>
          </p:cNvPr>
          <p:cNvSpPr/>
          <p:nvPr/>
        </p:nvSpPr>
        <p:spPr>
          <a:xfrm rot="10800000">
            <a:off x="5768975" y="433228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67" name="Pentagon 66">
            <a:extLst>
              <a:ext uri="{FF2B5EF4-FFF2-40B4-BE49-F238E27FC236}">
                <a16:creationId xmlns:a16="http://schemas.microsoft.com/office/drawing/2014/main" xmlns="" id="{E11FF995-1C8F-4CBE-87AF-31AC89944486}"/>
              </a:ext>
            </a:extLst>
          </p:cNvPr>
          <p:cNvSpPr/>
          <p:nvPr/>
        </p:nvSpPr>
        <p:spPr>
          <a:xfrm>
            <a:off x="3317875" y="433228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4" name="Freeform 83">
            <a:extLst>
              <a:ext uri="{FF2B5EF4-FFF2-40B4-BE49-F238E27FC236}">
                <a16:creationId xmlns:a16="http://schemas.microsoft.com/office/drawing/2014/main" xmlns="" id="{9E2AA25F-226A-4BF0-99FC-E11A850B3951}"/>
              </a:ext>
            </a:extLst>
          </p:cNvPr>
          <p:cNvSpPr/>
          <p:nvPr/>
        </p:nvSpPr>
        <p:spPr>
          <a:xfrm>
            <a:off x="3551238" y="3733800"/>
            <a:ext cx="2211387" cy="347663"/>
          </a:xfrm>
          <a:custGeom>
            <a:avLst/>
            <a:gdLst>
              <a:gd name="connsiteX0" fmla="*/ 132960 w 2210247"/>
              <a:gd name="connsiteY0" fmla="*/ 0 h 292735"/>
              <a:gd name="connsiteX1" fmla="*/ 226349 w 2210247"/>
              <a:gd name="connsiteY1" fmla="*/ 0 h 292735"/>
              <a:gd name="connsiteX2" fmla="*/ 265921 w 2210247"/>
              <a:gd name="connsiteY2" fmla="*/ 0 h 292735"/>
              <a:gd name="connsiteX3" fmla="*/ 1944326 w 2210247"/>
              <a:gd name="connsiteY3" fmla="*/ 0 h 292735"/>
              <a:gd name="connsiteX4" fmla="*/ 2077287 w 2210247"/>
              <a:gd name="connsiteY4" fmla="*/ 0 h 292735"/>
              <a:gd name="connsiteX5" fmla="*/ 2210247 w 2210247"/>
              <a:gd name="connsiteY5" fmla="*/ 146368 h 292735"/>
              <a:gd name="connsiteX6" fmla="*/ 2077287 w 2210247"/>
              <a:gd name="connsiteY6" fmla="*/ 292735 h 292735"/>
              <a:gd name="connsiteX7" fmla="*/ 1944326 w 2210247"/>
              <a:gd name="connsiteY7" fmla="*/ 292735 h 292735"/>
              <a:gd name="connsiteX8" fmla="*/ 265921 w 2210247"/>
              <a:gd name="connsiteY8" fmla="*/ 292735 h 292735"/>
              <a:gd name="connsiteX9" fmla="*/ 226349 w 2210247"/>
              <a:gd name="connsiteY9" fmla="*/ 292735 h 292735"/>
              <a:gd name="connsiteX10" fmla="*/ 132960 w 2210247"/>
              <a:gd name="connsiteY10" fmla="*/ 292735 h 292735"/>
              <a:gd name="connsiteX11" fmla="*/ 0 w 2210247"/>
              <a:gd name="connsiteY11" fmla="*/ 146367 h 292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10247" h="292735">
                <a:moveTo>
                  <a:pt x="132960" y="0"/>
                </a:moveTo>
                <a:lnTo>
                  <a:pt x="226349" y="0"/>
                </a:lnTo>
                <a:lnTo>
                  <a:pt x="265921" y="0"/>
                </a:lnTo>
                <a:lnTo>
                  <a:pt x="1944326" y="0"/>
                </a:lnTo>
                <a:lnTo>
                  <a:pt x="2077287" y="0"/>
                </a:lnTo>
                <a:lnTo>
                  <a:pt x="2210247" y="146368"/>
                </a:lnTo>
                <a:lnTo>
                  <a:pt x="2077287" y="292735"/>
                </a:lnTo>
                <a:lnTo>
                  <a:pt x="1944326" y="292735"/>
                </a:lnTo>
                <a:lnTo>
                  <a:pt x="265921" y="292735"/>
                </a:lnTo>
                <a:lnTo>
                  <a:pt x="226349" y="292735"/>
                </a:lnTo>
                <a:lnTo>
                  <a:pt x="132960" y="292735"/>
                </a:lnTo>
                <a:lnTo>
                  <a:pt x="0" y="146367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100</a:t>
            </a:r>
          </a:p>
        </p:txBody>
      </p:sp>
      <p:sp>
        <p:nvSpPr>
          <p:cNvPr id="85" name="Pentagon 84">
            <a:extLst>
              <a:ext uri="{FF2B5EF4-FFF2-40B4-BE49-F238E27FC236}">
                <a16:creationId xmlns:a16="http://schemas.microsoft.com/office/drawing/2014/main" xmlns="" id="{48AF6B3A-835C-4412-810E-693DD9C05465}"/>
              </a:ext>
            </a:extLst>
          </p:cNvPr>
          <p:cNvSpPr/>
          <p:nvPr/>
        </p:nvSpPr>
        <p:spPr>
          <a:xfrm rot="10800000">
            <a:off x="5768975" y="3808413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6" name="Pentagon 85">
            <a:extLst>
              <a:ext uri="{FF2B5EF4-FFF2-40B4-BE49-F238E27FC236}">
                <a16:creationId xmlns:a16="http://schemas.microsoft.com/office/drawing/2014/main" xmlns="" id="{C94B5104-09C7-407E-89E4-01CFAE203510}"/>
              </a:ext>
            </a:extLst>
          </p:cNvPr>
          <p:cNvSpPr/>
          <p:nvPr/>
        </p:nvSpPr>
        <p:spPr>
          <a:xfrm>
            <a:off x="3317875" y="3808413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7" name="Freeform 86">
            <a:extLst>
              <a:ext uri="{FF2B5EF4-FFF2-40B4-BE49-F238E27FC236}">
                <a16:creationId xmlns:a16="http://schemas.microsoft.com/office/drawing/2014/main" xmlns="" id="{DF7D4EB0-B45D-48EF-B766-1EED7866D55B}"/>
              </a:ext>
            </a:extLst>
          </p:cNvPr>
          <p:cNvSpPr/>
          <p:nvPr/>
        </p:nvSpPr>
        <p:spPr>
          <a:xfrm>
            <a:off x="3551238" y="3201988"/>
            <a:ext cx="2211387" cy="347662"/>
          </a:xfrm>
          <a:custGeom>
            <a:avLst/>
            <a:gdLst>
              <a:gd name="connsiteX0" fmla="*/ 132960 w 2210247"/>
              <a:gd name="connsiteY0" fmla="*/ 0 h 292735"/>
              <a:gd name="connsiteX1" fmla="*/ 226349 w 2210247"/>
              <a:gd name="connsiteY1" fmla="*/ 0 h 292735"/>
              <a:gd name="connsiteX2" fmla="*/ 265921 w 2210247"/>
              <a:gd name="connsiteY2" fmla="*/ 0 h 292735"/>
              <a:gd name="connsiteX3" fmla="*/ 1944326 w 2210247"/>
              <a:gd name="connsiteY3" fmla="*/ 0 h 292735"/>
              <a:gd name="connsiteX4" fmla="*/ 2077287 w 2210247"/>
              <a:gd name="connsiteY4" fmla="*/ 0 h 292735"/>
              <a:gd name="connsiteX5" fmla="*/ 2210247 w 2210247"/>
              <a:gd name="connsiteY5" fmla="*/ 146368 h 292735"/>
              <a:gd name="connsiteX6" fmla="*/ 2077287 w 2210247"/>
              <a:gd name="connsiteY6" fmla="*/ 292735 h 292735"/>
              <a:gd name="connsiteX7" fmla="*/ 1944326 w 2210247"/>
              <a:gd name="connsiteY7" fmla="*/ 292735 h 292735"/>
              <a:gd name="connsiteX8" fmla="*/ 265921 w 2210247"/>
              <a:gd name="connsiteY8" fmla="*/ 292735 h 292735"/>
              <a:gd name="connsiteX9" fmla="*/ 226349 w 2210247"/>
              <a:gd name="connsiteY9" fmla="*/ 292735 h 292735"/>
              <a:gd name="connsiteX10" fmla="*/ 132960 w 2210247"/>
              <a:gd name="connsiteY10" fmla="*/ 292735 h 292735"/>
              <a:gd name="connsiteX11" fmla="*/ 0 w 2210247"/>
              <a:gd name="connsiteY11" fmla="*/ 146367 h 292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10247" h="292735">
                <a:moveTo>
                  <a:pt x="132960" y="0"/>
                </a:moveTo>
                <a:lnTo>
                  <a:pt x="226349" y="0"/>
                </a:lnTo>
                <a:lnTo>
                  <a:pt x="265921" y="0"/>
                </a:lnTo>
                <a:lnTo>
                  <a:pt x="1944326" y="0"/>
                </a:lnTo>
                <a:lnTo>
                  <a:pt x="2077287" y="0"/>
                </a:lnTo>
                <a:lnTo>
                  <a:pt x="2210247" y="146368"/>
                </a:lnTo>
                <a:lnTo>
                  <a:pt x="2077287" y="292735"/>
                </a:lnTo>
                <a:lnTo>
                  <a:pt x="1944326" y="292735"/>
                </a:lnTo>
                <a:lnTo>
                  <a:pt x="265921" y="292735"/>
                </a:lnTo>
                <a:lnTo>
                  <a:pt x="226349" y="292735"/>
                </a:lnTo>
                <a:lnTo>
                  <a:pt x="132960" y="292735"/>
                </a:lnTo>
                <a:lnTo>
                  <a:pt x="0" y="146367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100</a:t>
            </a:r>
          </a:p>
        </p:txBody>
      </p:sp>
      <p:sp>
        <p:nvSpPr>
          <p:cNvPr id="88" name="Pentagon 87">
            <a:extLst>
              <a:ext uri="{FF2B5EF4-FFF2-40B4-BE49-F238E27FC236}">
                <a16:creationId xmlns:a16="http://schemas.microsoft.com/office/drawing/2014/main" xmlns="" id="{21A09522-1757-4ED8-B79B-884D2B4E36B8}"/>
              </a:ext>
            </a:extLst>
          </p:cNvPr>
          <p:cNvSpPr/>
          <p:nvPr/>
        </p:nvSpPr>
        <p:spPr>
          <a:xfrm rot="10800000">
            <a:off x="5768975" y="327818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89" name="Pentagon 88">
            <a:extLst>
              <a:ext uri="{FF2B5EF4-FFF2-40B4-BE49-F238E27FC236}">
                <a16:creationId xmlns:a16="http://schemas.microsoft.com/office/drawing/2014/main" xmlns="" id="{DF11698B-4588-411C-8B67-C61ED9B95D35}"/>
              </a:ext>
            </a:extLst>
          </p:cNvPr>
          <p:cNvSpPr/>
          <p:nvPr/>
        </p:nvSpPr>
        <p:spPr>
          <a:xfrm>
            <a:off x="3317875" y="327818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63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0" name="Freeform 89">
            <a:extLst>
              <a:ext uri="{FF2B5EF4-FFF2-40B4-BE49-F238E27FC236}">
                <a16:creationId xmlns:a16="http://schemas.microsoft.com/office/drawing/2014/main" xmlns="" id="{9B673475-C7CE-4B28-AB5B-282A7095A3CA}"/>
              </a:ext>
            </a:extLst>
          </p:cNvPr>
          <p:cNvSpPr/>
          <p:nvPr/>
        </p:nvSpPr>
        <p:spPr>
          <a:xfrm>
            <a:off x="3551238" y="2689225"/>
            <a:ext cx="2211387" cy="346075"/>
          </a:xfrm>
          <a:custGeom>
            <a:avLst/>
            <a:gdLst>
              <a:gd name="connsiteX0" fmla="*/ 132960 w 2210247"/>
              <a:gd name="connsiteY0" fmla="*/ 0 h 292735"/>
              <a:gd name="connsiteX1" fmla="*/ 226349 w 2210247"/>
              <a:gd name="connsiteY1" fmla="*/ 0 h 292735"/>
              <a:gd name="connsiteX2" fmla="*/ 265921 w 2210247"/>
              <a:gd name="connsiteY2" fmla="*/ 0 h 292735"/>
              <a:gd name="connsiteX3" fmla="*/ 1944326 w 2210247"/>
              <a:gd name="connsiteY3" fmla="*/ 0 h 292735"/>
              <a:gd name="connsiteX4" fmla="*/ 2077287 w 2210247"/>
              <a:gd name="connsiteY4" fmla="*/ 0 h 292735"/>
              <a:gd name="connsiteX5" fmla="*/ 2210247 w 2210247"/>
              <a:gd name="connsiteY5" fmla="*/ 146368 h 292735"/>
              <a:gd name="connsiteX6" fmla="*/ 2077287 w 2210247"/>
              <a:gd name="connsiteY6" fmla="*/ 292735 h 292735"/>
              <a:gd name="connsiteX7" fmla="*/ 1944326 w 2210247"/>
              <a:gd name="connsiteY7" fmla="*/ 292735 h 292735"/>
              <a:gd name="connsiteX8" fmla="*/ 265921 w 2210247"/>
              <a:gd name="connsiteY8" fmla="*/ 292735 h 292735"/>
              <a:gd name="connsiteX9" fmla="*/ 226349 w 2210247"/>
              <a:gd name="connsiteY9" fmla="*/ 292735 h 292735"/>
              <a:gd name="connsiteX10" fmla="*/ 132960 w 2210247"/>
              <a:gd name="connsiteY10" fmla="*/ 292735 h 292735"/>
              <a:gd name="connsiteX11" fmla="*/ 0 w 2210247"/>
              <a:gd name="connsiteY11" fmla="*/ 146367 h 2927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210247" h="292735">
                <a:moveTo>
                  <a:pt x="132960" y="0"/>
                </a:moveTo>
                <a:lnTo>
                  <a:pt x="226349" y="0"/>
                </a:lnTo>
                <a:lnTo>
                  <a:pt x="265921" y="0"/>
                </a:lnTo>
                <a:lnTo>
                  <a:pt x="1944326" y="0"/>
                </a:lnTo>
                <a:lnTo>
                  <a:pt x="2077287" y="0"/>
                </a:lnTo>
                <a:lnTo>
                  <a:pt x="2210247" y="146368"/>
                </a:lnTo>
                <a:lnTo>
                  <a:pt x="2077287" y="292735"/>
                </a:lnTo>
                <a:lnTo>
                  <a:pt x="1944326" y="292735"/>
                </a:lnTo>
                <a:lnTo>
                  <a:pt x="265921" y="292735"/>
                </a:lnTo>
                <a:lnTo>
                  <a:pt x="226349" y="292735"/>
                </a:lnTo>
                <a:lnTo>
                  <a:pt x="132960" y="292735"/>
                </a:lnTo>
                <a:lnTo>
                  <a:pt x="0" y="146367"/>
                </a:lnTo>
                <a:close/>
              </a:path>
            </a:pathLst>
          </a:custGeom>
          <a:solidFill>
            <a:schemeClr val="bg1"/>
          </a:solidFill>
          <a:ln w="28575"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/>
              <a:t>100</a:t>
            </a:r>
          </a:p>
        </p:txBody>
      </p:sp>
      <p:sp>
        <p:nvSpPr>
          <p:cNvPr id="91" name="Pentagon 90">
            <a:extLst>
              <a:ext uri="{FF2B5EF4-FFF2-40B4-BE49-F238E27FC236}">
                <a16:creationId xmlns:a16="http://schemas.microsoft.com/office/drawing/2014/main" xmlns="" id="{795003E7-32C2-4742-B9F0-965EEE69F103}"/>
              </a:ext>
            </a:extLst>
          </p:cNvPr>
          <p:cNvSpPr/>
          <p:nvPr/>
        </p:nvSpPr>
        <p:spPr>
          <a:xfrm rot="10800000">
            <a:off x="5768975" y="276383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2" name="Pentagon 91">
            <a:extLst>
              <a:ext uri="{FF2B5EF4-FFF2-40B4-BE49-F238E27FC236}">
                <a16:creationId xmlns:a16="http://schemas.microsoft.com/office/drawing/2014/main" xmlns="" id="{DDBA192B-929C-467F-BB76-7BB89D357ECD}"/>
              </a:ext>
            </a:extLst>
          </p:cNvPr>
          <p:cNvSpPr/>
          <p:nvPr/>
        </p:nvSpPr>
        <p:spPr>
          <a:xfrm>
            <a:off x="3317875" y="2763838"/>
            <a:ext cx="227013" cy="215900"/>
          </a:xfrm>
          <a:prstGeom prst="homePlate">
            <a:avLst/>
          </a:prstGeom>
          <a:solidFill>
            <a:srgbClr val="2CB7BC"/>
          </a:solidFill>
          <a:ln>
            <a:solidFill>
              <a:srgbClr val="00948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380" name="TextBox 3"/>
          <p:cNvSpPr txBox="1">
            <a:spLocks noChangeArrowheads="1"/>
          </p:cNvSpPr>
          <p:nvPr/>
        </p:nvSpPr>
        <p:spPr bwMode="auto">
          <a:xfrm>
            <a:off x="3778250" y="2630488"/>
            <a:ext cx="1751013" cy="2066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1pPr>
            <a:lvl2pPr marL="742950" indent="-285750"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2pPr>
            <a:lvl3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3pPr>
            <a:lvl4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4pPr>
            <a:lvl5pPr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5pPr>
            <a:lvl6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6pPr>
            <a:lvl7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7pPr>
            <a:lvl8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8pPr>
            <a:lvl9pPr eaLnBrk="0" fontAlgn="base" hangingPunct="0">
              <a:spcAft>
                <a:spcPct val="0"/>
              </a:spcAft>
              <a:buFont typeface="Arial" charset="0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Sassoon Infant Rg" pitchFamily="50" charset="0"/>
              </a:defRPr>
            </a:lvl9pPr>
          </a:lstStyle>
          <a:p>
            <a:pPr algn="ctr">
              <a:lnSpc>
                <a:spcPts val="31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800">
                <a:latin typeface="Twinkl SemiBold" pitchFamily="2" charset="0"/>
              </a:rPr>
              <a:t>100 000</a:t>
            </a:r>
          </a:p>
          <a:p>
            <a:pPr algn="ctr">
              <a:lnSpc>
                <a:spcPts val="31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800">
                <a:latin typeface="Twinkl SemiBold" pitchFamily="2" charset="0"/>
              </a:rPr>
              <a:t>10 000</a:t>
            </a:r>
          </a:p>
          <a:p>
            <a:pPr algn="ctr">
              <a:lnSpc>
                <a:spcPts val="31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800">
                <a:latin typeface="Twinkl SemiBold" pitchFamily="2" charset="0"/>
              </a:rPr>
              <a:t>1000</a:t>
            </a:r>
          </a:p>
          <a:p>
            <a:pPr algn="ctr">
              <a:lnSpc>
                <a:spcPts val="3100"/>
              </a:lnSpc>
              <a:spcBef>
                <a:spcPts val="1000"/>
              </a:spcBef>
              <a:buFont typeface="Arial" charset="0"/>
              <a:buNone/>
            </a:pPr>
            <a:r>
              <a:rPr lang="en-GB" altLang="en-US" sz="2800">
                <a:latin typeface="Twinkl SemiBold" pitchFamily="2" charset="0"/>
              </a:rPr>
              <a:t>100</a:t>
            </a:r>
          </a:p>
        </p:txBody>
      </p:sp>
    </p:spTree>
    <p:extLst>
      <p:ext uri="{BB962C8B-B14F-4D97-AF65-F5344CB8AC3E}">
        <p14:creationId xmlns:p14="http://schemas.microsoft.com/office/powerpoint/2010/main" val="338822943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0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7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7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6" presetClass="exit" presetSubtype="37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84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8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seq concurrent="1" nextAc="seek">
              <p:cTn id="93" restart="whenNotActive" fill="hold" evtFilter="cancelBubble" nodeType="interactiveSeq">
                <p:stCondLst>
                  <p:cond evt="onClick" delay="0">
                    <p:tgtEl>
                      <p:spTgt spid="5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4" fill="hold" nodeType="clickPar">
                      <p:stCondLst>
                        <p:cond delay="0"/>
                      </p:stCondLst>
                      <p:childTnLst>
                        <p:par>
                          <p:cTn id="9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5"/>
                  </p:tgtEl>
                </p:cond>
              </p:nextCondLst>
            </p:seq>
            <p:seq concurrent="1" nextAc="seek">
              <p:cTn id="99" restart="whenNotActive" fill="hold" evtFilter="cancelBubble" nodeType="interactiveSeq">
                <p:stCondLst>
                  <p:cond evt="onClick" delay="0">
                    <p:tgtEl>
                      <p:spTgt spid="5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0" fill="hold" nodeType="clickPar">
                      <p:stCondLst>
                        <p:cond delay="0"/>
                      </p:stCondLst>
                      <p:childTnLst>
                        <p:par>
                          <p:cTn id="10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4"/>
                  </p:tgtEl>
                </p:cond>
              </p:nextCondLst>
            </p:seq>
            <p:seq concurrent="1" nextAc="seek">
              <p:cTn id="105" restart="whenNotActive" fill="hold" evtFilter="cancelBubble" nodeType="interactiveSeq">
                <p:stCondLst>
                  <p:cond evt="onClick" delay="0">
                    <p:tgtEl>
                      <p:spTgt spid="5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6" fill="hold" nodeType="clickPar">
                      <p:stCondLst>
                        <p:cond delay="0"/>
                      </p:stCondLst>
                      <p:childTnLst>
                        <p:par>
                          <p:cTn id="10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3"/>
                  </p:tgtEl>
                </p:cond>
              </p:nextCondLst>
            </p:seq>
            <p:seq concurrent="1" nextAc="seek">
              <p:cTn id="111" restart="whenNotActive" fill="hold" evtFilter="cancelBubble" nodeType="interactiveSeq">
                <p:stCondLst>
                  <p:cond evt="onClick" delay="0">
                    <p:tgtEl>
                      <p:spTgt spid="5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2" fill="hold" nodeType="clickPar">
                      <p:stCondLst>
                        <p:cond delay="0"/>
                      </p:stCondLst>
                      <p:childTnLst>
                        <p:par>
                          <p:cTn id="1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4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2"/>
                  </p:tgtEl>
                </p:cond>
              </p:nextCondLst>
            </p:seq>
          </p:childTnLst>
        </p:cTn>
      </p:par>
    </p:tnLst>
    <p:bldLst>
      <p:bldP spid="52" grpId="0" animBg="1"/>
      <p:bldP spid="53" grpId="0" animBg="1"/>
      <p:bldP spid="54" grpId="0" animBg="1"/>
      <p:bldP spid="55" grpId="0" animBg="1"/>
      <p:bldP spid="64" grpId="0" animBg="1"/>
      <p:bldP spid="64" grpId="1" animBg="1"/>
      <p:bldP spid="65" grpId="0" animBg="1"/>
      <p:bldP spid="65" grpId="1" animBg="1"/>
      <p:bldP spid="67" grpId="0" animBg="1"/>
      <p:bldP spid="67" grpId="1" animBg="1"/>
      <p:bldP spid="84" grpId="0" animBg="1"/>
      <p:bldP spid="84" grpId="1" animBg="1"/>
      <p:bldP spid="85" grpId="0" animBg="1"/>
      <p:bldP spid="85" grpId="1" animBg="1"/>
      <p:bldP spid="86" grpId="0" animBg="1"/>
      <p:bldP spid="86" grpId="1" animBg="1"/>
      <p:bldP spid="87" grpId="0" animBg="1"/>
      <p:bldP spid="87" grpId="1" animBg="1"/>
      <p:bldP spid="88" grpId="0" animBg="1"/>
      <p:bldP spid="88" grpId="1" animBg="1"/>
      <p:bldP spid="89" grpId="0" animBg="1"/>
      <p:bldP spid="89" grpId="1" animBg="1"/>
      <p:bldP spid="90" grpId="0" animBg="1"/>
      <p:bldP spid="90" grpId="1" animBg="1"/>
      <p:bldP spid="91" grpId="0" animBg="1"/>
      <p:bldP spid="91" grpId="1" animBg="1"/>
      <p:bldP spid="92" grpId="0" animBg="1"/>
      <p:bldP spid="92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852613" y="1803400"/>
            <a:ext cx="2349500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3200" dirty="0">
                <a:ea typeface="Sassoon Infant Rg" pitchFamily="50" charset="0"/>
                <a:cs typeface="Sassoon Infant Rg" pitchFamily="50" charset="0"/>
              </a:rPr>
              <a:t>signature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 smtClean="0">
                <a:ea typeface="Sassoon Infant Rg" pitchFamily="50" charset="0"/>
                <a:cs typeface="Sassoon Infant Rg" pitchFamily="50" charset="0"/>
              </a:rPr>
              <a:t>reassign</a:t>
            </a:r>
            <a:endParaRPr lang="en-GB" altLang="en-US" sz="3200" dirty="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>
                <a:ea typeface="Sassoon Infant Rg" pitchFamily="50" charset="0"/>
                <a:cs typeface="Sassoon Infant Rg" pitchFamily="50" charset="0"/>
              </a:rPr>
              <a:t>design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>
                <a:ea typeface="Sassoon Infant Rg" pitchFamily="50" charset="0"/>
                <a:cs typeface="Sassoon Infant Rg" pitchFamily="50" charset="0"/>
              </a:rPr>
              <a:t>designate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 smtClean="0">
                <a:ea typeface="Sassoon Infant Rg" pitchFamily="50" charset="0"/>
                <a:cs typeface="Sassoon Infant Rg" pitchFamily="50" charset="0"/>
              </a:rPr>
              <a:t>signify</a:t>
            </a:r>
            <a:endParaRPr lang="en-GB" altLang="en-US" sz="3200" dirty="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4916488" y="1827213"/>
            <a:ext cx="2379662" cy="383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GB" altLang="en-US" sz="3200" dirty="0">
                <a:ea typeface="Sassoon Infant Rg" pitchFamily="50" charset="0"/>
                <a:cs typeface="Sassoon Infant Rg" pitchFamily="50" charset="0"/>
              </a:rPr>
              <a:t>resignation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 smtClean="0">
                <a:ea typeface="Sassoon Infant Rg" pitchFamily="50" charset="0"/>
                <a:cs typeface="Sassoon Infant Rg" pitchFamily="50" charset="0"/>
              </a:rPr>
              <a:t>insignificant</a:t>
            </a:r>
            <a:endParaRPr lang="en-GB" altLang="en-US" sz="3200" dirty="0">
              <a:ea typeface="Sassoon Infant Rg" pitchFamily="50" charset="0"/>
              <a:cs typeface="Sassoon Infant Rg" pitchFamily="50" charset="0"/>
            </a:endParaRP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>
                <a:ea typeface="Sassoon Infant Rg" pitchFamily="50" charset="0"/>
                <a:cs typeface="Sassoon Infant Rg" pitchFamily="50" charset="0"/>
              </a:rPr>
              <a:t>assignment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 smtClean="0">
                <a:ea typeface="Sassoon Infant Rg" pitchFamily="50" charset="0"/>
                <a:cs typeface="Sassoon Infant Rg" pitchFamily="50" charset="0"/>
              </a:rPr>
              <a:t>signal</a:t>
            </a:r>
          </a:p>
          <a:p>
            <a:pPr algn="ctr" eaLnBrk="1" hangingPunct="1">
              <a:lnSpc>
                <a:spcPct val="150000"/>
              </a:lnSpc>
            </a:pPr>
            <a:r>
              <a:rPr lang="en-GB" altLang="en-US" sz="3200" dirty="0" smtClean="0">
                <a:ea typeface="Sassoon Infant Rg" pitchFamily="50" charset="0"/>
                <a:cs typeface="Sassoon Infant Rg" pitchFamily="50" charset="0"/>
              </a:rPr>
              <a:t>countersign</a:t>
            </a:r>
            <a:endParaRPr lang="en-GB" altLang="en-US" sz="3200" dirty="0">
              <a:ea typeface="Sassoon Infant Rg" pitchFamily="50" charset="0"/>
              <a:cs typeface="Sassoon Infant Rg" pitchFamily="50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xmlns="" id="{77F78027-483D-4FB3-8A9C-D8EB6A7FBFAD}"/>
              </a:ext>
            </a:extLst>
          </p:cNvPr>
          <p:cNvSpPr/>
          <p:nvPr/>
        </p:nvSpPr>
        <p:spPr>
          <a:xfrm>
            <a:off x="763588" y="642938"/>
            <a:ext cx="7632700" cy="687387"/>
          </a:xfrm>
          <a:prstGeom prst="roundRect">
            <a:avLst>
              <a:gd name="adj" fmla="val 0"/>
            </a:avLst>
          </a:prstGeom>
          <a:solidFill>
            <a:srgbClr val="00A7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altLang="en-US" dirty="0">
                <a:solidFill>
                  <a:schemeClr val="bg1"/>
                </a:solidFill>
              </a:rPr>
              <a:t>Here are this week’s spellings to practise.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2208787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/>
          </p:nvPr>
        </p:nvSpPr>
        <p:spPr>
          <a:xfrm>
            <a:off x="467544" y="2996952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 smtClean="0">
                <a:latin typeface="Comic Sans MS" pitchFamily="66" charset="0"/>
              </a:rPr>
              <a:t>Write your spellings in to your book, including the title:</a:t>
            </a:r>
            <a:br>
              <a:rPr lang="en-GB" sz="3200" dirty="0" smtClean="0">
                <a:latin typeface="Comic Sans MS" pitchFamily="66" charset="0"/>
              </a:rPr>
            </a:br>
            <a:r>
              <a:rPr lang="en-GB" sz="3200" u="sng" dirty="0">
                <a:latin typeface="Comic Sans MS" pitchFamily="66" charset="0"/>
              </a:rPr>
              <a:t/>
            </a:r>
            <a:br>
              <a:rPr lang="en-GB" sz="3200" u="sng" dirty="0">
                <a:latin typeface="Comic Sans MS" pitchFamily="66" charset="0"/>
              </a:rPr>
            </a:br>
            <a:r>
              <a:rPr lang="en-GB" sz="3200" u="sng" dirty="0" smtClean="0">
                <a:latin typeface="Comic Sans MS" pitchFamily="66" charset="0"/>
              </a:rPr>
              <a:t>W</a:t>
            </a:r>
            <a:r>
              <a:rPr lang="en-GB" altLang="en-US" sz="3200" u="sng" dirty="0" smtClean="0">
                <a:latin typeface="Comic Sans MS" pitchFamily="66" charset="0"/>
              </a:rPr>
              <a:t>ord families with the root word ‘sign’</a:t>
            </a:r>
            <a:r>
              <a:rPr lang="en-GB" altLang="en-US" sz="3200" u="sng" dirty="0"/>
              <a:t/>
            </a:r>
            <a:br>
              <a:rPr lang="en-GB" altLang="en-US" sz="3200" u="sng" dirty="0"/>
            </a:br>
            <a:r>
              <a:rPr lang="en-GB" sz="3200" dirty="0" smtClean="0"/>
              <a:t/>
            </a:r>
            <a:br>
              <a:rPr lang="en-GB" sz="3200" dirty="0" smtClean="0"/>
            </a:br>
            <a:r>
              <a:rPr lang="en-GB" sz="3200" dirty="0"/>
              <a:t/>
            </a:r>
            <a:br>
              <a:rPr lang="en-GB" sz="3200" dirty="0"/>
            </a:br>
            <a:endParaRPr lang="en-GB" sz="3200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22754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3663</TotalTime>
  <Words>359</Words>
  <Application>Microsoft Office PowerPoint</Application>
  <PresentationFormat>On-screen Show (4:3)</PresentationFormat>
  <Paragraphs>106</Paragraphs>
  <Slides>10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The loudest animal in the world is a mere 2cm long, prawn. The Pistol Shrimp is capable of snapping it’s claw shut so rapidly, that it creates a bubble which collapses to produce a sonic blast, louder than a Concorde's sonic boom.  .</vt:lpstr>
      <vt:lpstr>Word of the week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Write your spellings in to your book, including the title:  Word families with the root word ‘sign’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Cute fact:  Sea otters hold each other’s paws when they sleep so they don’t drift apart.</dc:title>
  <dc:creator>Emily Gooding</dc:creator>
  <cp:lastModifiedBy>Emily Gooding</cp:lastModifiedBy>
  <cp:revision>36</cp:revision>
  <dcterms:created xsi:type="dcterms:W3CDTF">2021-01-05T19:50:37Z</dcterms:created>
  <dcterms:modified xsi:type="dcterms:W3CDTF">2021-01-20T12:16:38Z</dcterms:modified>
</cp:coreProperties>
</file>