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303" r:id="rId2"/>
    <p:sldId id="321" r:id="rId3"/>
    <p:sldId id="322" r:id="rId4"/>
    <p:sldId id="323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1F4E79"/>
    <a:srgbClr val="BDD7EE"/>
    <a:srgbClr val="E6E6E6"/>
    <a:srgbClr val="FFE699"/>
    <a:srgbClr val="F2F2F2"/>
    <a:srgbClr val="FFF2CC"/>
    <a:srgbClr val="9AF67A"/>
    <a:srgbClr val="85F4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89" autoAdjust="0"/>
    <p:restoredTop sz="94144" autoAdjust="0"/>
  </p:normalViewPr>
  <p:slideViewPr>
    <p:cSldViewPr snapToGrid="0">
      <p:cViewPr varScale="1">
        <p:scale>
          <a:sx n="108" d="100"/>
          <a:sy n="108" d="100"/>
        </p:scale>
        <p:origin x="200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388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388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388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7388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hamilton-trust.org.uk/maths/year-3-maths/" TargetMode="External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microsoft.com/office/2007/relationships/media" Target="../media/media5.m4a"/><Relationship Id="rId20" Type="http://schemas.openxmlformats.org/officeDocument/2006/relationships/image" Target="../media/image3.png"/><Relationship Id="rId21" Type="http://schemas.openxmlformats.org/officeDocument/2006/relationships/image" Target="../media/image4.png"/><Relationship Id="rId10" Type="http://schemas.openxmlformats.org/officeDocument/2006/relationships/audio" Target="../media/media5.m4a"/><Relationship Id="rId11" Type="http://schemas.microsoft.com/office/2007/relationships/media" Target="../media/media6.m4a"/><Relationship Id="rId12" Type="http://schemas.openxmlformats.org/officeDocument/2006/relationships/audio" Target="../media/media6.m4a"/><Relationship Id="rId13" Type="http://schemas.microsoft.com/office/2007/relationships/media" Target="../media/media7.m4a"/><Relationship Id="rId14" Type="http://schemas.openxmlformats.org/officeDocument/2006/relationships/audio" Target="../media/media7.m4a"/><Relationship Id="rId15" Type="http://schemas.microsoft.com/office/2007/relationships/media" Target="../media/media8.m4a"/><Relationship Id="rId16" Type="http://schemas.openxmlformats.org/officeDocument/2006/relationships/audio" Target="../media/media8.m4a"/><Relationship Id="rId17" Type="http://schemas.openxmlformats.org/officeDocument/2006/relationships/slideLayout" Target="../slideLayouts/slideLayout12.xml"/><Relationship Id="rId18" Type="http://schemas.openxmlformats.org/officeDocument/2006/relationships/notesSlide" Target="../notesSlides/notesSlide1.xml"/><Relationship Id="rId19" Type="http://schemas.openxmlformats.org/officeDocument/2006/relationships/image" Target="../media/image2.jpg"/><Relationship Id="rId1" Type="http://schemas.microsoft.com/office/2007/relationships/media" Target="../media/media1.m4a"/><Relationship Id="rId2" Type="http://schemas.openxmlformats.org/officeDocument/2006/relationships/audio" Target="../media/media1.m4a"/><Relationship Id="rId3" Type="http://schemas.microsoft.com/office/2007/relationships/media" Target="../media/media2.m4a"/><Relationship Id="rId4" Type="http://schemas.openxmlformats.org/officeDocument/2006/relationships/audio" Target="../media/media2.m4a"/><Relationship Id="rId5" Type="http://schemas.microsoft.com/office/2007/relationships/media" Target="../media/media3.m4a"/><Relationship Id="rId6" Type="http://schemas.openxmlformats.org/officeDocument/2006/relationships/audio" Target="../media/media3.m4a"/><Relationship Id="rId7" Type="http://schemas.microsoft.com/office/2007/relationships/media" Target="../media/media4.m4a"/><Relationship Id="rId8" Type="http://schemas.openxmlformats.org/officeDocument/2006/relationships/audio" Target="../media/media4.m4a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10.m4a"/><Relationship Id="rId4" Type="http://schemas.openxmlformats.org/officeDocument/2006/relationships/audio" Target="../media/media10.m4a"/><Relationship Id="rId5" Type="http://schemas.openxmlformats.org/officeDocument/2006/relationships/slideLayout" Target="../slideLayouts/slideLayout12.xml"/><Relationship Id="rId6" Type="http://schemas.openxmlformats.org/officeDocument/2006/relationships/notesSlide" Target="../notesSlides/notesSlide2.xml"/><Relationship Id="rId7" Type="http://schemas.openxmlformats.org/officeDocument/2006/relationships/image" Target="../media/image2.jpg"/><Relationship Id="rId8" Type="http://schemas.openxmlformats.org/officeDocument/2006/relationships/image" Target="../media/image5.png"/><Relationship Id="rId9" Type="http://schemas.openxmlformats.org/officeDocument/2006/relationships/image" Target="../media/image4.png"/><Relationship Id="rId1" Type="http://schemas.microsoft.com/office/2007/relationships/media" Target="../media/media9.m4a"/><Relationship Id="rId2" Type="http://schemas.openxmlformats.org/officeDocument/2006/relationships/audio" Target="../media/media9.m4a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.jpg"/><Relationship Id="rId12" Type="http://schemas.openxmlformats.org/officeDocument/2006/relationships/image" Target="../media/image5.png"/><Relationship Id="rId13" Type="http://schemas.openxmlformats.org/officeDocument/2006/relationships/image" Target="../media/image4.png"/><Relationship Id="rId1" Type="http://schemas.microsoft.com/office/2007/relationships/media" Target="../media/media11.m4a"/><Relationship Id="rId2" Type="http://schemas.openxmlformats.org/officeDocument/2006/relationships/audio" Target="../media/media11.m4a"/><Relationship Id="rId3" Type="http://schemas.microsoft.com/office/2007/relationships/media" Target="../media/media12.m4a"/><Relationship Id="rId4" Type="http://schemas.openxmlformats.org/officeDocument/2006/relationships/audio" Target="../media/media12.m4a"/><Relationship Id="rId5" Type="http://schemas.microsoft.com/office/2007/relationships/media" Target="../media/media13.m4a"/><Relationship Id="rId6" Type="http://schemas.openxmlformats.org/officeDocument/2006/relationships/audio" Target="../media/media13.m4a"/><Relationship Id="rId7" Type="http://schemas.microsoft.com/office/2007/relationships/media" Target="../media/media14.m4a"/><Relationship Id="rId8" Type="http://schemas.openxmlformats.org/officeDocument/2006/relationships/audio" Target="../media/media14.m4a"/><Relationship Id="rId9" Type="http://schemas.openxmlformats.org/officeDocument/2006/relationships/slideLayout" Target="../slideLayouts/slideLayout12.xml"/><Relationship Id="rId10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notesSlide" Target="../notesSlides/notesSlide4.xml"/><Relationship Id="rId13" Type="http://schemas.openxmlformats.org/officeDocument/2006/relationships/image" Target="../media/image2.jpg"/><Relationship Id="rId14" Type="http://schemas.openxmlformats.org/officeDocument/2006/relationships/image" Target="../media/image6.png"/><Relationship Id="rId15" Type="http://schemas.openxmlformats.org/officeDocument/2006/relationships/image" Target="../media/image4.png"/><Relationship Id="rId1" Type="http://schemas.microsoft.com/office/2007/relationships/media" Target="../media/media15.m4a"/><Relationship Id="rId2" Type="http://schemas.openxmlformats.org/officeDocument/2006/relationships/audio" Target="../media/media15.m4a"/><Relationship Id="rId3" Type="http://schemas.microsoft.com/office/2007/relationships/media" Target="../media/media16.m4a"/><Relationship Id="rId4" Type="http://schemas.openxmlformats.org/officeDocument/2006/relationships/audio" Target="../media/media16.m4a"/><Relationship Id="rId5" Type="http://schemas.microsoft.com/office/2007/relationships/media" Target="../media/media17.m4a"/><Relationship Id="rId6" Type="http://schemas.openxmlformats.org/officeDocument/2006/relationships/audio" Target="../media/media17.m4a"/><Relationship Id="rId7" Type="http://schemas.microsoft.com/office/2007/relationships/media" Target="../media/media18.m4a"/><Relationship Id="rId8" Type="http://schemas.openxmlformats.org/officeDocument/2006/relationships/audio" Target="../media/media18.m4a"/><Relationship Id="rId9" Type="http://schemas.microsoft.com/office/2007/relationships/media" Target="../media/media19.m4a"/><Relationship Id="rId10" Type="http://schemas.openxmlformats.org/officeDocument/2006/relationships/audio" Target="../media/media19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counting up (Frog) to calculate change from £5, £10 and £20.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56438" y="561899"/>
            <a:ext cx="1524000" cy="1562101"/>
            <a:chOff x="508000" y="876299"/>
            <a:chExt cx="1524000" cy="156210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55" t="10521" r="77778" b="65320"/>
            <a:stretch/>
          </p:blipFill>
          <p:spPr>
            <a:xfrm>
              <a:off x="508000" y="876299"/>
              <a:ext cx="1524000" cy="1562101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873572" y="1944797"/>
              <a:ext cx="76506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£4.67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972" y="800315"/>
            <a:ext cx="1533525" cy="8001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4143262" y="561899"/>
            <a:ext cx="4691053" cy="1562101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The Teddy costs </a:t>
            </a:r>
            <a:r>
              <a:rPr lang="en-GB" b="1" dirty="0">
                <a:solidFill>
                  <a:srgbClr val="FF0000"/>
                </a:solidFill>
              </a:rPr>
              <a:t>£4.67</a:t>
            </a:r>
            <a:r>
              <a:rPr lang="en-GB" b="1" dirty="0">
                <a:solidFill>
                  <a:srgbClr val="253746"/>
                </a:solidFill>
              </a:rPr>
              <a:t>.</a:t>
            </a:r>
          </a:p>
          <a:p>
            <a:pPr algn="ctr"/>
            <a:r>
              <a:rPr lang="en-GB" b="1" dirty="0">
                <a:solidFill>
                  <a:srgbClr val="253746"/>
                </a:solidFill>
              </a:rPr>
              <a:t>You’ve given the shopkeeper </a:t>
            </a:r>
            <a:r>
              <a:rPr lang="en-GB" b="1" dirty="0">
                <a:solidFill>
                  <a:srgbClr val="FF0000"/>
                </a:solidFill>
              </a:rPr>
              <a:t>£5</a:t>
            </a:r>
            <a:r>
              <a:rPr lang="en-GB" b="1" dirty="0">
                <a:solidFill>
                  <a:srgbClr val="253746"/>
                </a:solidFill>
              </a:rPr>
              <a:t>.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How can the shopkeeper calculate the change?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257800" y="2260718"/>
            <a:ext cx="3670948" cy="874165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can </a:t>
            </a:r>
            <a:r>
              <a:rPr lang="en-GB" b="1" dirty="0">
                <a:solidFill>
                  <a:srgbClr val="FF0000"/>
                </a:solidFill>
              </a:rPr>
              <a:t>count up </a:t>
            </a:r>
            <a:r>
              <a:rPr lang="en-GB" b="1" dirty="0">
                <a:solidFill>
                  <a:srgbClr val="253746"/>
                </a:solidFill>
              </a:rPr>
              <a:t>on a number line!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D5D0F444-5A21-4B28-9810-563DD9233290}"/>
              </a:ext>
            </a:extLst>
          </p:cNvPr>
          <p:cNvCxnSpPr>
            <a:cxnSpLocks/>
          </p:cNvCxnSpPr>
          <p:nvPr/>
        </p:nvCxnSpPr>
        <p:spPr>
          <a:xfrm>
            <a:off x="802438" y="3977932"/>
            <a:ext cx="7560000" cy="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4C9D453B-D85F-4A9D-9EED-5BBB4E4A359F}"/>
              </a:ext>
            </a:extLst>
          </p:cNvPr>
          <p:cNvCxnSpPr/>
          <p:nvPr/>
        </p:nvCxnSpPr>
        <p:spPr>
          <a:xfrm flipH="1">
            <a:off x="1018438" y="3976757"/>
            <a:ext cx="1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7E7B792-6AB5-413C-8697-DB3E3D37136B}"/>
              </a:ext>
            </a:extLst>
          </p:cNvPr>
          <p:cNvSpPr txBox="1"/>
          <p:nvPr/>
        </p:nvSpPr>
        <p:spPr>
          <a:xfrm>
            <a:off x="558800" y="4068000"/>
            <a:ext cx="796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£4.67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0374C06F-C730-42C2-8C73-535D62ED34A0}"/>
              </a:ext>
            </a:extLst>
          </p:cNvPr>
          <p:cNvGrpSpPr/>
          <p:nvPr/>
        </p:nvGrpSpPr>
        <p:grpSpPr>
          <a:xfrm>
            <a:off x="1024716" y="2994972"/>
            <a:ext cx="1375584" cy="1473138"/>
            <a:chOff x="3242245" y="3698215"/>
            <a:chExt cx="6459748" cy="1473138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E212E55F-4CB7-47FC-BD57-DE1427E1F75D}"/>
                </a:ext>
              </a:extLst>
            </p:cNvPr>
            <p:cNvCxnSpPr/>
            <p:nvPr/>
          </p:nvCxnSpPr>
          <p:spPr>
            <a:xfrm flipH="1">
              <a:off x="7926011" y="4680000"/>
              <a:ext cx="1" cy="167026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F7C76A2E-1F35-4AA9-9255-054E6D35133E}"/>
                </a:ext>
              </a:extLst>
            </p:cNvPr>
            <p:cNvSpPr txBox="1"/>
            <p:nvPr/>
          </p:nvSpPr>
          <p:spPr>
            <a:xfrm>
              <a:off x="5584128" y="4771243"/>
              <a:ext cx="411786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noProof="0" dirty="0">
                  <a:solidFill>
                    <a:srgbClr val="002060"/>
                  </a:solidFill>
                  <a:latin typeface="Calibri" panose="020F0502020204030204"/>
                </a:rPr>
                <a:t> </a:t>
              </a:r>
              <a:r>
                <a:rPr lang="en-GB" sz="2000" b="1" noProof="0" dirty="0">
                  <a:solidFill>
                    <a:srgbClr val="002060"/>
                  </a:solidFill>
                  <a:latin typeface="Calibri" panose="020F0502020204030204"/>
                </a:rPr>
                <a:t>£4.70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xmlns="" id="{8C597D42-C7D6-4DBC-837C-B296F121ADBC}"/>
                </a:ext>
              </a:extLst>
            </p:cNvPr>
            <p:cNvGrpSpPr/>
            <p:nvPr/>
          </p:nvGrpSpPr>
          <p:grpSpPr>
            <a:xfrm>
              <a:off x="3242245" y="3698215"/>
              <a:ext cx="4683765" cy="982960"/>
              <a:chOff x="4979024" y="3450136"/>
              <a:chExt cx="5971685" cy="1251517"/>
            </a:xfrm>
          </p:grpSpPr>
          <p:sp>
            <p:nvSpPr>
              <p:cNvPr id="20" name="Freeform: Shape 18">
                <a:extLst>
                  <a:ext uri="{FF2B5EF4-FFF2-40B4-BE49-F238E27FC236}">
                    <a16:creationId xmlns:a16="http://schemas.microsoft.com/office/drawing/2014/main" xmlns="" id="{E6ADE957-E3CC-42FE-A359-683733FD8F0B}"/>
                  </a:ext>
                </a:extLst>
              </p:cNvPr>
              <p:cNvSpPr/>
              <p:nvPr/>
            </p:nvSpPr>
            <p:spPr>
              <a:xfrm>
                <a:off x="4979024" y="3898270"/>
                <a:ext cx="5971685" cy="803383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8C669253-C939-4943-9267-4AF51C9C6379}"/>
                  </a:ext>
                </a:extLst>
              </p:cNvPr>
              <p:cNvSpPr txBox="1"/>
              <p:nvPr/>
            </p:nvSpPr>
            <p:spPr>
              <a:xfrm>
                <a:off x="6143456" y="3450136"/>
                <a:ext cx="3360287" cy="5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000" b="1" dirty="0">
                    <a:solidFill>
                      <a:srgbClr val="FF0000"/>
                    </a:solidFill>
                    <a:latin typeface="Calibri" panose="020F0502020204030204"/>
                  </a:rPr>
                  <a:t>3p</a:t>
                </a:r>
                <a:endPara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xmlns="" id="{383D587D-0C82-4B22-ABB5-7841B56C4E91}"/>
              </a:ext>
            </a:extLst>
          </p:cNvPr>
          <p:cNvSpPr/>
          <p:nvPr/>
        </p:nvSpPr>
        <p:spPr>
          <a:xfrm>
            <a:off x="4969187" y="5257330"/>
            <a:ext cx="3259978" cy="778307"/>
          </a:xfrm>
          <a:prstGeom prst="wedgeEllipseCallout">
            <a:avLst>
              <a:gd name="adj1" fmla="val 68090"/>
              <a:gd name="adj2" fmla="val 3196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33p</a:t>
            </a:r>
            <a:r>
              <a:rPr lang="en-GB" b="1" dirty="0">
                <a:solidFill>
                  <a:srgbClr val="FF0000"/>
                </a:solidFill>
              </a:rPr>
              <a:t> change!</a:t>
            </a:r>
            <a:endParaRPr lang="en-GB" b="1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AFF12BD0-04E6-4801-8F7B-14FD13D4EADB}"/>
              </a:ext>
            </a:extLst>
          </p:cNvPr>
          <p:cNvCxnSpPr/>
          <p:nvPr/>
        </p:nvCxnSpPr>
        <p:spPr>
          <a:xfrm flipH="1">
            <a:off x="8101918" y="3976757"/>
            <a:ext cx="0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3FA533E9-9B19-43FB-B71E-25D1F676FB5B}"/>
              </a:ext>
            </a:extLst>
          </p:cNvPr>
          <p:cNvSpPr txBox="1"/>
          <p:nvPr/>
        </p:nvSpPr>
        <p:spPr>
          <a:xfrm>
            <a:off x="7745314" y="4068000"/>
            <a:ext cx="682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noProof="0" dirty="0">
                <a:solidFill>
                  <a:srgbClr val="002060"/>
                </a:solidFill>
                <a:latin typeface="Calibri" panose="020F0502020204030204"/>
              </a:rPr>
              <a:t>£5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9289C36E-0427-4A1F-8D8C-CBEB59E60E1D}"/>
              </a:ext>
            </a:extLst>
          </p:cNvPr>
          <p:cNvGrpSpPr/>
          <p:nvPr/>
        </p:nvGrpSpPr>
        <p:grpSpPr>
          <a:xfrm>
            <a:off x="2022110" y="2994972"/>
            <a:ext cx="6140815" cy="982960"/>
            <a:chOff x="5302197" y="3450136"/>
            <a:chExt cx="6030195" cy="1251517"/>
          </a:xfrm>
        </p:grpSpPr>
        <p:sp>
          <p:nvSpPr>
            <p:cNvPr id="26" name="Freeform: Shape 18">
              <a:extLst>
                <a:ext uri="{FF2B5EF4-FFF2-40B4-BE49-F238E27FC236}">
                  <a16:creationId xmlns:a16="http://schemas.microsoft.com/office/drawing/2014/main" xmlns="" id="{1CC24948-7DA2-4E24-93F8-2483435CA39D}"/>
                </a:ext>
              </a:extLst>
            </p:cNvPr>
            <p:cNvSpPr/>
            <p:nvPr/>
          </p:nvSpPr>
          <p:spPr>
            <a:xfrm>
              <a:off x="5302197" y="3898270"/>
              <a:ext cx="6030195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D5214EBE-9312-4487-AE3F-618180CB714C}"/>
                </a:ext>
              </a:extLst>
            </p:cNvPr>
            <p:cNvSpPr txBox="1"/>
            <p:nvPr/>
          </p:nvSpPr>
          <p:spPr>
            <a:xfrm>
              <a:off x="7544498" y="3450136"/>
              <a:ext cx="1472397" cy="5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b="1" dirty="0">
                  <a:solidFill>
                    <a:srgbClr val="FF0000"/>
                  </a:solidFill>
                  <a:latin typeface="Calibri" panose="020F0502020204030204"/>
                </a:rPr>
                <a:t>30p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28" name="Speech Bubble: Rectangle with Corners Rounded 10">
            <a:extLst>
              <a:ext uri="{FF2B5EF4-FFF2-40B4-BE49-F238E27FC236}">
                <a16:creationId xmlns:a16="http://schemas.microsoft.com/office/drawing/2014/main" xmlns="" id="{05BF8199-3D3A-4262-8CAB-4B6ADF12AE0C}"/>
              </a:ext>
            </a:extLst>
          </p:cNvPr>
          <p:cNvSpPr/>
          <p:nvPr/>
        </p:nvSpPr>
        <p:spPr>
          <a:xfrm>
            <a:off x="256438" y="2216387"/>
            <a:ext cx="2596912" cy="734254"/>
          </a:xfrm>
          <a:prstGeom prst="wedgeEllipseCallout">
            <a:avLst>
              <a:gd name="adj1" fmla="val -11803"/>
              <a:gd name="adj2" fmla="val 6422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Jump </a:t>
            </a:r>
            <a:r>
              <a:rPr lang="en-GB" b="1" dirty="0">
                <a:solidFill>
                  <a:srgbClr val="FF0000"/>
                </a:solidFill>
              </a:rPr>
              <a:t>3p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to the next 10p.</a:t>
            </a:r>
          </a:p>
        </p:txBody>
      </p:sp>
      <p:sp>
        <p:nvSpPr>
          <p:cNvPr id="29" name="Speech Bubble: Rectangle with Corners Rounded 10">
            <a:extLst>
              <a:ext uri="{FF2B5EF4-FFF2-40B4-BE49-F238E27FC236}">
                <a16:creationId xmlns:a16="http://schemas.microsoft.com/office/drawing/2014/main" xmlns="" id="{383D587D-0C82-4B22-ABB5-7841B56C4E91}"/>
              </a:ext>
            </a:extLst>
          </p:cNvPr>
          <p:cNvSpPr/>
          <p:nvPr/>
        </p:nvSpPr>
        <p:spPr>
          <a:xfrm>
            <a:off x="3770972" y="4179605"/>
            <a:ext cx="2442638" cy="919876"/>
          </a:xfrm>
          <a:prstGeom prst="wedgeEllipseCallout">
            <a:avLst>
              <a:gd name="adj1" fmla="val 68090"/>
              <a:gd name="adj2" fmla="val 3196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Add the jumps: </a:t>
            </a:r>
          </a:p>
          <a:p>
            <a:pPr algn="ctr"/>
            <a:r>
              <a:rPr lang="en-GB" b="1" dirty="0">
                <a:solidFill>
                  <a:srgbClr val="FF0000"/>
                </a:solidFill>
              </a:rPr>
              <a:t>30p</a:t>
            </a:r>
            <a:r>
              <a:rPr lang="en-GB" b="1" dirty="0">
                <a:solidFill>
                  <a:srgbClr val="253746"/>
                </a:solidFill>
              </a:rPr>
              <a:t> + </a:t>
            </a:r>
            <a:r>
              <a:rPr lang="en-GB" b="1" dirty="0">
                <a:solidFill>
                  <a:srgbClr val="FF0000"/>
                </a:solidFill>
              </a:rPr>
              <a:t>3p</a:t>
            </a:r>
            <a:r>
              <a:rPr lang="en-GB" b="1" dirty="0">
                <a:solidFill>
                  <a:srgbClr val="253746"/>
                </a:solidFill>
              </a:rPr>
              <a:t> = </a:t>
            </a:r>
            <a:r>
              <a:rPr lang="en-GB" b="1" dirty="0">
                <a:solidFill>
                  <a:srgbClr val="FF0000"/>
                </a:solidFill>
              </a:rPr>
              <a:t>33p</a:t>
            </a:r>
          </a:p>
        </p:txBody>
      </p:sp>
      <p:sp>
        <p:nvSpPr>
          <p:cNvPr id="30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116681" y="4639543"/>
            <a:ext cx="3516816" cy="1114927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Draw a line and mark </a:t>
            </a:r>
            <a:r>
              <a:rPr lang="en-GB" b="1" dirty="0">
                <a:solidFill>
                  <a:srgbClr val="FF0000"/>
                </a:solidFill>
              </a:rPr>
              <a:t>£4.67 on the left </a:t>
            </a:r>
            <a:r>
              <a:rPr lang="en-GB" b="1" dirty="0">
                <a:solidFill>
                  <a:srgbClr val="253746"/>
                </a:solidFill>
              </a:rPr>
              <a:t>and</a:t>
            </a:r>
            <a:r>
              <a:rPr lang="en-GB" b="1" dirty="0">
                <a:solidFill>
                  <a:srgbClr val="FF0000"/>
                </a:solidFill>
              </a:rPr>
              <a:t/>
            </a:r>
            <a:br>
              <a:rPr lang="en-GB" b="1" dirty="0">
                <a:solidFill>
                  <a:srgbClr val="FF0000"/>
                </a:solidFill>
              </a:rPr>
            </a:br>
            <a:r>
              <a:rPr lang="en-GB" b="1" dirty="0">
                <a:solidFill>
                  <a:srgbClr val="FF0000"/>
                </a:solidFill>
              </a:rPr>
              <a:t>£5 on the right.</a:t>
            </a:r>
          </a:p>
        </p:txBody>
      </p:sp>
      <p:sp>
        <p:nvSpPr>
          <p:cNvPr id="31" name="Speech Bubble: Rectangle with Corners Rounded 10">
            <a:extLst>
              <a:ext uri="{FF2B5EF4-FFF2-40B4-BE49-F238E27FC236}">
                <a16:creationId xmlns:a16="http://schemas.microsoft.com/office/drawing/2014/main" xmlns="" id="{5EE4C43E-94F4-445C-B2CA-8B84C51E4C93}"/>
              </a:ext>
            </a:extLst>
          </p:cNvPr>
          <p:cNvSpPr/>
          <p:nvPr/>
        </p:nvSpPr>
        <p:spPr>
          <a:xfrm>
            <a:off x="3037382" y="2216387"/>
            <a:ext cx="2112284" cy="771571"/>
          </a:xfrm>
          <a:prstGeom prst="wedgeEllipseCallout">
            <a:avLst>
              <a:gd name="adj1" fmla="val 1877"/>
              <a:gd name="adj2" fmla="val 7193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… then </a:t>
            </a:r>
            <a:r>
              <a:rPr lang="en-GB" b="1" dirty="0">
                <a:solidFill>
                  <a:srgbClr val="FF0000"/>
                </a:solidFill>
              </a:rPr>
              <a:t>30p </a:t>
            </a:r>
            <a:r>
              <a:rPr lang="en-GB" b="1" dirty="0">
                <a:solidFill>
                  <a:srgbClr val="253746"/>
                </a:solidFill>
              </a:rPr>
              <a:t>to £5.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7D7E47D-59EE-6846-8F48-6046978CFD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545675" y="155499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A062321-ADF3-BF4D-A941-345B70B054F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545675" y="968299"/>
            <a:ext cx="812800" cy="812800"/>
          </a:xfrm>
          <a:prstGeom prst="rect">
            <a:avLst/>
          </a:prstGeom>
        </p:spPr>
      </p:pic>
      <p:pic>
        <p:nvPicPr>
          <p:cNvPr id="32" name="Online Media 31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0410DD0-77B3-9145-BA96-7849EA405A0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80170" y="1717600"/>
            <a:ext cx="812800" cy="812800"/>
          </a:xfrm>
          <a:prstGeom prst="rect">
            <a:avLst/>
          </a:prstGeom>
        </p:spPr>
      </p:pic>
      <p:pic>
        <p:nvPicPr>
          <p:cNvPr id="33" name="Online Media 3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AF787A7-3C6C-8349-8811-3FEF7BE524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80170" y="2530400"/>
            <a:ext cx="812800" cy="812800"/>
          </a:xfrm>
          <a:prstGeom prst="rect">
            <a:avLst/>
          </a:prstGeom>
        </p:spPr>
      </p:pic>
      <p:pic>
        <p:nvPicPr>
          <p:cNvPr id="35" name="Online Media 3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32AFD268-7097-8A4A-BEA6-F2696574CA1B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533597" y="3470010"/>
            <a:ext cx="812800" cy="812800"/>
          </a:xfrm>
          <a:prstGeom prst="rect">
            <a:avLst/>
          </a:prstGeom>
        </p:spPr>
      </p:pic>
      <p:pic>
        <p:nvPicPr>
          <p:cNvPr id="36" name="Online Media 3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38B2DFA-DFBF-B345-AEB6-935DB2AEF94C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15734" y="4298759"/>
            <a:ext cx="812800" cy="812800"/>
          </a:xfrm>
          <a:prstGeom prst="rect">
            <a:avLst/>
          </a:prstGeom>
        </p:spPr>
      </p:pic>
      <p:pic>
        <p:nvPicPr>
          <p:cNvPr id="37" name="Online Media 3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3D6B9F9-ECB0-1145-B223-426E48AEDF0D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28045" y="5142233"/>
            <a:ext cx="812800" cy="812800"/>
          </a:xfrm>
          <a:prstGeom prst="rect">
            <a:avLst/>
          </a:prstGeom>
        </p:spPr>
      </p:pic>
      <p:pic>
        <p:nvPicPr>
          <p:cNvPr id="38" name="Online Media 3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376B767-3C25-8B4E-8F47-9051A4DCD4A2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52976" y="60704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3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693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35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6314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8128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546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9024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  <p:bldLst>
      <p:bldP spid="11" grpId="0" animBg="1"/>
      <p:bldP spid="15" grpId="0"/>
      <p:bldP spid="22" grpId="0" animBg="1"/>
      <p:bldP spid="24" grpId="0"/>
      <p:bldP spid="28" grpId="0" animBg="1"/>
      <p:bldP spid="29" grpId="0" animBg="1"/>
      <p:bldP spid="30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counting up (Frog) to calculate change from £5, £10 and £20.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56438" y="561899"/>
            <a:ext cx="1524000" cy="1562101"/>
            <a:chOff x="508000" y="876299"/>
            <a:chExt cx="1524000" cy="156210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55" t="10521" r="77778" b="65320"/>
            <a:stretch/>
          </p:blipFill>
          <p:spPr>
            <a:xfrm>
              <a:off x="508000" y="876299"/>
              <a:ext cx="1524000" cy="1562101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942025" y="2124000"/>
              <a:ext cx="655949" cy="18000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GB" sz="1600" b="1" dirty="0"/>
                <a:t>£4.67</a:t>
              </a:r>
            </a:p>
          </p:txBody>
        </p:sp>
      </p:grp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4143262" y="561899"/>
            <a:ext cx="4691053" cy="1427701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Now someone is buying the Teddy bear but only has a £10 note!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712" y="829500"/>
            <a:ext cx="1878525" cy="9801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2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282050" y="2441498"/>
            <a:ext cx="4691053" cy="1038301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can draw a </a:t>
            </a:r>
            <a:r>
              <a:rPr lang="en-GB" b="1" dirty="0">
                <a:solidFill>
                  <a:srgbClr val="FF0000"/>
                </a:solidFill>
              </a:rPr>
              <a:t>bar model </a:t>
            </a:r>
            <a:r>
              <a:rPr lang="en-GB" b="1" dirty="0">
                <a:solidFill>
                  <a:srgbClr val="253746"/>
                </a:solidFill>
              </a:rPr>
              <a:t>to represent the problem…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143516"/>
              </p:ext>
            </p:extLst>
          </p:nvPr>
        </p:nvGraphicFramePr>
        <p:xfrm>
          <a:off x="4945738" y="3378200"/>
          <a:ext cx="3086100" cy="7924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384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984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£10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£4.67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3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4359162" y="4803698"/>
            <a:ext cx="4691053" cy="1038301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Now let’s </a:t>
            </a:r>
            <a:r>
              <a:rPr lang="en-GB" sz="2000" b="1" dirty="0">
                <a:solidFill>
                  <a:srgbClr val="FF0000"/>
                </a:solidFill>
              </a:rPr>
              <a:t>count up </a:t>
            </a:r>
            <a:r>
              <a:rPr lang="en-GB" sz="2000" b="1" dirty="0">
                <a:solidFill>
                  <a:srgbClr val="253746"/>
                </a:solidFill>
              </a:rPr>
              <a:t>on a </a:t>
            </a:r>
            <a:r>
              <a:rPr lang="en-GB" sz="2000" b="1" dirty="0">
                <a:solidFill>
                  <a:srgbClr val="FF0000"/>
                </a:solidFill>
              </a:rPr>
              <a:t>number line </a:t>
            </a:r>
            <a:r>
              <a:rPr lang="en-GB" sz="2000" b="1" dirty="0">
                <a:solidFill>
                  <a:srgbClr val="253746"/>
                </a:solidFill>
              </a:rPr>
              <a:t>to find the change…</a:t>
            </a:r>
          </a:p>
        </p:txBody>
      </p:sp>
      <p:sp>
        <p:nvSpPr>
          <p:cNvPr id="34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282050" y="4041698"/>
            <a:ext cx="4691053" cy="1038301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What does each part of the bar model represent?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9480827-2FA4-4D4A-9A03-5B48FCA5ED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418827" y="124022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6BD0CFC-46A5-9E4E-9B32-6E1AD1ECBA0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03144" y="16286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88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9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counting up (Frog) to calculate change from £5, £10 and £20.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56438" y="561899"/>
            <a:ext cx="1524000" cy="1562101"/>
            <a:chOff x="508000" y="876299"/>
            <a:chExt cx="1524000" cy="156210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55" t="10521" r="77778" b="65320"/>
            <a:stretch/>
          </p:blipFill>
          <p:spPr>
            <a:xfrm>
              <a:off x="508000" y="876299"/>
              <a:ext cx="1524000" cy="1562101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942025" y="2124000"/>
              <a:ext cx="655949" cy="18000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GB" sz="1600" b="1" dirty="0"/>
                <a:t>£4.67</a:t>
              </a:r>
            </a:p>
          </p:txBody>
        </p: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D5D0F444-5A21-4B28-9810-563DD9233290}"/>
              </a:ext>
            </a:extLst>
          </p:cNvPr>
          <p:cNvCxnSpPr>
            <a:cxnSpLocks/>
          </p:cNvCxnSpPr>
          <p:nvPr/>
        </p:nvCxnSpPr>
        <p:spPr>
          <a:xfrm>
            <a:off x="802438" y="3977932"/>
            <a:ext cx="7560000" cy="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4C9D453B-D85F-4A9D-9EED-5BBB4E4A359F}"/>
              </a:ext>
            </a:extLst>
          </p:cNvPr>
          <p:cNvCxnSpPr/>
          <p:nvPr/>
        </p:nvCxnSpPr>
        <p:spPr>
          <a:xfrm flipH="1">
            <a:off x="1018438" y="3976757"/>
            <a:ext cx="1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7E7B792-6AB5-413C-8697-DB3E3D37136B}"/>
              </a:ext>
            </a:extLst>
          </p:cNvPr>
          <p:cNvSpPr txBox="1"/>
          <p:nvPr/>
        </p:nvSpPr>
        <p:spPr>
          <a:xfrm>
            <a:off x="504000" y="4068000"/>
            <a:ext cx="796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£4.67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0374C06F-C730-42C2-8C73-535D62ED34A0}"/>
              </a:ext>
            </a:extLst>
          </p:cNvPr>
          <p:cNvGrpSpPr/>
          <p:nvPr/>
        </p:nvGrpSpPr>
        <p:grpSpPr>
          <a:xfrm>
            <a:off x="956896" y="2994972"/>
            <a:ext cx="1060816" cy="1473138"/>
            <a:chOff x="2569986" y="3698215"/>
            <a:chExt cx="10515226" cy="1473138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E212E55F-4CB7-47FC-BD57-DE1427E1F75D}"/>
                </a:ext>
              </a:extLst>
            </p:cNvPr>
            <p:cNvCxnSpPr/>
            <p:nvPr/>
          </p:nvCxnSpPr>
          <p:spPr>
            <a:xfrm flipH="1">
              <a:off x="7926011" y="4680000"/>
              <a:ext cx="1" cy="167026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F7C76A2E-1F35-4AA9-9255-054E6D35133E}"/>
                </a:ext>
              </a:extLst>
            </p:cNvPr>
            <p:cNvSpPr txBox="1"/>
            <p:nvPr/>
          </p:nvSpPr>
          <p:spPr>
            <a:xfrm>
              <a:off x="2569996" y="4771243"/>
              <a:ext cx="105152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noProof="0" dirty="0">
                  <a:solidFill>
                    <a:srgbClr val="002060"/>
                  </a:solidFill>
                  <a:latin typeface="Calibri" panose="020F0502020204030204"/>
                </a:rPr>
                <a:t> </a:t>
              </a:r>
              <a:r>
                <a:rPr lang="en-GB" sz="2000" b="1" noProof="0" dirty="0">
                  <a:solidFill>
                    <a:srgbClr val="002060"/>
                  </a:solidFill>
                  <a:latin typeface="Calibri" panose="020F0502020204030204"/>
                </a:rPr>
                <a:t>£4.70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xmlns="" id="{8C597D42-C7D6-4DBC-837C-B296F121ADBC}"/>
                </a:ext>
              </a:extLst>
            </p:cNvPr>
            <p:cNvGrpSpPr/>
            <p:nvPr/>
          </p:nvGrpSpPr>
          <p:grpSpPr>
            <a:xfrm>
              <a:off x="2569986" y="3698215"/>
              <a:ext cx="5927583" cy="982960"/>
              <a:chOff x="4121910" y="3450136"/>
              <a:chExt cx="7557522" cy="1251517"/>
            </a:xfrm>
          </p:grpSpPr>
          <p:sp>
            <p:nvSpPr>
              <p:cNvPr id="20" name="Freeform: Shape 18">
                <a:extLst>
                  <a:ext uri="{FF2B5EF4-FFF2-40B4-BE49-F238E27FC236}">
                    <a16:creationId xmlns:a16="http://schemas.microsoft.com/office/drawing/2014/main" xmlns="" id="{E6ADE957-E3CC-42FE-A359-683733FD8F0B}"/>
                  </a:ext>
                </a:extLst>
              </p:cNvPr>
              <p:cNvSpPr/>
              <p:nvPr/>
            </p:nvSpPr>
            <p:spPr>
              <a:xfrm>
                <a:off x="4979024" y="3898270"/>
                <a:ext cx="5971685" cy="803383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8C669253-C939-4943-9267-4AF51C9C6379}"/>
                  </a:ext>
                </a:extLst>
              </p:cNvPr>
              <p:cNvSpPr txBox="1"/>
              <p:nvPr/>
            </p:nvSpPr>
            <p:spPr>
              <a:xfrm>
                <a:off x="4121910" y="3450136"/>
                <a:ext cx="7557522" cy="5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000" b="1" dirty="0">
                    <a:solidFill>
                      <a:srgbClr val="FF0000"/>
                    </a:solidFill>
                    <a:latin typeface="Calibri" panose="020F0502020204030204"/>
                  </a:rPr>
                  <a:t>3p</a:t>
                </a:r>
                <a:endPara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xmlns="" id="{383D587D-0C82-4B22-ABB5-7841B56C4E91}"/>
              </a:ext>
            </a:extLst>
          </p:cNvPr>
          <p:cNvSpPr/>
          <p:nvPr/>
        </p:nvSpPr>
        <p:spPr>
          <a:xfrm>
            <a:off x="5102460" y="5195073"/>
            <a:ext cx="3259978" cy="778307"/>
          </a:xfrm>
          <a:prstGeom prst="wedgeEllipseCallout">
            <a:avLst>
              <a:gd name="adj1" fmla="val 68090"/>
              <a:gd name="adj2" fmla="val 3196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£5.33 </a:t>
            </a:r>
            <a:r>
              <a:rPr lang="en-GB" b="1" dirty="0">
                <a:solidFill>
                  <a:srgbClr val="FF0000"/>
                </a:solidFill>
              </a:rPr>
              <a:t>change!</a:t>
            </a:r>
            <a:endParaRPr lang="en-GB" b="1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AFF12BD0-04E6-4801-8F7B-14FD13D4EADB}"/>
              </a:ext>
            </a:extLst>
          </p:cNvPr>
          <p:cNvCxnSpPr/>
          <p:nvPr/>
        </p:nvCxnSpPr>
        <p:spPr>
          <a:xfrm flipH="1">
            <a:off x="8028000" y="3976757"/>
            <a:ext cx="0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3FA533E9-9B19-43FB-B71E-25D1F676FB5B}"/>
              </a:ext>
            </a:extLst>
          </p:cNvPr>
          <p:cNvSpPr txBox="1"/>
          <p:nvPr/>
        </p:nvSpPr>
        <p:spPr>
          <a:xfrm>
            <a:off x="7632000" y="4068000"/>
            <a:ext cx="682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noProof="0" dirty="0">
                <a:solidFill>
                  <a:srgbClr val="002060"/>
                </a:solidFill>
                <a:latin typeface="Calibri" panose="020F0502020204030204"/>
              </a:rPr>
              <a:t>£10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9289C36E-0427-4A1F-8D8C-CBEB59E60E1D}"/>
              </a:ext>
            </a:extLst>
          </p:cNvPr>
          <p:cNvGrpSpPr/>
          <p:nvPr/>
        </p:nvGrpSpPr>
        <p:grpSpPr>
          <a:xfrm>
            <a:off x="1497232" y="2994972"/>
            <a:ext cx="1114790" cy="982960"/>
            <a:chOff x="5302197" y="3450136"/>
            <a:chExt cx="6030195" cy="1251517"/>
          </a:xfrm>
        </p:grpSpPr>
        <p:sp>
          <p:nvSpPr>
            <p:cNvPr id="26" name="Freeform: Shape 18">
              <a:extLst>
                <a:ext uri="{FF2B5EF4-FFF2-40B4-BE49-F238E27FC236}">
                  <a16:creationId xmlns:a16="http://schemas.microsoft.com/office/drawing/2014/main" xmlns="" id="{1CC24948-7DA2-4E24-93F8-2483435CA39D}"/>
                </a:ext>
              </a:extLst>
            </p:cNvPr>
            <p:cNvSpPr/>
            <p:nvPr/>
          </p:nvSpPr>
          <p:spPr>
            <a:xfrm>
              <a:off x="5302197" y="3898270"/>
              <a:ext cx="6030195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D5214EBE-9312-4487-AE3F-618180CB714C}"/>
                </a:ext>
              </a:extLst>
            </p:cNvPr>
            <p:cNvSpPr txBox="1"/>
            <p:nvPr/>
          </p:nvSpPr>
          <p:spPr>
            <a:xfrm>
              <a:off x="6592253" y="3450136"/>
              <a:ext cx="3766872" cy="5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b="1" dirty="0">
                  <a:solidFill>
                    <a:srgbClr val="FF0000"/>
                  </a:solidFill>
                  <a:latin typeface="Calibri" panose="020F0502020204030204"/>
                </a:rPr>
                <a:t>30p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28" name="Speech Bubble: Rectangle with Corners Rounded 10">
            <a:extLst>
              <a:ext uri="{FF2B5EF4-FFF2-40B4-BE49-F238E27FC236}">
                <a16:creationId xmlns:a16="http://schemas.microsoft.com/office/drawing/2014/main" xmlns="" id="{05BF8199-3D3A-4262-8CAB-4B6ADF12AE0C}"/>
              </a:ext>
            </a:extLst>
          </p:cNvPr>
          <p:cNvSpPr/>
          <p:nvPr/>
        </p:nvSpPr>
        <p:spPr>
          <a:xfrm>
            <a:off x="256438" y="2216387"/>
            <a:ext cx="2596912" cy="734254"/>
          </a:xfrm>
          <a:prstGeom prst="wedgeEllipseCallout">
            <a:avLst>
              <a:gd name="adj1" fmla="val -11803"/>
              <a:gd name="adj2" fmla="val 6422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Jump </a:t>
            </a:r>
            <a:r>
              <a:rPr lang="en-GB" b="1" dirty="0">
                <a:solidFill>
                  <a:srgbClr val="FF0000"/>
                </a:solidFill>
              </a:rPr>
              <a:t>3p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to the next 10p.</a:t>
            </a:r>
          </a:p>
        </p:txBody>
      </p:sp>
      <p:sp>
        <p:nvSpPr>
          <p:cNvPr id="29" name="Speech Bubble: Rectangle with Corners Rounded 10">
            <a:extLst>
              <a:ext uri="{FF2B5EF4-FFF2-40B4-BE49-F238E27FC236}">
                <a16:creationId xmlns:a16="http://schemas.microsoft.com/office/drawing/2014/main" xmlns="" id="{383D587D-0C82-4B22-ABB5-7841B56C4E91}"/>
              </a:ext>
            </a:extLst>
          </p:cNvPr>
          <p:cNvSpPr/>
          <p:nvPr/>
        </p:nvSpPr>
        <p:spPr>
          <a:xfrm>
            <a:off x="3770971" y="4179605"/>
            <a:ext cx="3111391" cy="919876"/>
          </a:xfrm>
          <a:prstGeom prst="wedgeEllipseCallout">
            <a:avLst>
              <a:gd name="adj1" fmla="val 68090"/>
              <a:gd name="adj2" fmla="val 3196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Add the jumps:</a:t>
            </a:r>
          </a:p>
          <a:p>
            <a:pPr algn="ctr"/>
            <a:r>
              <a:rPr lang="en-GB" b="1" dirty="0">
                <a:solidFill>
                  <a:srgbClr val="FF0000"/>
                </a:solidFill>
              </a:rPr>
              <a:t>£5</a:t>
            </a:r>
            <a:r>
              <a:rPr lang="en-GB" b="1" dirty="0">
                <a:solidFill>
                  <a:srgbClr val="253746"/>
                </a:solidFill>
              </a:rPr>
              <a:t> + </a:t>
            </a:r>
            <a:r>
              <a:rPr lang="en-GB" b="1" dirty="0">
                <a:solidFill>
                  <a:srgbClr val="FF0000"/>
                </a:solidFill>
              </a:rPr>
              <a:t>30p</a:t>
            </a:r>
            <a:r>
              <a:rPr lang="en-GB" b="1" dirty="0">
                <a:solidFill>
                  <a:srgbClr val="253746"/>
                </a:solidFill>
              </a:rPr>
              <a:t> + </a:t>
            </a:r>
            <a:r>
              <a:rPr lang="en-GB" b="1" dirty="0">
                <a:solidFill>
                  <a:srgbClr val="FF0000"/>
                </a:solidFill>
              </a:rPr>
              <a:t>3p</a:t>
            </a:r>
            <a:r>
              <a:rPr lang="en-GB" b="1" dirty="0">
                <a:solidFill>
                  <a:srgbClr val="253746"/>
                </a:solidFill>
              </a:rPr>
              <a:t> = </a:t>
            </a:r>
            <a:r>
              <a:rPr lang="en-GB" b="1" dirty="0">
                <a:solidFill>
                  <a:srgbClr val="FF0000"/>
                </a:solidFill>
              </a:rPr>
              <a:t>£5.33</a:t>
            </a:r>
          </a:p>
        </p:txBody>
      </p:sp>
      <p:sp>
        <p:nvSpPr>
          <p:cNvPr id="30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201370" y="4542017"/>
            <a:ext cx="3516816" cy="1114927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Draw a line and mark </a:t>
            </a:r>
            <a:r>
              <a:rPr lang="en-GB" b="1" dirty="0">
                <a:solidFill>
                  <a:srgbClr val="FF0000"/>
                </a:solidFill>
              </a:rPr>
              <a:t>£4.67 on the left </a:t>
            </a:r>
            <a:r>
              <a:rPr lang="en-GB" b="1" dirty="0">
                <a:solidFill>
                  <a:srgbClr val="253746"/>
                </a:solidFill>
              </a:rPr>
              <a:t>and</a:t>
            </a:r>
            <a:r>
              <a:rPr lang="en-GB" b="1" dirty="0">
                <a:solidFill>
                  <a:srgbClr val="FF0000"/>
                </a:solidFill>
              </a:rPr>
              <a:t> £10 on the right.</a:t>
            </a:r>
          </a:p>
        </p:txBody>
      </p:sp>
      <p:sp>
        <p:nvSpPr>
          <p:cNvPr id="31" name="Speech Bubble: Rectangle with Corners Rounded 10">
            <a:extLst>
              <a:ext uri="{FF2B5EF4-FFF2-40B4-BE49-F238E27FC236}">
                <a16:creationId xmlns:a16="http://schemas.microsoft.com/office/drawing/2014/main" xmlns="" id="{5EE4C43E-94F4-445C-B2CA-8B84C51E4C93}"/>
              </a:ext>
            </a:extLst>
          </p:cNvPr>
          <p:cNvSpPr/>
          <p:nvPr/>
        </p:nvSpPr>
        <p:spPr>
          <a:xfrm>
            <a:off x="3210021" y="2179070"/>
            <a:ext cx="2112284" cy="771571"/>
          </a:xfrm>
          <a:prstGeom prst="wedgeEllipseCallout">
            <a:avLst>
              <a:gd name="adj1" fmla="val -21572"/>
              <a:gd name="adj2" fmla="val 7358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… then </a:t>
            </a:r>
            <a:r>
              <a:rPr lang="en-GB" b="1" dirty="0">
                <a:solidFill>
                  <a:srgbClr val="FF0000"/>
                </a:solidFill>
              </a:rPr>
              <a:t>30p </a:t>
            </a:r>
            <a:r>
              <a:rPr lang="en-GB" b="1" dirty="0">
                <a:solidFill>
                  <a:srgbClr val="253746"/>
                </a:solidFill>
              </a:rPr>
              <a:t>to £5.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712" y="829500"/>
            <a:ext cx="1878525" cy="9801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AFF12BD0-04E6-4801-8F7B-14FD13D4EADB}"/>
              </a:ext>
            </a:extLst>
          </p:cNvPr>
          <p:cNvCxnSpPr/>
          <p:nvPr/>
        </p:nvCxnSpPr>
        <p:spPr>
          <a:xfrm flipH="1">
            <a:off x="2628000" y="3978000"/>
            <a:ext cx="0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3FA533E9-9B19-43FB-B71E-25D1F676FB5B}"/>
              </a:ext>
            </a:extLst>
          </p:cNvPr>
          <p:cNvSpPr txBox="1"/>
          <p:nvPr/>
        </p:nvSpPr>
        <p:spPr>
          <a:xfrm>
            <a:off x="2268000" y="4068000"/>
            <a:ext cx="682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noProof="0" dirty="0">
                <a:solidFill>
                  <a:srgbClr val="002060"/>
                </a:solidFill>
                <a:latin typeface="Calibri" panose="020F0502020204030204"/>
              </a:rPr>
              <a:t>£5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9289C36E-0427-4A1F-8D8C-CBEB59E60E1D}"/>
              </a:ext>
            </a:extLst>
          </p:cNvPr>
          <p:cNvGrpSpPr/>
          <p:nvPr/>
        </p:nvGrpSpPr>
        <p:grpSpPr>
          <a:xfrm>
            <a:off x="2599200" y="2994972"/>
            <a:ext cx="5446210" cy="982960"/>
            <a:chOff x="5302197" y="3450136"/>
            <a:chExt cx="6030195" cy="1251517"/>
          </a:xfrm>
        </p:grpSpPr>
        <p:sp>
          <p:nvSpPr>
            <p:cNvPr id="36" name="Freeform: Shape 18">
              <a:extLst>
                <a:ext uri="{FF2B5EF4-FFF2-40B4-BE49-F238E27FC236}">
                  <a16:creationId xmlns:a16="http://schemas.microsoft.com/office/drawing/2014/main" xmlns="" id="{1CC24948-7DA2-4E24-93F8-2483435CA39D}"/>
                </a:ext>
              </a:extLst>
            </p:cNvPr>
            <p:cNvSpPr/>
            <p:nvPr/>
          </p:nvSpPr>
          <p:spPr>
            <a:xfrm>
              <a:off x="5302197" y="3898270"/>
              <a:ext cx="6030195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D5214EBE-9312-4487-AE3F-618180CB714C}"/>
                </a:ext>
              </a:extLst>
            </p:cNvPr>
            <p:cNvSpPr txBox="1"/>
            <p:nvPr/>
          </p:nvSpPr>
          <p:spPr>
            <a:xfrm>
              <a:off x="6592253" y="3450136"/>
              <a:ext cx="3766872" cy="5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b="1" dirty="0">
                  <a:solidFill>
                    <a:srgbClr val="FF0000"/>
                  </a:solidFill>
                  <a:latin typeface="Calibri" panose="020F0502020204030204"/>
                </a:rPr>
                <a:t>£5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38" name="Speech Bubble: Rectangle with Corners Rounded 10">
            <a:extLst>
              <a:ext uri="{FF2B5EF4-FFF2-40B4-BE49-F238E27FC236}">
                <a16:creationId xmlns:a16="http://schemas.microsoft.com/office/drawing/2014/main" xmlns="" id="{5EE4C43E-94F4-445C-B2CA-8B84C51E4C93}"/>
              </a:ext>
            </a:extLst>
          </p:cNvPr>
          <p:cNvSpPr/>
          <p:nvPr/>
        </p:nvSpPr>
        <p:spPr>
          <a:xfrm>
            <a:off x="5826221" y="2191741"/>
            <a:ext cx="2112284" cy="771571"/>
          </a:xfrm>
          <a:prstGeom prst="wedgeEllipseCallout">
            <a:avLst>
              <a:gd name="adj1" fmla="val 1877"/>
              <a:gd name="adj2" fmla="val 7193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… and then </a:t>
            </a:r>
            <a:r>
              <a:rPr lang="en-GB" b="1" dirty="0">
                <a:solidFill>
                  <a:srgbClr val="FF0000"/>
                </a:solidFill>
              </a:rPr>
              <a:t>£5 </a:t>
            </a:r>
            <a:r>
              <a:rPr lang="en-GB" b="1" dirty="0">
                <a:solidFill>
                  <a:srgbClr val="253746"/>
                </a:solidFill>
              </a:rPr>
              <a:t>to £10.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E1CB8E6-CEE8-8F4F-A7DE-1F414270EF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30569" y="1215245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9A3AD08-CFCD-A74F-8939-3DEC5651FEB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36153" y="2616200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75B4BFF-322A-C946-AFAF-161278F0C19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36153" y="3971441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6ED563A-263C-AD49-B62C-A1362091326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80166" y="537239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88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57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45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6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874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5" grpId="0"/>
      <p:bldP spid="22" grpId="0" animBg="1"/>
      <p:bldP spid="24" grpId="0"/>
      <p:bldP spid="28" grpId="0" animBg="1"/>
      <p:bldP spid="29" grpId="0" animBg="1"/>
      <p:bldP spid="30" grpId="0" animBg="1"/>
      <p:bldP spid="31" grpId="0" animBg="1"/>
      <p:bldP spid="34" grpId="0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counting up (Frog) to calculate change from £5, £10 and £20.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56438" y="561899"/>
            <a:ext cx="1524000" cy="1562101"/>
            <a:chOff x="508000" y="876299"/>
            <a:chExt cx="1524000" cy="156210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55" t="10521" r="77778" b="65320"/>
            <a:stretch/>
          </p:blipFill>
          <p:spPr>
            <a:xfrm>
              <a:off x="508000" y="876299"/>
              <a:ext cx="1524000" cy="1562101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942025" y="2124000"/>
              <a:ext cx="655949" cy="18000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GB" sz="1600" b="1" dirty="0"/>
                <a:t>£4.67</a:t>
              </a:r>
            </a:p>
          </p:txBody>
        </p: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D5D0F444-5A21-4B28-9810-563DD9233290}"/>
              </a:ext>
            </a:extLst>
          </p:cNvPr>
          <p:cNvCxnSpPr>
            <a:cxnSpLocks/>
          </p:cNvCxnSpPr>
          <p:nvPr/>
        </p:nvCxnSpPr>
        <p:spPr>
          <a:xfrm>
            <a:off x="802438" y="3977932"/>
            <a:ext cx="7560000" cy="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4C9D453B-D85F-4A9D-9EED-5BBB4E4A359F}"/>
              </a:ext>
            </a:extLst>
          </p:cNvPr>
          <p:cNvCxnSpPr/>
          <p:nvPr/>
        </p:nvCxnSpPr>
        <p:spPr>
          <a:xfrm flipH="1">
            <a:off x="1018438" y="3976757"/>
            <a:ext cx="1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7E7B792-6AB5-413C-8697-DB3E3D37136B}"/>
              </a:ext>
            </a:extLst>
          </p:cNvPr>
          <p:cNvSpPr txBox="1"/>
          <p:nvPr/>
        </p:nvSpPr>
        <p:spPr>
          <a:xfrm>
            <a:off x="504000" y="4068000"/>
            <a:ext cx="796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£4.67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0374C06F-C730-42C2-8C73-535D62ED34A0}"/>
              </a:ext>
            </a:extLst>
          </p:cNvPr>
          <p:cNvGrpSpPr/>
          <p:nvPr/>
        </p:nvGrpSpPr>
        <p:grpSpPr>
          <a:xfrm>
            <a:off x="956896" y="2994972"/>
            <a:ext cx="1060816" cy="1473138"/>
            <a:chOff x="2569986" y="3698215"/>
            <a:chExt cx="10515226" cy="1473138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E212E55F-4CB7-47FC-BD57-DE1427E1F75D}"/>
                </a:ext>
              </a:extLst>
            </p:cNvPr>
            <p:cNvCxnSpPr/>
            <p:nvPr/>
          </p:nvCxnSpPr>
          <p:spPr>
            <a:xfrm flipH="1">
              <a:off x="7926011" y="4680000"/>
              <a:ext cx="1" cy="167026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F7C76A2E-1F35-4AA9-9255-054E6D35133E}"/>
                </a:ext>
              </a:extLst>
            </p:cNvPr>
            <p:cNvSpPr txBox="1"/>
            <p:nvPr/>
          </p:nvSpPr>
          <p:spPr>
            <a:xfrm>
              <a:off x="2569996" y="4771243"/>
              <a:ext cx="105152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noProof="0" dirty="0">
                  <a:solidFill>
                    <a:srgbClr val="002060"/>
                  </a:solidFill>
                  <a:latin typeface="Calibri" panose="020F0502020204030204"/>
                </a:rPr>
                <a:t> </a:t>
              </a:r>
              <a:r>
                <a:rPr lang="en-GB" sz="2000" b="1" noProof="0" dirty="0">
                  <a:solidFill>
                    <a:srgbClr val="002060"/>
                  </a:solidFill>
                  <a:latin typeface="Calibri" panose="020F0502020204030204"/>
                </a:rPr>
                <a:t>£4.70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xmlns="" id="{8C597D42-C7D6-4DBC-837C-B296F121ADBC}"/>
                </a:ext>
              </a:extLst>
            </p:cNvPr>
            <p:cNvGrpSpPr/>
            <p:nvPr/>
          </p:nvGrpSpPr>
          <p:grpSpPr>
            <a:xfrm>
              <a:off x="2569986" y="3698215"/>
              <a:ext cx="5927583" cy="982960"/>
              <a:chOff x="4121910" y="3450136"/>
              <a:chExt cx="7557522" cy="1251517"/>
            </a:xfrm>
          </p:grpSpPr>
          <p:sp>
            <p:nvSpPr>
              <p:cNvPr id="20" name="Freeform: Shape 18">
                <a:extLst>
                  <a:ext uri="{FF2B5EF4-FFF2-40B4-BE49-F238E27FC236}">
                    <a16:creationId xmlns:a16="http://schemas.microsoft.com/office/drawing/2014/main" xmlns="" id="{E6ADE957-E3CC-42FE-A359-683733FD8F0B}"/>
                  </a:ext>
                </a:extLst>
              </p:cNvPr>
              <p:cNvSpPr/>
              <p:nvPr/>
            </p:nvSpPr>
            <p:spPr>
              <a:xfrm>
                <a:off x="4979024" y="3898270"/>
                <a:ext cx="5971685" cy="803383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8C669253-C939-4943-9267-4AF51C9C6379}"/>
                  </a:ext>
                </a:extLst>
              </p:cNvPr>
              <p:cNvSpPr txBox="1"/>
              <p:nvPr/>
            </p:nvSpPr>
            <p:spPr>
              <a:xfrm>
                <a:off x="4121910" y="3450136"/>
                <a:ext cx="7557522" cy="5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000" b="1" dirty="0">
                    <a:solidFill>
                      <a:srgbClr val="FF0000"/>
                    </a:solidFill>
                    <a:latin typeface="Calibri" panose="020F0502020204030204"/>
                  </a:rPr>
                  <a:t>3p</a:t>
                </a:r>
                <a:endPara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xmlns="" id="{383D587D-0C82-4B22-ABB5-7841B56C4E91}"/>
              </a:ext>
            </a:extLst>
          </p:cNvPr>
          <p:cNvSpPr/>
          <p:nvPr/>
        </p:nvSpPr>
        <p:spPr>
          <a:xfrm>
            <a:off x="631486" y="4636419"/>
            <a:ext cx="3259978" cy="778307"/>
          </a:xfrm>
          <a:prstGeom prst="wedgeEllipseCallout">
            <a:avLst>
              <a:gd name="adj1" fmla="val 68090"/>
              <a:gd name="adj2" fmla="val 3196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£15.33 </a:t>
            </a:r>
            <a:r>
              <a:rPr lang="en-GB" b="1" dirty="0">
                <a:solidFill>
                  <a:srgbClr val="FF0000"/>
                </a:solidFill>
              </a:rPr>
              <a:t>change!</a:t>
            </a:r>
            <a:endParaRPr lang="en-GB" b="1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AFF12BD0-04E6-4801-8F7B-14FD13D4EADB}"/>
              </a:ext>
            </a:extLst>
          </p:cNvPr>
          <p:cNvCxnSpPr/>
          <p:nvPr/>
        </p:nvCxnSpPr>
        <p:spPr>
          <a:xfrm flipH="1">
            <a:off x="8028000" y="3976757"/>
            <a:ext cx="0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3FA533E9-9B19-43FB-B71E-25D1F676FB5B}"/>
              </a:ext>
            </a:extLst>
          </p:cNvPr>
          <p:cNvSpPr txBox="1"/>
          <p:nvPr/>
        </p:nvSpPr>
        <p:spPr>
          <a:xfrm>
            <a:off x="7632000" y="4068000"/>
            <a:ext cx="682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noProof="0" dirty="0">
                <a:solidFill>
                  <a:srgbClr val="002060"/>
                </a:solidFill>
                <a:latin typeface="Calibri" panose="020F0502020204030204"/>
              </a:rPr>
              <a:t>£10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9289C36E-0427-4A1F-8D8C-CBEB59E60E1D}"/>
              </a:ext>
            </a:extLst>
          </p:cNvPr>
          <p:cNvGrpSpPr/>
          <p:nvPr/>
        </p:nvGrpSpPr>
        <p:grpSpPr>
          <a:xfrm>
            <a:off x="1497232" y="2994972"/>
            <a:ext cx="1114790" cy="982960"/>
            <a:chOff x="5302197" y="3450136"/>
            <a:chExt cx="6030195" cy="1251517"/>
          </a:xfrm>
        </p:grpSpPr>
        <p:sp>
          <p:nvSpPr>
            <p:cNvPr id="26" name="Freeform: Shape 18">
              <a:extLst>
                <a:ext uri="{FF2B5EF4-FFF2-40B4-BE49-F238E27FC236}">
                  <a16:creationId xmlns:a16="http://schemas.microsoft.com/office/drawing/2014/main" xmlns="" id="{1CC24948-7DA2-4E24-93F8-2483435CA39D}"/>
                </a:ext>
              </a:extLst>
            </p:cNvPr>
            <p:cNvSpPr/>
            <p:nvPr/>
          </p:nvSpPr>
          <p:spPr>
            <a:xfrm>
              <a:off x="5302197" y="3898270"/>
              <a:ext cx="6030195" cy="803383"/>
            </a:xfrm>
            <a:custGeom>
              <a:avLst/>
              <a:gdLst>
                <a:gd name="connsiteX0" fmla="*/ 0 w 1990725"/>
                <a:gd name="connsiteY0" fmla="*/ 323850 h 323850"/>
                <a:gd name="connsiteX1" fmla="*/ 1047750 w 1990725"/>
                <a:gd name="connsiteY1" fmla="*/ 0 h 323850"/>
                <a:gd name="connsiteX2" fmla="*/ 1990725 w 1990725"/>
                <a:gd name="connsiteY2" fmla="*/ 323850 h 323850"/>
                <a:gd name="connsiteX3" fmla="*/ 1990725 w 1990725"/>
                <a:gd name="connsiteY3" fmla="*/ 323850 h 323850"/>
                <a:gd name="connsiteX4" fmla="*/ 1990725 w 1990725"/>
                <a:gd name="connsiteY4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90725" h="323850">
                  <a:moveTo>
                    <a:pt x="0" y="323850"/>
                  </a:moveTo>
                  <a:cubicBezTo>
                    <a:pt x="357981" y="161925"/>
                    <a:pt x="715963" y="0"/>
                    <a:pt x="1047750" y="0"/>
                  </a:cubicBezTo>
                  <a:cubicBezTo>
                    <a:pt x="1379537" y="0"/>
                    <a:pt x="1990725" y="323850"/>
                    <a:pt x="1990725" y="323850"/>
                  </a:cubicBezTo>
                  <a:lnTo>
                    <a:pt x="1990725" y="323850"/>
                  </a:lnTo>
                  <a:lnTo>
                    <a:pt x="1990725" y="323850"/>
                  </a:lnTo>
                </a:path>
              </a:pathLst>
            </a:cu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D5214EBE-9312-4487-AE3F-618180CB714C}"/>
                </a:ext>
              </a:extLst>
            </p:cNvPr>
            <p:cNvSpPr txBox="1"/>
            <p:nvPr/>
          </p:nvSpPr>
          <p:spPr>
            <a:xfrm>
              <a:off x="6592253" y="3450136"/>
              <a:ext cx="3766872" cy="5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b="1" dirty="0">
                  <a:solidFill>
                    <a:srgbClr val="FF0000"/>
                  </a:solidFill>
                  <a:latin typeface="Calibri" panose="020F0502020204030204"/>
                </a:rPr>
                <a:t>30p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30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4995700" y="4468110"/>
            <a:ext cx="3516816" cy="1114927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£20 would go on the right.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AFF12BD0-04E6-4801-8F7B-14FD13D4EADB}"/>
              </a:ext>
            </a:extLst>
          </p:cNvPr>
          <p:cNvCxnSpPr/>
          <p:nvPr/>
        </p:nvCxnSpPr>
        <p:spPr>
          <a:xfrm flipH="1">
            <a:off x="2628000" y="3978000"/>
            <a:ext cx="0" cy="167026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3FA533E9-9B19-43FB-B71E-25D1F676FB5B}"/>
              </a:ext>
            </a:extLst>
          </p:cNvPr>
          <p:cNvSpPr txBox="1"/>
          <p:nvPr/>
        </p:nvSpPr>
        <p:spPr>
          <a:xfrm>
            <a:off x="2268000" y="4068000"/>
            <a:ext cx="682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noProof="0" dirty="0">
                <a:solidFill>
                  <a:srgbClr val="002060"/>
                </a:solidFill>
                <a:latin typeface="Calibri" panose="020F0502020204030204"/>
              </a:rPr>
              <a:t>£5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6" name="Freeform: Shape 18">
            <a:extLst>
              <a:ext uri="{FF2B5EF4-FFF2-40B4-BE49-F238E27FC236}">
                <a16:creationId xmlns:a16="http://schemas.microsoft.com/office/drawing/2014/main" xmlns="" id="{1CC24948-7DA2-4E24-93F8-2483435CA39D}"/>
              </a:ext>
            </a:extLst>
          </p:cNvPr>
          <p:cNvSpPr/>
          <p:nvPr/>
        </p:nvSpPr>
        <p:spPr>
          <a:xfrm>
            <a:off x="2599200" y="3346943"/>
            <a:ext cx="5446210" cy="630989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D5214EBE-9312-4487-AE3F-618180CB714C}"/>
              </a:ext>
            </a:extLst>
          </p:cNvPr>
          <p:cNvSpPr txBox="1"/>
          <p:nvPr/>
        </p:nvSpPr>
        <p:spPr>
          <a:xfrm>
            <a:off x="3764323" y="2994972"/>
            <a:ext cx="3402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/>
              </a:rPr>
              <a:t>£5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46" y="704849"/>
            <a:ext cx="1845154" cy="9626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9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3975100" y="561899"/>
            <a:ext cx="4859215" cy="1427701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What if you paid with a £20 note instead? What would be the same? Different?</a:t>
            </a:r>
          </a:p>
        </p:txBody>
      </p:sp>
      <p:sp>
        <p:nvSpPr>
          <p:cNvPr id="40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3082360" y="2124000"/>
            <a:ext cx="3516816" cy="890527"/>
          </a:xfrm>
          <a:prstGeom prst="wedgeEllipseCallout">
            <a:avLst>
              <a:gd name="adj1" fmla="val 37605"/>
              <a:gd name="adj2" fmla="val -5269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The last jump would be £15.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3FA533E9-9B19-43FB-B71E-25D1F676FB5B}"/>
              </a:ext>
            </a:extLst>
          </p:cNvPr>
          <p:cNvSpPr txBox="1"/>
          <p:nvPr/>
        </p:nvSpPr>
        <p:spPr>
          <a:xfrm>
            <a:off x="7632000" y="4068000"/>
            <a:ext cx="682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noProof="0" dirty="0">
                <a:solidFill>
                  <a:srgbClr val="FF0000"/>
                </a:solidFill>
                <a:latin typeface="Calibri" panose="020F0502020204030204"/>
              </a:rPr>
              <a:t>£20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D5214EBE-9312-4487-AE3F-618180CB714C}"/>
              </a:ext>
            </a:extLst>
          </p:cNvPr>
          <p:cNvSpPr txBox="1"/>
          <p:nvPr/>
        </p:nvSpPr>
        <p:spPr>
          <a:xfrm>
            <a:off x="3764322" y="2955654"/>
            <a:ext cx="3402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/>
              </a:rPr>
              <a:t>£15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ACF85D7-4E94-3C49-B188-0CBDE6258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39349" y="155499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D765827-313C-AE46-B462-C4032E43665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39349" y="1261138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E23F35E-E6D3-184F-AE0C-E8BF804EA87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75885" y="2509986"/>
            <a:ext cx="812800" cy="812800"/>
          </a:xfrm>
          <a:prstGeom prst="rect">
            <a:avLst/>
          </a:prstGeom>
        </p:spPr>
      </p:pic>
      <p:pic>
        <p:nvPicPr>
          <p:cNvPr id="28" name="Online Media 2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E4721D3-B75B-B84B-A596-8404CEF4287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28209" y="3535215"/>
            <a:ext cx="812800" cy="812800"/>
          </a:xfrm>
          <a:prstGeom prst="rect">
            <a:avLst/>
          </a:prstGeom>
        </p:spPr>
      </p:pic>
      <p:pic>
        <p:nvPicPr>
          <p:cNvPr id="29" name="Online Media 2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89A3995-65E1-0E4B-8A68-5EF0C96214A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33554" y="47629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4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5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787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98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22" grpId="0" animBg="1"/>
      <p:bldP spid="24" grpId="0"/>
      <p:bldP spid="30" grpId="0" animBg="1"/>
      <p:bldP spid="37" grpId="0"/>
      <p:bldP spid="40" grpId="0" animBg="1"/>
      <p:bldP spid="41" grpId="0"/>
      <p:bldP spid="42" grpId="0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3440</TotalTime>
  <Words>356</Words>
  <Application>Microsoft Macintosh PowerPoint</Application>
  <PresentationFormat>On-screen Show (4:3)</PresentationFormat>
  <Paragraphs>68</Paragraphs>
  <Slides>4</Slides>
  <Notes>4</Notes>
  <HiddenSlides>0</HiddenSlides>
  <MMClips>19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Clare Evans</cp:lastModifiedBy>
  <cp:revision>248</cp:revision>
  <dcterms:created xsi:type="dcterms:W3CDTF">2018-09-13T11:08:58Z</dcterms:created>
  <dcterms:modified xsi:type="dcterms:W3CDTF">2020-06-18T11:06:50Z</dcterms:modified>
</cp:coreProperties>
</file>