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79" r:id="rId5"/>
    <p:sldId id="289" r:id="rId6"/>
    <p:sldId id="282" r:id="rId7"/>
    <p:sldId id="284" r:id="rId8"/>
    <p:sldId id="288" r:id="rId9"/>
    <p:sldId id="277" r:id="rId10"/>
    <p:sldId id="286" r:id="rId11"/>
  </p:sldIdLst>
  <p:sldSz cx="9144000" cy="6858000" type="screen4x3"/>
  <p:notesSz cx="6858000" cy="9144000"/>
  <p:embeddedFontLst>
    <p:embeddedFont>
      <p:font typeface="Kalam" panose="02000000000000000000" pitchFamily="2" charset="0"/>
      <p:regular r:id="rId14"/>
    </p:embeddedFont>
    <p:embeddedFont>
      <p:font typeface="Cambria Math" panose="02040503050406030204" pitchFamily="18" charset="0"/>
      <p:regular r:id="rId15"/>
    </p:embeddedFont>
    <p:embeddedFont>
      <p:font typeface="Tuffy-TTF" panose="020B0603060100000000" pitchFamily="34" charset="0"/>
      <p:regular r:id="rId16"/>
      <p:bold r:id="rId17"/>
      <p:italic r:id="rId18"/>
      <p:boldItalic r:id="rId19"/>
    </p:embeddedFont>
    <p:embeddedFont>
      <p:font typeface="Twinkl" pitchFamily="2" charset="0"/>
      <p:regular r:id="rId20"/>
      <p:bold r:id="rId21"/>
    </p:embeddedFont>
    <p:embeddedFont>
      <p:font typeface="Calibri" panose="020F0502020204030204" pitchFamily="34" charset="0"/>
      <p:regular r:id="rId22"/>
      <p:bold r:id="rId23"/>
      <p:italic r:id="rId24"/>
      <p:boldItalic r:id="rId25"/>
    </p:embeddedFont>
    <p:embeddedFont>
      <p:font typeface="Tuffy" panose="020B0603060100000000"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CA7"/>
    <a:srgbClr val="F8CACA"/>
    <a:srgbClr val="88CCC1"/>
    <a:srgbClr val="2DB6BC"/>
    <a:srgbClr val="009541"/>
    <a:srgbClr val="87BD31"/>
    <a:srgbClr val="0079C3"/>
    <a:srgbClr val="FFE76D"/>
    <a:srgbClr val="072F54"/>
    <a:srgbClr val="0034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0" d="100"/>
          <a:sy n="110" d="100"/>
        </p:scale>
        <p:origin x="1542" y="108"/>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24/10/2019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24/10/2019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autumn-block-3-fractions-year-6-white-rose-maths-resources-key-stage-1-year-1-year-2"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twinkl.co.uk/resources/planit-maths-primary-teaching-resources-year-6/planit-maths-primary-teaching-resources-year-6-number---fractions/planit-maths-primary-teaching-resources-year-6-number---fractions-multiply-simple-pairs-of-proper-fractions-writing-the-answer-in-its-simplest-form" TargetMode="External"/><Relationship Id="rId1" Type="http://schemas.openxmlformats.org/officeDocument/2006/relationships/slideLayout" Target="../slideLayouts/slideLayout4.xml"/><Relationship Id="rId5" Type="http://schemas.openxmlformats.org/officeDocument/2006/relationships/image" Target="../media/image29.jpeg"/><Relationship Id="rId4" Type="http://schemas.openxmlformats.org/officeDocument/2006/relationships/image" Target="../media/image28.jpeg"/></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autumn-block-3-fractions-year-6-white-rose-maths-resources-key-stage-1-year-1-year-2"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E8270D8-BF57-4693-92F9-29E00666E124}"/>
              </a:ext>
            </a:extLst>
          </p:cNvPr>
          <p:cNvSpPr/>
          <p:nvPr/>
        </p:nvSpPr>
        <p:spPr>
          <a:xfrm>
            <a:off x="0" y="5326743"/>
            <a:ext cx="1959429" cy="1531257"/>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lt1">
                  <a:alpha val="0"/>
                </a:schemeClr>
              </a:solidFill>
            </a:endParaRPr>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Multiply simple pairs of proper fractions, writing the answer in its simplest form.</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E58C1A4C-D30B-45FC-A6B2-4061355FFF48}"/>
              </a:ext>
            </a:extLst>
          </p:cNvPr>
          <p:cNvSpPr/>
          <p:nvPr/>
        </p:nvSpPr>
        <p:spPr>
          <a:xfrm>
            <a:off x="755650" y="2113545"/>
            <a:ext cx="3514535" cy="3979280"/>
          </a:xfrm>
          <a:prstGeom prst="rect">
            <a:avLst/>
          </a:prstGeom>
          <a:solidFill>
            <a:srgbClr val="F8CACA"/>
          </a:solidFill>
          <a:ln w="28575">
            <a:solidFill>
              <a:srgbClr val="2DB6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41A481D7-A5B4-4DEE-AB0A-A275B59FEE23}"/>
              </a:ext>
            </a:extLst>
          </p:cNvPr>
          <p:cNvSpPr/>
          <p:nvPr/>
        </p:nvSpPr>
        <p:spPr>
          <a:xfrm>
            <a:off x="4270185" y="2113545"/>
            <a:ext cx="4118165" cy="3979280"/>
          </a:xfrm>
          <a:prstGeom prst="rect">
            <a:avLst/>
          </a:prstGeom>
          <a:solidFill>
            <a:srgbClr val="FFECA7"/>
          </a:solidFill>
          <a:ln w="28575">
            <a:solidFill>
              <a:srgbClr val="2DB6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3749250"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301821"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Multiply Fractions by Fractions</a:t>
            </a:r>
          </a:p>
        </p:txBody>
      </p:sp>
      <p:cxnSp>
        <p:nvCxnSpPr>
          <p:cNvPr id="103" name="Straight Connector 102"/>
          <p:cNvCxnSpPr/>
          <p:nvPr/>
        </p:nvCxnSpPr>
        <p:spPr>
          <a:xfrm>
            <a:off x="3749250"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772107"/>
          </a:xfrm>
          <a:prstGeom prst="rect">
            <a:avLst/>
          </a:prstGeom>
          <a:solidFill>
            <a:srgbClr val="2DB6BC"/>
          </a:solidFill>
          <a:ln w="28575">
            <a:solidFill>
              <a:srgbClr val="2DB6BC"/>
            </a:solidFill>
          </a:ln>
        </p:spPr>
        <p:txBody>
          <a:bodyPr wrap="square" lIns="108000" tIns="108000" rIns="108000" bIns="108000" rtlCol="0">
            <a:spAutoFit/>
          </a:bodyPr>
          <a:lstStyle/>
          <a:p>
            <a:pPr algn="ctr"/>
            <a:r>
              <a:rPr lang="en-GB" b="1" dirty="0">
                <a:solidFill>
                  <a:schemeClr val="bg1"/>
                </a:solidFill>
              </a:rPr>
              <a:t>How many squares of this area model would you need to shade in order to represent the answer to this calculation? </a:t>
            </a:r>
          </a:p>
        </p:txBody>
      </p:sp>
      <p:sp>
        <p:nvSpPr>
          <p:cNvPr id="3" name="TextBox 2">
            <a:extLst>
              <a:ext uri="{FF2B5EF4-FFF2-40B4-BE49-F238E27FC236}">
                <a16:creationId xmlns:a16="http://schemas.microsoft.com/office/drawing/2014/main" id="{26F16B61-12A7-4E62-8E2D-11D7EDB19979}"/>
              </a:ext>
            </a:extLst>
          </p:cNvPr>
          <p:cNvSpPr txBox="1"/>
          <p:nvPr/>
        </p:nvSpPr>
        <p:spPr>
          <a:xfrm>
            <a:off x="5014426" y="2351586"/>
            <a:ext cx="306494" cy="584775"/>
          </a:xfrm>
          <a:prstGeom prst="rect">
            <a:avLst/>
          </a:prstGeom>
          <a:noFill/>
        </p:spPr>
        <p:txBody>
          <a:bodyPr wrap="square" rtlCol="0">
            <a:spAutoFit/>
          </a:bodyPr>
          <a:lstStyle/>
          <a:p>
            <a:pPr algn="ctr"/>
            <a:r>
              <a:rPr lang="en-GB" sz="3200" dirty="0"/>
              <a:t>2</a:t>
            </a:r>
          </a:p>
        </p:txBody>
      </p:sp>
      <p:sp>
        <p:nvSpPr>
          <p:cNvPr id="12" name="TextBox 11">
            <a:extLst>
              <a:ext uri="{FF2B5EF4-FFF2-40B4-BE49-F238E27FC236}">
                <a16:creationId xmlns:a16="http://schemas.microsoft.com/office/drawing/2014/main" id="{64E619D9-C61B-46AD-84B8-B8DCE59ED9D1}"/>
              </a:ext>
            </a:extLst>
          </p:cNvPr>
          <p:cNvSpPr txBox="1"/>
          <p:nvPr/>
        </p:nvSpPr>
        <p:spPr>
          <a:xfrm>
            <a:off x="5014426" y="2952478"/>
            <a:ext cx="306494" cy="584775"/>
          </a:xfrm>
          <a:prstGeom prst="rect">
            <a:avLst/>
          </a:prstGeom>
          <a:noFill/>
        </p:spPr>
        <p:txBody>
          <a:bodyPr wrap="square" rtlCol="0">
            <a:spAutoFit/>
          </a:bodyPr>
          <a:lstStyle/>
          <a:p>
            <a:pPr algn="ctr"/>
            <a:r>
              <a:rPr lang="en-GB" sz="3200" dirty="0"/>
              <a:t>5</a:t>
            </a:r>
          </a:p>
        </p:txBody>
      </p:sp>
      <p:cxnSp>
        <p:nvCxnSpPr>
          <p:cNvPr id="7" name="Straight Connector 6">
            <a:extLst>
              <a:ext uri="{FF2B5EF4-FFF2-40B4-BE49-F238E27FC236}">
                <a16:creationId xmlns:a16="http://schemas.microsoft.com/office/drawing/2014/main" id="{FED07673-AFD0-4566-8619-0DE27F5B59B5}"/>
              </a:ext>
            </a:extLst>
          </p:cNvPr>
          <p:cNvCxnSpPr/>
          <p:nvPr/>
        </p:nvCxnSpPr>
        <p:spPr>
          <a:xfrm>
            <a:off x="5014426" y="2963889"/>
            <a:ext cx="30649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9A000A8D-5225-423E-AE31-E3F0EF6BD392}"/>
              </a:ext>
            </a:extLst>
          </p:cNvPr>
          <p:cNvSpPr txBox="1"/>
          <p:nvPr/>
        </p:nvSpPr>
        <p:spPr>
          <a:xfrm>
            <a:off x="5827226" y="2351586"/>
            <a:ext cx="306494" cy="584775"/>
          </a:xfrm>
          <a:prstGeom prst="rect">
            <a:avLst/>
          </a:prstGeom>
          <a:noFill/>
        </p:spPr>
        <p:txBody>
          <a:bodyPr wrap="square" rtlCol="0">
            <a:spAutoFit/>
          </a:bodyPr>
          <a:lstStyle/>
          <a:p>
            <a:pPr algn="ctr"/>
            <a:r>
              <a:rPr lang="en-GB" sz="3200" dirty="0"/>
              <a:t>1</a:t>
            </a:r>
          </a:p>
        </p:txBody>
      </p:sp>
      <p:sp>
        <p:nvSpPr>
          <p:cNvPr id="16" name="TextBox 15">
            <a:extLst>
              <a:ext uri="{FF2B5EF4-FFF2-40B4-BE49-F238E27FC236}">
                <a16:creationId xmlns:a16="http://schemas.microsoft.com/office/drawing/2014/main" id="{0961EF71-DD00-47AF-B46A-346EE09A89DD}"/>
              </a:ext>
            </a:extLst>
          </p:cNvPr>
          <p:cNvSpPr txBox="1"/>
          <p:nvPr/>
        </p:nvSpPr>
        <p:spPr>
          <a:xfrm>
            <a:off x="5827226" y="2952478"/>
            <a:ext cx="306494" cy="584775"/>
          </a:xfrm>
          <a:prstGeom prst="rect">
            <a:avLst/>
          </a:prstGeom>
          <a:noFill/>
        </p:spPr>
        <p:txBody>
          <a:bodyPr wrap="square" rtlCol="0">
            <a:spAutoFit/>
          </a:bodyPr>
          <a:lstStyle/>
          <a:p>
            <a:pPr algn="ctr"/>
            <a:r>
              <a:rPr lang="en-GB" sz="3200" dirty="0"/>
              <a:t>4</a:t>
            </a:r>
          </a:p>
        </p:txBody>
      </p:sp>
      <p:cxnSp>
        <p:nvCxnSpPr>
          <p:cNvPr id="17" name="Straight Connector 16">
            <a:extLst>
              <a:ext uri="{FF2B5EF4-FFF2-40B4-BE49-F238E27FC236}">
                <a16:creationId xmlns:a16="http://schemas.microsoft.com/office/drawing/2014/main" id="{4DD12DA8-C7A6-4A61-A2DF-1B708BB3C0B8}"/>
              </a:ext>
            </a:extLst>
          </p:cNvPr>
          <p:cNvCxnSpPr/>
          <p:nvPr/>
        </p:nvCxnSpPr>
        <p:spPr>
          <a:xfrm>
            <a:off x="5827226" y="2963889"/>
            <a:ext cx="30649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5D080351-68F7-4560-88F1-C002B1A6C865}"/>
              </a:ext>
            </a:extLst>
          </p:cNvPr>
          <p:cNvSpPr/>
          <p:nvPr/>
        </p:nvSpPr>
        <p:spPr>
          <a:xfrm>
            <a:off x="5403870" y="2709373"/>
            <a:ext cx="330540" cy="523220"/>
          </a:xfrm>
          <a:prstGeom prst="rect">
            <a:avLst/>
          </a:prstGeom>
        </p:spPr>
        <p:txBody>
          <a:bodyPr wrap="none">
            <a:spAutoFit/>
          </a:bodyPr>
          <a:lstStyle/>
          <a:p>
            <a:pPr algn="ctr"/>
            <a:r>
              <a:rPr lang="en-GB" sz="2800" dirty="0">
                <a:solidFill>
                  <a:srgbClr val="222222"/>
                </a:solidFill>
                <a:ea typeface="Tuffy" panose="020B0603060100000000" pitchFamily="34" charset="0"/>
                <a:cs typeface="Arial" panose="020B0604020202020204" pitchFamily="34" charset="0"/>
              </a:rPr>
              <a:t>×</a:t>
            </a:r>
            <a:endParaRPr lang="en-GB" sz="2800" dirty="0">
              <a:ea typeface="Tuffy" panose="020B0603060100000000" pitchFamily="34" charset="0"/>
            </a:endParaRPr>
          </a:p>
        </p:txBody>
      </p:sp>
      <p:sp>
        <p:nvSpPr>
          <p:cNvPr id="19" name="Rectangle 18">
            <a:extLst>
              <a:ext uri="{FF2B5EF4-FFF2-40B4-BE49-F238E27FC236}">
                <a16:creationId xmlns:a16="http://schemas.microsoft.com/office/drawing/2014/main" id="{A78551C5-16F1-4406-88F2-8442C7B46880}"/>
              </a:ext>
            </a:extLst>
          </p:cNvPr>
          <p:cNvSpPr/>
          <p:nvPr/>
        </p:nvSpPr>
        <p:spPr>
          <a:xfrm>
            <a:off x="6190159" y="2709373"/>
            <a:ext cx="396263" cy="523220"/>
          </a:xfrm>
          <a:prstGeom prst="rect">
            <a:avLst/>
          </a:prstGeom>
        </p:spPr>
        <p:txBody>
          <a:bodyPr wrap="none">
            <a:spAutoFit/>
          </a:bodyPr>
          <a:lstStyle/>
          <a:p>
            <a:pPr algn="ctr"/>
            <a:r>
              <a:rPr lang="en-GB" sz="2800" dirty="0">
                <a:solidFill>
                  <a:srgbClr val="222222"/>
                </a:solidFill>
                <a:ea typeface="Tuffy" panose="020B0603060100000000" pitchFamily="34" charset="0"/>
                <a:cs typeface="Arial" panose="020B0604020202020204" pitchFamily="34" charset="0"/>
              </a:rPr>
              <a:t>=</a:t>
            </a:r>
            <a:endParaRPr lang="en-GB" sz="2800" dirty="0">
              <a:ea typeface="Tuffy" panose="020B0603060100000000" pitchFamily="34" charset="0"/>
            </a:endParaRPr>
          </a:p>
        </p:txBody>
      </p:sp>
      <p:grpSp>
        <p:nvGrpSpPr>
          <p:cNvPr id="14" name="Group 13">
            <a:extLst>
              <a:ext uri="{FF2B5EF4-FFF2-40B4-BE49-F238E27FC236}">
                <a16:creationId xmlns:a16="http://schemas.microsoft.com/office/drawing/2014/main" id="{527AA6F4-6D05-4C5A-9B21-1C0E597B8BC6}"/>
              </a:ext>
            </a:extLst>
          </p:cNvPr>
          <p:cNvGrpSpPr/>
          <p:nvPr/>
        </p:nvGrpSpPr>
        <p:grpSpPr>
          <a:xfrm>
            <a:off x="6410683" y="2351586"/>
            <a:ext cx="1533802" cy="1185667"/>
            <a:chOff x="4595810" y="2389686"/>
            <a:chExt cx="1533802" cy="1185667"/>
          </a:xfrm>
        </p:grpSpPr>
        <p:sp>
          <p:nvSpPr>
            <p:cNvPr id="20" name="TextBox 19">
              <a:extLst>
                <a:ext uri="{FF2B5EF4-FFF2-40B4-BE49-F238E27FC236}">
                  <a16:creationId xmlns:a16="http://schemas.microsoft.com/office/drawing/2014/main" id="{3C26FB2B-C392-4344-9AA7-D5742CD0C5F7}"/>
                </a:ext>
              </a:extLst>
            </p:cNvPr>
            <p:cNvSpPr txBox="1"/>
            <p:nvPr/>
          </p:nvSpPr>
          <p:spPr>
            <a:xfrm>
              <a:off x="4825153" y="2389686"/>
              <a:ext cx="306494" cy="584775"/>
            </a:xfrm>
            <a:prstGeom prst="rect">
              <a:avLst/>
            </a:prstGeom>
            <a:noFill/>
          </p:spPr>
          <p:txBody>
            <a:bodyPr wrap="square" rtlCol="0">
              <a:spAutoFit/>
            </a:bodyPr>
            <a:lstStyle/>
            <a:p>
              <a:pPr algn="ctr"/>
              <a:r>
                <a:rPr lang="en-GB" sz="3200" b="1" dirty="0">
                  <a:solidFill>
                    <a:srgbClr val="009541"/>
                  </a:solidFill>
                </a:rPr>
                <a:t>2</a:t>
              </a:r>
            </a:p>
          </p:txBody>
        </p:sp>
        <p:sp>
          <p:nvSpPr>
            <p:cNvPr id="21" name="TextBox 20">
              <a:extLst>
                <a:ext uri="{FF2B5EF4-FFF2-40B4-BE49-F238E27FC236}">
                  <a16:creationId xmlns:a16="http://schemas.microsoft.com/office/drawing/2014/main" id="{755F4EFD-F0CC-4C1A-9095-54A150CEADF6}"/>
                </a:ext>
              </a:extLst>
            </p:cNvPr>
            <p:cNvSpPr txBox="1"/>
            <p:nvPr/>
          </p:nvSpPr>
          <p:spPr>
            <a:xfrm>
              <a:off x="4595810" y="2990578"/>
              <a:ext cx="765180" cy="584775"/>
            </a:xfrm>
            <a:prstGeom prst="rect">
              <a:avLst/>
            </a:prstGeom>
            <a:noFill/>
          </p:spPr>
          <p:txBody>
            <a:bodyPr wrap="square" rtlCol="0">
              <a:spAutoFit/>
            </a:bodyPr>
            <a:lstStyle/>
            <a:p>
              <a:pPr algn="ctr"/>
              <a:r>
                <a:rPr lang="en-GB" sz="3200" b="1" dirty="0">
                  <a:solidFill>
                    <a:srgbClr val="009541"/>
                  </a:solidFill>
                </a:rPr>
                <a:t>20</a:t>
              </a:r>
            </a:p>
          </p:txBody>
        </p:sp>
        <p:cxnSp>
          <p:nvCxnSpPr>
            <p:cNvPr id="22" name="Straight Connector 21">
              <a:extLst>
                <a:ext uri="{FF2B5EF4-FFF2-40B4-BE49-F238E27FC236}">
                  <a16:creationId xmlns:a16="http://schemas.microsoft.com/office/drawing/2014/main" id="{84BA621E-D95C-43C9-A2D9-466A2E9D41D0}"/>
                </a:ext>
              </a:extLst>
            </p:cNvPr>
            <p:cNvCxnSpPr/>
            <p:nvPr/>
          </p:nvCxnSpPr>
          <p:spPr>
            <a:xfrm>
              <a:off x="4825153" y="3001989"/>
              <a:ext cx="306494" cy="0"/>
            </a:xfrm>
            <a:prstGeom prst="line">
              <a:avLst/>
            </a:prstGeom>
            <a:ln w="28575">
              <a:solidFill>
                <a:srgbClr val="009541"/>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86510014-99A3-48D1-BADB-DD670852443E}"/>
                </a:ext>
              </a:extLst>
            </p:cNvPr>
            <p:cNvSpPr txBox="1"/>
            <p:nvPr/>
          </p:nvSpPr>
          <p:spPr>
            <a:xfrm>
              <a:off x="5637953" y="2389686"/>
              <a:ext cx="306494" cy="584775"/>
            </a:xfrm>
            <a:prstGeom prst="rect">
              <a:avLst/>
            </a:prstGeom>
            <a:noFill/>
          </p:spPr>
          <p:txBody>
            <a:bodyPr wrap="square" rtlCol="0">
              <a:spAutoFit/>
            </a:bodyPr>
            <a:lstStyle/>
            <a:p>
              <a:pPr algn="ctr"/>
              <a:r>
                <a:rPr lang="en-GB" sz="3200" b="1" dirty="0">
                  <a:solidFill>
                    <a:srgbClr val="009541"/>
                  </a:solidFill>
                </a:rPr>
                <a:t>1</a:t>
              </a:r>
            </a:p>
          </p:txBody>
        </p:sp>
        <p:sp>
          <p:nvSpPr>
            <p:cNvPr id="24" name="TextBox 23">
              <a:extLst>
                <a:ext uri="{FF2B5EF4-FFF2-40B4-BE49-F238E27FC236}">
                  <a16:creationId xmlns:a16="http://schemas.microsoft.com/office/drawing/2014/main" id="{C2E18610-E954-4374-AA79-DA4505BEA2C5}"/>
                </a:ext>
              </a:extLst>
            </p:cNvPr>
            <p:cNvSpPr txBox="1"/>
            <p:nvPr/>
          </p:nvSpPr>
          <p:spPr>
            <a:xfrm>
              <a:off x="5452788" y="2990578"/>
              <a:ext cx="676824" cy="584775"/>
            </a:xfrm>
            <a:prstGeom prst="rect">
              <a:avLst/>
            </a:prstGeom>
            <a:noFill/>
          </p:spPr>
          <p:txBody>
            <a:bodyPr wrap="square" rtlCol="0">
              <a:spAutoFit/>
            </a:bodyPr>
            <a:lstStyle/>
            <a:p>
              <a:pPr algn="ctr"/>
              <a:r>
                <a:rPr lang="en-GB" sz="3200" b="1" dirty="0">
                  <a:solidFill>
                    <a:srgbClr val="009541"/>
                  </a:solidFill>
                </a:rPr>
                <a:t>10</a:t>
              </a:r>
            </a:p>
          </p:txBody>
        </p:sp>
        <p:cxnSp>
          <p:nvCxnSpPr>
            <p:cNvPr id="25" name="Straight Connector 24">
              <a:extLst>
                <a:ext uri="{FF2B5EF4-FFF2-40B4-BE49-F238E27FC236}">
                  <a16:creationId xmlns:a16="http://schemas.microsoft.com/office/drawing/2014/main" id="{5CCF2926-E934-475A-A154-BFC8B99E0518}"/>
                </a:ext>
              </a:extLst>
            </p:cNvPr>
            <p:cNvCxnSpPr/>
            <p:nvPr/>
          </p:nvCxnSpPr>
          <p:spPr>
            <a:xfrm>
              <a:off x="5637953" y="3001989"/>
              <a:ext cx="306494" cy="0"/>
            </a:xfrm>
            <a:prstGeom prst="line">
              <a:avLst/>
            </a:prstGeom>
            <a:ln w="28575">
              <a:solidFill>
                <a:srgbClr val="009541"/>
              </a:solidFil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8CB2F0B7-D1AE-4261-8092-A65E3B7294FF}"/>
                </a:ext>
              </a:extLst>
            </p:cNvPr>
            <p:cNvSpPr/>
            <p:nvPr/>
          </p:nvSpPr>
          <p:spPr>
            <a:xfrm>
              <a:off x="5163301" y="2811178"/>
              <a:ext cx="433132" cy="400110"/>
            </a:xfrm>
            <a:prstGeom prst="rect">
              <a:avLst/>
            </a:prstGeom>
          </p:spPr>
          <p:txBody>
            <a:bodyPr wrap="none">
              <a:spAutoFit/>
            </a:bodyPr>
            <a:lstStyle/>
            <a:p>
              <a:pPr algn="ctr"/>
              <a:r>
                <a:rPr lang="en-GB" sz="2000" b="1" dirty="0">
                  <a:solidFill>
                    <a:srgbClr val="009541"/>
                  </a:solidFill>
                  <a:ea typeface="Tuffy" panose="020B0603060100000000" pitchFamily="34" charset="0"/>
                  <a:cs typeface="Arial" panose="020B0604020202020204" pitchFamily="34" charset="0"/>
                </a:rPr>
                <a:t>or</a:t>
              </a:r>
              <a:endParaRPr lang="en-GB" sz="2000" b="1" dirty="0">
                <a:solidFill>
                  <a:srgbClr val="009541"/>
                </a:solidFill>
                <a:ea typeface="Tuffy" panose="020B0603060100000000" pitchFamily="34" charset="0"/>
              </a:endParaRPr>
            </a:p>
          </p:txBody>
        </p:sp>
      </p:grpSp>
      <p:graphicFrame>
        <p:nvGraphicFramePr>
          <p:cNvPr id="29" name="Table 28">
            <a:extLst>
              <a:ext uri="{FF2B5EF4-FFF2-40B4-BE49-F238E27FC236}">
                <a16:creationId xmlns:a16="http://schemas.microsoft.com/office/drawing/2014/main" id="{A75FABC3-5E56-4464-ACBB-A1B0B6E99263}"/>
              </a:ext>
            </a:extLst>
          </p:cNvPr>
          <p:cNvGraphicFramePr>
            <a:graphicFrameLocks noGrp="1"/>
          </p:cNvGraphicFramePr>
          <p:nvPr>
            <p:extLst>
              <p:ext uri="{D42A27DB-BD31-4B8C-83A1-F6EECF244321}">
                <p14:modId xmlns:p14="http://schemas.microsoft.com/office/powerpoint/2010/main" val="4030106337"/>
              </p:ext>
            </p:extLst>
          </p:nvPr>
        </p:nvGraphicFramePr>
        <p:xfrm>
          <a:off x="5221013" y="3823451"/>
          <a:ext cx="2331720" cy="1911870"/>
        </p:xfrm>
        <a:graphic>
          <a:graphicData uri="http://schemas.openxmlformats.org/drawingml/2006/table">
            <a:tbl>
              <a:tblPr firstRow="1" firstCol="1" bandRow="1"/>
              <a:tblGrid>
                <a:gridCol w="582930">
                  <a:extLst>
                    <a:ext uri="{9D8B030D-6E8A-4147-A177-3AD203B41FA5}">
                      <a16:colId xmlns:a16="http://schemas.microsoft.com/office/drawing/2014/main" val="382155828"/>
                    </a:ext>
                  </a:extLst>
                </a:gridCol>
                <a:gridCol w="582930">
                  <a:extLst>
                    <a:ext uri="{9D8B030D-6E8A-4147-A177-3AD203B41FA5}">
                      <a16:colId xmlns:a16="http://schemas.microsoft.com/office/drawing/2014/main" val="1626250346"/>
                    </a:ext>
                  </a:extLst>
                </a:gridCol>
                <a:gridCol w="582930">
                  <a:extLst>
                    <a:ext uri="{9D8B030D-6E8A-4147-A177-3AD203B41FA5}">
                      <a16:colId xmlns:a16="http://schemas.microsoft.com/office/drawing/2014/main" val="3377243576"/>
                    </a:ext>
                  </a:extLst>
                </a:gridCol>
                <a:gridCol w="582930">
                  <a:extLst>
                    <a:ext uri="{9D8B030D-6E8A-4147-A177-3AD203B41FA5}">
                      <a16:colId xmlns:a16="http://schemas.microsoft.com/office/drawing/2014/main" val="1404005448"/>
                    </a:ext>
                  </a:extLst>
                </a:gridCol>
              </a:tblGrid>
              <a:tr h="382374">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438523593"/>
                  </a:ext>
                </a:extLst>
              </a:tr>
              <a:tr h="382374">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87236308"/>
                  </a:ext>
                </a:extLst>
              </a:tr>
              <a:tr h="382374">
                <a:tc>
                  <a:txBody>
                    <a:bodyPr/>
                    <a:lstStyle/>
                    <a:p>
                      <a:pPr algn="just">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56030155"/>
                  </a:ext>
                </a:extLst>
              </a:tr>
              <a:tr h="382374">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47956580"/>
                  </a:ext>
                </a:extLst>
              </a:tr>
              <a:tr h="382374">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59313432"/>
                  </a:ext>
                </a:extLst>
              </a:tr>
            </a:tbl>
          </a:graphicData>
        </a:graphic>
      </p:graphicFrame>
      <p:graphicFrame>
        <p:nvGraphicFramePr>
          <p:cNvPr id="30" name="Table 29">
            <a:extLst>
              <a:ext uri="{FF2B5EF4-FFF2-40B4-BE49-F238E27FC236}">
                <a16:creationId xmlns:a16="http://schemas.microsoft.com/office/drawing/2014/main" id="{0FBCC682-16A0-4658-9443-6C7AEF9DF0DD}"/>
              </a:ext>
            </a:extLst>
          </p:cNvPr>
          <p:cNvGraphicFramePr>
            <a:graphicFrameLocks noGrp="1"/>
          </p:cNvGraphicFramePr>
          <p:nvPr>
            <p:extLst>
              <p:ext uri="{D42A27DB-BD31-4B8C-83A1-F6EECF244321}">
                <p14:modId xmlns:p14="http://schemas.microsoft.com/office/powerpoint/2010/main" val="30766216"/>
              </p:ext>
            </p:extLst>
          </p:nvPr>
        </p:nvGraphicFramePr>
        <p:xfrm>
          <a:off x="5221013" y="3823451"/>
          <a:ext cx="2331720" cy="1911870"/>
        </p:xfrm>
        <a:graphic>
          <a:graphicData uri="http://schemas.openxmlformats.org/drawingml/2006/table">
            <a:tbl>
              <a:tblPr firstRow="1" firstCol="1" bandRow="1"/>
              <a:tblGrid>
                <a:gridCol w="582930">
                  <a:extLst>
                    <a:ext uri="{9D8B030D-6E8A-4147-A177-3AD203B41FA5}">
                      <a16:colId xmlns:a16="http://schemas.microsoft.com/office/drawing/2014/main" val="382155828"/>
                    </a:ext>
                  </a:extLst>
                </a:gridCol>
                <a:gridCol w="582930">
                  <a:extLst>
                    <a:ext uri="{9D8B030D-6E8A-4147-A177-3AD203B41FA5}">
                      <a16:colId xmlns:a16="http://schemas.microsoft.com/office/drawing/2014/main" val="1626250346"/>
                    </a:ext>
                  </a:extLst>
                </a:gridCol>
                <a:gridCol w="582930">
                  <a:extLst>
                    <a:ext uri="{9D8B030D-6E8A-4147-A177-3AD203B41FA5}">
                      <a16:colId xmlns:a16="http://schemas.microsoft.com/office/drawing/2014/main" val="3377243576"/>
                    </a:ext>
                  </a:extLst>
                </a:gridCol>
                <a:gridCol w="582930">
                  <a:extLst>
                    <a:ext uri="{9D8B030D-6E8A-4147-A177-3AD203B41FA5}">
                      <a16:colId xmlns:a16="http://schemas.microsoft.com/office/drawing/2014/main" val="1404005448"/>
                    </a:ext>
                  </a:extLst>
                </a:gridCol>
              </a:tblGrid>
              <a:tr h="382374">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438523593"/>
                  </a:ext>
                </a:extLst>
              </a:tr>
              <a:tr h="382374">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87236308"/>
                  </a:ext>
                </a:extLst>
              </a:tr>
              <a:tr h="382374">
                <a:tc>
                  <a:txBody>
                    <a:bodyPr/>
                    <a:lstStyle/>
                    <a:p>
                      <a:pPr algn="just">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56030155"/>
                  </a:ext>
                </a:extLst>
              </a:tr>
              <a:tr h="382374">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541"/>
                    </a:solidFill>
                  </a:tcPr>
                </a:tc>
                <a:tc>
                  <a:txBody>
                    <a:bodyPr/>
                    <a:lstStyle/>
                    <a:p>
                      <a:pPr algn="just">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47956580"/>
                  </a:ext>
                </a:extLst>
              </a:tr>
              <a:tr h="382374">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9541"/>
                    </a:solidFill>
                  </a:tcPr>
                </a:tc>
                <a:tc>
                  <a:txBody>
                    <a:bodyPr/>
                    <a:lstStyle/>
                    <a:p>
                      <a:pPr algn="just">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just">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59313432"/>
                  </a:ext>
                </a:extLst>
              </a:tr>
            </a:tbl>
          </a:graphicData>
        </a:graphic>
      </p:graphicFrame>
      <p:pic>
        <p:nvPicPr>
          <p:cNvPr id="38" name="Picture 37">
            <a:extLst>
              <a:ext uri="{FF2B5EF4-FFF2-40B4-BE49-F238E27FC236}">
                <a16:creationId xmlns:a16="http://schemas.microsoft.com/office/drawing/2014/main" id="{3F7EFB5F-357A-435D-A8D0-69B544A3C1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869" y="2311142"/>
            <a:ext cx="2983130" cy="3775331"/>
          </a:xfrm>
          <a:prstGeom prst="rect">
            <a:avLst/>
          </a:prstGeom>
        </p:spPr>
      </p:pic>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1" presetClass="exit" presetSubtype="0" fill="hold" nodeType="afterEffect">
                                  <p:stCondLst>
                                    <p:cond delay="0"/>
                                  </p:stCondLst>
                                  <p:childTnLst>
                                    <p:set>
                                      <p:cBhvr>
                                        <p:cTn id="10" dur="1" fill="hold">
                                          <p:stCondLst>
                                            <p:cond delay="0"/>
                                          </p:stCondLst>
                                        </p:cTn>
                                        <p:tgtEl>
                                          <p:spTgt spid="2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CB305C6E-1E97-4EEC-A327-E9CA544E58B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569" t="1940" r="6569" b="29912"/>
          <a:stretch/>
        </p:blipFill>
        <p:spPr>
          <a:xfrm>
            <a:off x="755650" y="1862032"/>
            <a:ext cx="7632700" cy="4230793"/>
          </a:xfrm>
          <a:prstGeom prst="rect">
            <a:avLst/>
          </a:prstGeom>
        </p:spPr>
      </p:pic>
      <p:pic>
        <p:nvPicPr>
          <p:cNvPr id="32" name="Picture 31">
            <a:extLst>
              <a:ext uri="{FF2B5EF4-FFF2-40B4-BE49-F238E27FC236}">
                <a16:creationId xmlns:a16="http://schemas.microsoft.com/office/drawing/2014/main" id="{A0E802E4-8977-410E-97DB-EB0090DEF2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1152" y="2097675"/>
            <a:ext cx="5018813" cy="3057799"/>
          </a:xfrm>
          <a:prstGeom prst="rect">
            <a:avLst/>
          </a:prstGeom>
        </p:spPr>
      </p:pic>
      <p:sp>
        <p:nvSpPr>
          <p:cNvPr id="97" name="Rectangle 96"/>
          <p:cNvSpPr/>
          <p:nvPr/>
        </p:nvSpPr>
        <p:spPr>
          <a:xfrm>
            <a:off x="3749250"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301821"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Multiply Fractions by Fractions</a:t>
            </a:r>
          </a:p>
        </p:txBody>
      </p:sp>
      <p:cxnSp>
        <p:nvCxnSpPr>
          <p:cNvPr id="103" name="Straight Connector 102"/>
          <p:cNvCxnSpPr/>
          <p:nvPr/>
        </p:nvCxnSpPr>
        <p:spPr>
          <a:xfrm>
            <a:off x="3749250"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95108"/>
          </a:xfrm>
          <a:prstGeom prst="rect">
            <a:avLst/>
          </a:prstGeom>
          <a:solidFill>
            <a:srgbClr val="2DB6BC"/>
          </a:solidFill>
          <a:ln w="28575">
            <a:solidFill>
              <a:srgbClr val="2DB6BC"/>
            </a:solidFill>
          </a:ln>
        </p:spPr>
        <p:txBody>
          <a:bodyPr wrap="square" lIns="108000" tIns="108000" rIns="108000" bIns="108000" rtlCol="0">
            <a:spAutoFit/>
          </a:bodyPr>
          <a:lstStyle/>
          <a:p>
            <a:pPr algn="ctr"/>
            <a:r>
              <a:rPr lang="en-GB" b="1" dirty="0">
                <a:solidFill>
                  <a:schemeClr val="bg1"/>
                </a:solidFill>
              </a:rPr>
              <a:t>Give the missing digits for this calculation.</a:t>
            </a:r>
          </a:p>
        </p:txBody>
      </p:sp>
      <p:sp>
        <p:nvSpPr>
          <p:cNvPr id="27" name="Rectangle 26">
            <a:extLst>
              <a:ext uri="{FF2B5EF4-FFF2-40B4-BE49-F238E27FC236}">
                <a16:creationId xmlns:a16="http://schemas.microsoft.com/office/drawing/2014/main" id="{C264C628-50ED-448A-8EF6-52DD420D9B97}"/>
              </a:ext>
            </a:extLst>
          </p:cNvPr>
          <p:cNvSpPr/>
          <p:nvPr/>
        </p:nvSpPr>
        <p:spPr>
          <a:xfrm>
            <a:off x="3697286" y="3687597"/>
            <a:ext cx="577108" cy="57710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a:latin typeface="Kalam" panose="02000000000000000000" pitchFamily="2" charset="0"/>
              <a:cs typeface="Kalam" panose="02000000000000000000" pitchFamily="2" charset="0"/>
            </a:endParaRPr>
          </a:p>
        </p:txBody>
      </p:sp>
      <p:sp>
        <p:nvSpPr>
          <p:cNvPr id="28" name="Rectangle 27">
            <a:extLst>
              <a:ext uri="{FF2B5EF4-FFF2-40B4-BE49-F238E27FC236}">
                <a16:creationId xmlns:a16="http://schemas.microsoft.com/office/drawing/2014/main" id="{37F4B9BF-8EF9-46B1-A0D7-BEBE60AAD789}"/>
              </a:ext>
            </a:extLst>
          </p:cNvPr>
          <p:cNvSpPr/>
          <p:nvPr/>
        </p:nvSpPr>
        <p:spPr>
          <a:xfrm>
            <a:off x="3697286" y="2843889"/>
            <a:ext cx="577108" cy="57710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a:latin typeface="Kalam" panose="02000000000000000000" pitchFamily="2" charset="0"/>
              <a:cs typeface="Kalam" panose="02000000000000000000" pitchFamily="2" charset="0"/>
            </a:endParaRPr>
          </a:p>
        </p:txBody>
      </p:sp>
      <p:sp>
        <p:nvSpPr>
          <p:cNvPr id="2" name="Rectangle 1">
            <a:extLst>
              <a:ext uri="{FF2B5EF4-FFF2-40B4-BE49-F238E27FC236}">
                <a16:creationId xmlns:a16="http://schemas.microsoft.com/office/drawing/2014/main" id="{EC1C6747-72CA-4D2D-B51E-654AFEB8246C}"/>
              </a:ext>
            </a:extLst>
          </p:cNvPr>
          <p:cNvSpPr/>
          <p:nvPr/>
        </p:nvSpPr>
        <p:spPr>
          <a:xfrm>
            <a:off x="1505587" y="3687597"/>
            <a:ext cx="577108" cy="57710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a:latin typeface="Kalam" panose="02000000000000000000" pitchFamily="2" charset="0"/>
              <a:cs typeface="Kalam" panose="02000000000000000000" pitchFamily="2" charset="0"/>
            </a:endParaRPr>
          </a:p>
        </p:txBody>
      </p:sp>
      <p:sp>
        <p:nvSpPr>
          <p:cNvPr id="3" name="TextBox 2">
            <a:extLst>
              <a:ext uri="{FF2B5EF4-FFF2-40B4-BE49-F238E27FC236}">
                <a16:creationId xmlns:a16="http://schemas.microsoft.com/office/drawing/2014/main" id="{26F16B61-12A7-4E62-8E2D-11D7EDB19979}"/>
              </a:ext>
            </a:extLst>
          </p:cNvPr>
          <p:cNvSpPr txBox="1"/>
          <p:nvPr/>
        </p:nvSpPr>
        <p:spPr>
          <a:xfrm>
            <a:off x="1598326" y="2777735"/>
            <a:ext cx="390067" cy="769441"/>
          </a:xfrm>
          <a:prstGeom prst="rect">
            <a:avLst/>
          </a:prstGeom>
          <a:noFill/>
        </p:spPr>
        <p:txBody>
          <a:bodyPr wrap="square" rtlCol="0">
            <a:spAutoFit/>
          </a:bodyPr>
          <a:lstStyle/>
          <a:p>
            <a:pPr algn="ctr"/>
            <a:r>
              <a:rPr lang="en-GB" sz="4400" b="1" dirty="0">
                <a:latin typeface="Kalam" panose="02000000000000000000" pitchFamily="2" charset="0"/>
                <a:cs typeface="Kalam" panose="02000000000000000000" pitchFamily="2" charset="0"/>
              </a:rPr>
              <a:t>1</a:t>
            </a:r>
          </a:p>
        </p:txBody>
      </p:sp>
      <p:sp>
        <p:nvSpPr>
          <p:cNvPr id="12" name="TextBox 11">
            <a:extLst>
              <a:ext uri="{FF2B5EF4-FFF2-40B4-BE49-F238E27FC236}">
                <a16:creationId xmlns:a16="http://schemas.microsoft.com/office/drawing/2014/main" id="{64E619D9-C61B-46AD-84B8-B8DCE59ED9D1}"/>
              </a:ext>
            </a:extLst>
          </p:cNvPr>
          <p:cNvSpPr txBox="1"/>
          <p:nvPr/>
        </p:nvSpPr>
        <p:spPr>
          <a:xfrm>
            <a:off x="1590606" y="3658849"/>
            <a:ext cx="390067" cy="707886"/>
          </a:xfrm>
          <a:prstGeom prst="rect">
            <a:avLst/>
          </a:prstGeom>
          <a:noFill/>
        </p:spPr>
        <p:txBody>
          <a:bodyPr wrap="square" rtlCol="0">
            <a:spAutoFit/>
          </a:bodyPr>
          <a:lstStyle/>
          <a:p>
            <a:pPr algn="ctr"/>
            <a:r>
              <a:rPr lang="en-GB" sz="4000" b="1" dirty="0">
                <a:solidFill>
                  <a:srgbClr val="009541"/>
                </a:solidFill>
                <a:latin typeface="Kalam" panose="02000000000000000000" pitchFamily="2" charset="0"/>
                <a:cs typeface="Kalam" panose="02000000000000000000" pitchFamily="2" charset="0"/>
              </a:rPr>
              <a:t>2</a:t>
            </a:r>
          </a:p>
        </p:txBody>
      </p:sp>
      <p:cxnSp>
        <p:nvCxnSpPr>
          <p:cNvPr id="7" name="Straight Connector 6">
            <a:extLst>
              <a:ext uri="{FF2B5EF4-FFF2-40B4-BE49-F238E27FC236}">
                <a16:creationId xmlns:a16="http://schemas.microsoft.com/office/drawing/2014/main" id="{FED07673-AFD0-4566-8619-0DE27F5B59B5}"/>
              </a:ext>
            </a:extLst>
          </p:cNvPr>
          <p:cNvCxnSpPr/>
          <p:nvPr/>
        </p:nvCxnSpPr>
        <p:spPr>
          <a:xfrm>
            <a:off x="1598326" y="3556998"/>
            <a:ext cx="39006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9A000A8D-5225-423E-AE31-E3F0EF6BD392}"/>
              </a:ext>
            </a:extLst>
          </p:cNvPr>
          <p:cNvSpPr txBox="1"/>
          <p:nvPr/>
        </p:nvSpPr>
        <p:spPr>
          <a:xfrm>
            <a:off x="2632757" y="2777735"/>
            <a:ext cx="390067" cy="769441"/>
          </a:xfrm>
          <a:prstGeom prst="rect">
            <a:avLst/>
          </a:prstGeom>
          <a:noFill/>
        </p:spPr>
        <p:txBody>
          <a:bodyPr wrap="square" rtlCol="0">
            <a:spAutoFit/>
          </a:bodyPr>
          <a:lstStyle/>
          <a:p>
            <a:pPr algn="ctr"/>
            <a:r>
              <a:rPr lang="en-GB" sz="4400" b="1" dirty="0">
                <a:latin typeface="Kalam" panose="02000000000000000000" pitchFamily="2" charset="0"/>
                <a:cs typeface="Kalam" panose="02000000000000000000" pitchFamily="2" charset="0"/>
              </a:rPr>
              <a:t>6</a:t>
            </a:r>
          </a:p>
        </p:txBody>
      </p:sp>
      <p:sp>
        <p:nvSpPr>
          <p:cNvPr id="16" name="TextBox 15">
            <a:extLst>
              <a:ext uri="{FF2B5EF4-FFF2-40B4-BE49-F238E27FC236}">
                <a16:creationId xmlns:a16="http://schemas.microsoft.com/office/drawing/2014/main" id="{0961EF71-DD00-47AF-B46A-346EE09A89DD}"/>
              </a:ext>
            </a:extLst>
          </p:cNvPr>
          <p:cNvSpPr txBox="1"/>
          <p:nvPr/>
        </p:nvSpPr>
        <p:spPr>
          <a:xfrm>
            <a:off x="2632757" y="3542476"/>
            <a:ext cx="390067" cy="769441"/>
          </a:xfrm>
          <a:prstGeom prst="rect">
            <a:avLst/>
          </a:prstGeom>
          <a:noFill/>
        </p:spPr>
        <p:txBody>
          <a:bodyPr wrap="square" rtlCol="0">
            <a:spAutoFit/>
          </a:bodyPr>
          <a:lstStyle/>
          <a:p>
            <a:pPr algn="ctr"/>
            <a:r>
              <a:rPr lang="en-GB" sz="4400" b="1" dirty="0">
                <a:latin typeface="Kalam" panose="02000000000000000000" pitchFamily="2" charset="0"/>
                <a:cs typeface="Kalam" panose="02000000000000000000" pitchFamily="2" charset="0"/>
              </a:rPr>
              <a:t>8</a:t>
            </a:r>
          </a:p>
        </p:txBody>
      </p:sp>
      <p:cxnSp>
        <p:nvCxnSpPr>
          <p:cNvPr id="17" name="Straight Connector 16">
            <a:extLst>
              <a:ext uri="{FF2B5EF4-FFF2-40B4-BE49-F238E27FC236}">
                <a16:creationId xmlns:a16="http://schemas.microsoft.com/office/drawing/2014/main" id="{4DD12DA8-C7A6-4A61-A2DF-1B708BB3C0B8}"/>
              </a:ext>
            </a:extLst>
          </p:cNvPr>
          <p:cNvCxnSpPr/>
          <p:nvPr/>
        </p:nvCxnSpPr>
        <p:spPr>
          <a:xfrm>
            <a:off x="2632757" y="3556998"/>
            <a:ext cx="39006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5D080351-68F7-4560-88F1-C002B1A6C865}"/>
              </a:ext>
            </a:extLst>
          </p:cNvPr>
          <p:cNvSpPr/>
          <p:nvPr/>
        </p:nvSpPr>
        <p:spPr>
          <a:xfrm>
            <a:off x="2107770" y="3233082"/>
            <a:ext cx="393057" cy="707886"/>
          </a:xfrm>
          <a:prstGeom prst="rect">
            <a:avLst/>
          </a:prstGeom>
        </p:spPr>
        <p:txBody>
          <a:bodyPr wrap="none">
            <a:spAutoFit/>
          </a:bodyPr>
          <a:lstStyle/>
          <a:p>
            <a:pPr algn="ctr"/>
            <a:r>
              <a:rPr lang="en-GB" sz="4000" b="1" dirty="0">
                <a:latin typeface="Kalam" panose="02000000000000000000" pitchFamily="2" charset="0"/>
                <a:ea typeface="Tuffy" panose="020B0603060100000000" pitchFamily="34" charset="0"/>
                <a:cs typeface="Kalam" panose="02000000000000000000" pitchFamily="2" charset="0"/>
              </a:rPr>
              <a:t>×</a:t>
            </a:r>
          </a:p>
        </p:txBody>
      </p:sp>
      <p:sp>
        <p:nvSpPr>
          <p:cNvPr id="19" name="Rectangle 18">
            <a:extLst>
              <a:ext uri="{FF2B5EF4-FFF2-40B4-BE49-F238E27FC236}">
                <a16:creationId xmlns:a16="http://schemas.microsoft.com/office/drawing/2014/main" id="{A78551C5-16F1-4406-88F2-8442C7B46880}"/>
              </a:ext>
            </a:extLst>
          </p:cNvPr>
          <p:cNvSpPr/>
          <p:nvPr/>
        </p:nvSpPr>
        <p:spPr>
          <a:xfrm>
            <a:off x="3094178" y="3233082"/>
            <a:ext cx="505268" cy="707886"/>
          </a:xfrm>
          <a:prstGeom prst="rect">
            <a:avLst/>
          </a:prstGeom>
        </p:spPr>
        <p:txBody>
          <a:bodyPr wrap="none">
            <a:spAutoFit/>
          </a:bodyPr>
          <a:lstStyle/>
          <a:p>
            <a:pPr algn="ctr"/>
            <a:r>
              <a:rPr lang="en-GB" sz="4000" b="1" dirty="0">
                <a:latin typeface="Kalam" panose="02000000000000000000" pitchFamily="2" charset="0"/>
                <a:ea typeface="Tuffy" panose="020B0603060100000000" pitchFamily="34" charset="0"/>
                <a:cs typeface="Kalam" panose="02000000000000000000" pitchFamily="2" charset="0"/>
              </a:rPr>
              <a:t>=</a:t>
            </a:r>
          </a:p>
        </p:txBody>
      </p:sp>
      <p:sp>
        <p:nvSpPr>
          <p:cNvPr id="20" name="TextBox 19">
            <a:extLst>
              <a:ext uri="{FF2B5EF4-FFF2-40B4-BE49-F238E27FC236}">
                <a16:creationId xmlns:a16="http://schemas.microsoft.com/office/drawing/2014/main" id="{3C26FB2B-C392-4344-9AA7-D5742CD0C5F7}"/>
              </a:ext>
            </a:extLst>
          </p:cNvPr>
          <p:cNvSpPr txBox="1"/>
          <p:nvPr/>
        </p:nvSpPr>
        <p:spPr>
          <a:xfrm>
            <a:off x="3648778" y="2805840"/>
            <a:ext cx="661963" cy="707886"/>
          </a:xfrm>
          <a:prstGeom prst="rect">
            <a:avLst/>
          </a:prstGeom>
          <a:noFill/>
        </p:spPr>
        <p:txBody>
          <a:bodyPr wrap="square" rtlCol="0">
            <a:spAutoFit/>
          </a:bodyPr>
          <a:lstStyle/>
          <a:p>
            <a:pPr algn="ctr"/>
            <a:r>
              <a:rPr lang="en-GB" sz="4000" b="1" dirty="0">
                <a:solidFill>
                  <a:srgbClr val="009541"/>
                </a:solidFill>
                <a:latin typeface="Kalam" panose="02000000000000000000" pitchFamily="2" charset="0"/>
                <a:cs typeface="Kalam" panose="02000000000000000000" pitchFamily="2" charset="0"/>
              </a:rPr>
              <a:t>6</a:t>
            </a:r>
          </a:p>
        </p:txBody>
      </p:sp>
      <p:sp>
        <p:nvSpPr>
          <p:cNvPr id="21" name="TextBox 20">
            <a:extLst>
              <a:ext uri="{FF2B5EF4-FFF2-40B4-BE49-F238E27FC236}">
                <a16:creationId xmlns:a16="http://schemas.microsoft.com/office/drawing/2014/main" id="{755F4EFD-F0CC-4C1A-9095-54A150CEADF6}"/>
              </a:ext>
            </a:extLst>
          </p:cNvPr>
          <p:cNvSpPr txBox="1"/>
          <p:nvPr/>
        </p:nvSpPr>
        <p:spPr>
          <a:xfrm>
            <a:off x="3589693" y="3667558"/>
            <a:ext cx="780135" cy="707886"/>
          </a:xfrm>
          <a:prstGeom prst="rect">
            <a:avLst/>
          </a:prstGeom>
          <a:noFill/>
        </p:spPr>
        <p:txBody>
          <a:bodyPr wrap="square" rtlCol="0">
            <a:spAutoFit/>
          </a:bodyPr>
          <a:lstStyle/>
          <a:p>
            <a:pPr algn="ctr"/>
            <a:r>
              <a:rPr lang="en-GB" sz="4000" b="1" dirty="0">
                <a:solidFill>
                  <a:srgbClr val="009541"/>
                </a:solidFill>
                <a:latin typeface="Kalam" panose="02000000000000000000" pitchFamily="2" charset="0"/>
                <a:cs typeface="Kalam" panose="02000000000000000000" pitchFamily="2" charset="0"/>
              </a:rPr>
              <a:t>16</a:t>
            </a:r>
          </a:p>
        </p:txBody>
      </p:sp>
      <p:cxnSp>
        <p:nvCxnSpPr>
          <p:cNvPr id="22" name="Straight Connector 21">
            <a:extLst>
              <a:ext uri="{FF2B5EF4-FFF2-40B4-BE49-F238E27FC236}">
                <a16:creationId xmlns:a16="http://schemas.microsoft.com/office/drawing/2014/main" id="{84BA621E-D95C-43C9-A2D9-466A2E9D41D0}"/>
              </a:ext>
            </a:extLst>
          </p:cNvPr>
          <p:cNvCxnSpPr/>
          <p:nvPr/>
        </p:nvCxnSpPr>
        <p:spPr>
          <a:xfrm>
            <a:off x="3667185" y="3556998"/>
            <a:ext cx="6619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86510014-99A3-48D1-BADB-DD670852443E}"/>
              </a:ext>
            </a:extLst>
          </p:cNvPr>
          <p:cNvSpPr txBox="1"/>
          <p:nvPr/>
        </p:nvSpPr>
        <p:spPr>
          <a:xfrm>
            <a:off x="5017476" y="2777735"/>
            <a:ext cx="661963" cy="769441"/>
          </a:xfrm>
          <a:prstGeom prst="rect">
            <a:avLst/>
          </a:prstGeom>
          <a:noFill/>
        </p:spPr>
        <p:txBody>
          <a:bodyPr wrap="square" rtlCol="0">
            <a:spAutoFit/>
          </a:bodyPr>
          <a:lstStyle/>
          <a:p>
            <a:pPr algn="ctr"/>
            <a:r>
              <a:rPr lang="en-GB" sz="4400" b="1" dirty="0">
                <a:latin typeface="Kalam" panose="02000000000000000000" pitchFamily="2" charset="0"/>
                <a:cs typeface="Kalam" panose="02000000000000000000" pitchFamily="2" charset="0"/>
              </a:rPr>
              <a:t>3</a:t>
            </a:r>
          </a:p>
        </p:txBody>
      </p:sp>
      <p:sp>
        <p:nvSpPr>
          <p:cNvPr id="24" name="TextBox 23">
            <a:extLst>
              <a:ext uri="{FF2B5EF4-FFF2-40B4-BE49-F238E27FC236}">
                <a16:creationId xmlns:a16="http://schemas.microsoft.com/office/drawing/2014/main" id="{C2E18610-E954-4374-AA79-DA4505BEA2C5}"/>
              </a:ext>
            </a:extLst>
          </p:cNvPr>
          <p:cNvSpPr txBox="1"/>
          <p:nvPr/>
        </p:nvSpPr>
        <p:spPr>
          <a:xfrm>
            <a:off x="5017476" y="3542476"/>
            <a:ext cx="661963" cy="769441"/>
          </a:xfrm>
          <a:prstGeom prst="rect">
            <a:avLst/>
          </a:prstGeom>
          <a:noFill/>
        </p:spPr>
        <p:txBody>
          <a:bodyPr wrap="square" rtlCol="0">
            <a:spAutoFit/>
          </a:bodyPr>
          <a:lstStyle/>
          <a:p>
            <a:pPr algn="ctr"/>
            <a:r>
              <a:rPr lang="en-GB" sz="4400" b="1" dirty="0">
                <a:latin typeface="Kalam" panose="02000000000000000000" pitchFamily="2" charset="0"/>
                <a:cs typeface="Kalam" panose="02000000000000000000" pitchFamily="2" charset="0"/>
              </a:rPr>
              <a:t>8</a:t>
            </a:r>
          </a:p>
        </p:txBody>
      </p:sp>
      <p:cxnSp>
        <p:nvCxnSpPr>
          <p:cNvPr id="25" name="Straight Connector 24">
            <a:extLst>
              <a:ext uri="{FF2B5EF4-FFF2-40B4-BE49-F238E27FC236}">
                <a16:creationId xmlns:a16="http://schemas.microsoft.com/office/drawing/2014/main" id="{5CCF2926-E934-475A-A154-BFC8B99E0518}"/>
              </a:ext>
            </a:extLst>
          </p:cNvPr>
          <p:cNvCxnSpPr/>
          <p:nvPr/>
        </p:nvCxnSpPr>
        <p:spPr>
          <a:xfrm>
            <a:off x="5017476" y="3556998"/>
            <a:ext cx="6619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8CB2F0B7-D1AE-4261-8092-A65E3B7294FF}"/>
              </a:ext>
            </a:extLst>
          </p:cNvPr>
          <p:cNvSpPr/>
          <p:nvPr/>
        </p:nvSpPr>
        <p:spPr>
          <a:xfrm>
            <a:off x="4368112" y="3314158"/>
            <a:ext cx="624506" cy="584775"/>
          </a:xfrm>
          <a:prstGeom prst="rect">
            <a:avLst/>
          </a:prstGeom>
        </p:spPr>
        <p:txBody>
          <a:bodyPr wrap="square">
            <a:spAutoFit/>
          </a:bodyPr>
          <a:lstStyle/>
          <a:p>
            <a:pPr algn="ctr"/>
            <a:r>
              <a:rPr lang="en-GB" sz="3200" b="1" dirty="0">
                <a:latin typeface="Kalam" panose="02000000000000000000" pitchFamily="2" charset="0"/>
                <a:ea typeface="Tuffy" panose="020B0603060100000000" pitchFamily="34" charset="0"/>
                <a:cs typeface="Kalam" panose="02000000000000000000" pitchFamily="2" charset="0"/>
              </a:rPr>
              <a:t>or</a:t>
            </a:r>
          </a:p>
        </p:txBody>
      </p:sp>
      <p:pic>
        <p:nvPicPr>
          <p:cNvPr id="18" name="Picture 17">
            <a:extLst>
              <a:ext uri="{FF2B5EF4-FFF2-40B4-BE49-F238E27FC236}">
                <a16:creationId xmlns:a16="http://schemas.microsoft.com/office/drawing/2014/main" id="{8812B83B-FC65-4887-998A-898A544AEC0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9438" t="19387"/>
          <a:stretch/>
        </p:blipFill>
        <p:spPr>
          <a:xfrm>
            <a:off x="5655060" y="2995753"/>
            <a:ext cx="2975889" cy="3862247"/>
          </a:xfrm>
          <a:prstGeom prst="rect">
            <a:avLst/>
          </a:prstGeom>
        </p:spPr>
      </p:pic>
    </p:spTree>
    <p:extLst>
      <p:ext uri="{BB962C8B-B14F-4D97-AF65-F5344CB8AC3E}">
        <p14:creationId xmlns:p14="http://schemas.microsoft.com/office/powerpoint/2010/main" val="3688353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left)">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CCE174DC-ECE3-42E7-83F5-04956B34A89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264" t="38052" r="8264" b="8801"/>
          <a:stretch/>
        </p:blipFill>
        <p:spPr>
          <a:xfrm>
            <a:off x="755650" y="2656359"/>
            <a:ext cx="7632700" cy="3436466"/>
          </a:xfrm>
          <a:prstGeom prst="rect">
            <a:avLst/>
          </a:prstGeom>
        </p:spPr>
      </p:pic>
      <p:pic>
        <p:nvPicPr>
          <p:cNvPr id="18" name="Picture 17">
            <a:extLst>
              <a:ext uri="{FF2B5EF4-FFF2-40B4-BE49-F238E27FC236}">
                <a16:creationId xmlns:a16="http://schemas.microsoft.com/office/drawing/2014/main" id="{DFD61824-D4FA-451A-ADB1-FE9AF358387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 b="47589"/>
          <a:stretch/>
        </p:blipFill>
        <p:spPr>
          <a:xfrm>
            <a:off x="1068753" y="2759689"/>
            <a:ext cx="4252183" cy="3333136"/>
          </a:xfrm>
          <a:prstGeom prst="rect">
            <a:avLst/>
          </a:prstGeom>
        </p:spPr>
      </p:pic>
      <p:pic>
        <p:nvPicPr>
          <p:cNvPr id="66" name="Picture 6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a:extLst>
              <a:ext uri="{FF2B5EF4-FFF2-40B4-BE49-F238E27FC236}">
                <a16:creationId xmlns:a16="http://schemas.microsoft.com/office/drawing/2014/main" id="{C9C5FAA5-A86B-40E1-8E47-CAD9BAEF6576}"/>
              </a:ext>
            </a:extLst>
          </p:cNvPr>
          <p:cNvSpPr/>
          <p:nvPr/>
        </p:nvSpPr>
        <p:spPr>
          <a:xfrm>
            <a:off x="447429" y="670981"/>
            <a:ext cx="3301821"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Multiply Fractions by Fractions</a:t>
            </a:r>
          </a:p>
        </p:txBody>
      </p:sp>
      <p:sp>
        <p:nvSpPr>
          <p:cNvPr id="10" name="Rectangle 9"/>
          <p:cNvSpPr/>
          <p:nvPr/>
        </p:nvSpPr>
        <p:spPr>
          <a:xfrm>
            <a:off x="3749250"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749250"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F2EB7106-16DC-4907-8810-E556C0063CC9}"/>
                  </a:ext>
                </a:extLst>
              </p:cNvPr>
              <p:cNvSpPr txBox="1"/>
              <p:nvPr/>
            </p:nvSpPr>
            <p:spPr>
              <a:xfrm>
                <a:off x="755650" y="1341438"/>
                <a:ext cx="7632700" cy="847897"/>
              </a:xfrm>
              <a:prstGeom prst="rect">
                <a:avLst/>
              </a:prstGeom>
              <a:solidFill>
                <a:schemeClr val="bg1"/>
              </a:solidFill>
              <a:ln w="28575">
                <a:solidFill>
                  <a:srgbClr val="2DB6BC"/>
                </a:solidFill>
              </a:ln>
            </p:spPr>
            <p:txBody>
              <a:bodyPr wrap="square" lIns="108000" tIns="108000" rIns="108000" bIns="108000" rtlCol="0">
                <a:spAutoFit/>
              </a:bodyPr>
              <a:lstStyle/>
              <a:p>
                <a:pPr>
                  <a:lnSpc>
                    <a:spcPct val="107000"/>
                  </a:lnSpc>
                  <a:spcAft>
                    <a:spcPts val="0"/>
                  </a:spcAft>
                </a:pPr>
                <a:r>
                  <a:rPr lang="en-GB" sz="1600" b="1" dirty="0">
                    <a:solidFill>
                      <a:schemeClr val="tx1"/>
                    </a:solidFill>
                    <a:ea typeface="Times New Roman" panose="02020603050405020304" pitchFamily="18" charset="0"/>
                    <a:cs typeface="Arial" panose="020B0604020202020204" pitchFamily="34" charset="0"/>
                  </a:rPr>
                  <a:t>Ola has drawn two different area models to show what happens when </a:t>
                </a:r>
                <a14:m>
                  <m:oMath xmlns:m="http://schemas.openxmlformats.org/officeDocument/2006/math">
                    <m:f>
                      <m:fPr>
                        <m:ctrlPr>
                          <a:rPr lang="en-GB" sz="1200" b="1" i="1">
                            <a:solidFill>
                              <a:schemeClr val="tx1"/>
                            </a:solidFill>
                            <a:latin typeface="Cambria Math" panose="02040503050406030204" pitchFamily="18" charset="0"/>
                            <a:ea typeface="Times New Roman" panose="02020603050405020304" pitchFamily="18" charset="0"/>
                            <a:cs typeface="Arial" panose="020B0604020202020204" pitchFamily="34" charset="0"/>
                          </a:rPr>
                        </m:ctrlPr>
                      </m:fPr>
                      <m:num>
                        <m:r>
                          <m:rPr>
                            <m:nor/>
                          </m:rPr>
                          <a:rPr lang="en-GB" sz="1200" b="1">
                            <a:solidFill>
                              <a:schemeClr val="tx1"/>
                            </a:solidFill>
                            <a:ea typeface="Times New Roman" panose="02020603050405020304" pitchFamily="18" charset="0"/>
                            <a:cs typeface="Arial" panose="020B0604020202020204" pitchFamily="34" charset="0"/>
                          </a:rPr>
                          <m:t>2</m:t>
                        </m:r>
                      </m:num>
                      <m:den>
                        <m:r>
                          <m:rPr>
                            <m:nor/>
                          </m:rPr>
                          <a:rPr lang="en-GB" sz="1200" b="1">
                            <a:solidFill>
                              <a:schemeClr val="tx1"/>
                            </a:solidFill>
                            <a:ea typeface="Times New Roman" panose="02020603050405020304" pitchFamily="18" charset="0"/>
                            <a:cs typeface="Arial" panose="020B0604020202020204" pitchFamily="34" charset="0"/>
                          </a:rPr>
                          <m:t>3</m:t>
                        </m:r>
                      </m:den>
                    </m:f>
                  </m:oMath>
                </a14:m>
                <a:r>
                  <a:rPr lang="en-GB" sz="1600" b="1" dirty="0">
                    <a:solidFill>
                      <a:schemeClr val="tx1"/>
                    </a:solidFill>
                    <a:ea typeface="Times New Roman" panose="02020603050405020304" pitchFamily="18" charset="0"/>
                    <a:cs typeface="Arial" panose="020B0604020202020204" pitchFamily="34" charset="0"/>
                  </a:rPr>
                  <a:t> is multiplied by </a:t>
                </a:r>
                <a14:m>
                  <m:oMath xmlns:m="http://schemas.openxmlformats.org/officeDocument/2006/math">
                    <m:f>
                      <m:fPr>
                        <m:ctrlPr>
                          <a:rPr lang="en-GB" sz="1200" b="1" i="1">
                            <a:solidFill>
                              <a:schemeClr val="tx1"/>
                            </a:solidFill>
                            <a:latin typeface="Cambria Math" panose="02040503050406030204" pitchFamily="18" charset="0"/>
                            <a:ea typeface="Times New Roman" panose="02020603050405020304" pitchFamily="18" charset="0"/>
                            <a:cs typeface="Arial" panose="020B0604020202020204" pitchFamily="34" charset="0"/>
                          </a:rPr>
                        </m:ctrlPr>
                      </m:fPr>
                      <m:num>
                        <m:r>
                          <m:rPr>
                            <m:nor/>
                          </m:rPr>
                          <a:rPr lang="en-GB" sz="1200" b="1">
                            <a:solidFill>
                              <a:schemeClr val="tx1"/>
                            </a:solidFill>
                            <a:ea typeface="Times New Roman" panose="02020603050405020304" pitchFamily="18" charset="0"/>
                            <a:cs typeface="Arial" panose="020B0604020202020204" pitchFamily="34" charset="0"/>
                          </a:rPr>
                          <m:t>1</m:t>
                        </m:r>
                      </m:num>
                      <m:den>
                        <m:r>
                          <m:rPr>
                            <m:nor/>
                          </m:rPr>
                          <a:rPr lang="en-GB" sz="1200" b="1">
                            <a:solidFill>
                              <a:schemeClr val="tx1"/>
                            </a:solidFill>
                            <a:ea typeface="Times New Roman" panose="02020603050405020304" pitchFamily="18" charset="0"/>
                            <a:cs typeface="Arial" panose="020B0604020202020204" pitchFamily="34" charset="0"/>
                          </a:rPr>
                          <m:t>4</m:t>
                        </m:r>
                      </m:den>
                    </m:f>
                  </m:oMath>
                </a14:m>
                <a:r>
                  <a:rPr lang="en-GB" sz="1600" b="1" dirty="0">
                    <a:solidFill>
                      <a:schemeClr val="tx1"/>
                    </a:solidFill>
                    <a:ea typeface="Calibri" panose="020F0502020204030204" pitchFamily="34" charset="0"/>
                    <a:cs typeface="Calibri" panose="020F0502020204030204" pitchFamily="34" charset="0"/>
                  </a:rPr>
                  <a:t>.</a:t>
                </a:r>
              </a:p>
            </p:txBody>
          </p:sp>
        </mc:Choice>
        <mc:Fallback xmlns="">
          <p:sp>
            <p:nvSpPr>
              <p:cNvPr id="7" name="TextBox 6">
                <a:extLst>
                  <a:ext uri="{FF2B5EF4-FFF2-40B4-BE49-F238E27FC236}">
                    <a16:creationId xmlns:a16="http://schemas.microsoft.com/office/drawing/2014/main" id="{F2EB7106-16DC-4907-8810-E556C0063CC9}"/>
                  </a:ext>
                </a:extLst>
              </p:cNvPr>
              <p:cNvSpPr txBox="1">
                <a:spLocks noRot="1" noChangeAspect="1" noMove="1" noResize="1" noEditPoints="1" noAdjustHandles="1" noChangeArrowheads="1" noChangeShapeType="1" noTextEdit="1"/>
              </p:cNvSpPr>
              <p:nvPr/>
            </p:nvSpPr>
            <p:spPr>
              <a:xfrm>
                <a:off x="755650" y="1341438"/>
                <a:ext cx="7632700" cy="847897"/>
              </a:xfrm>
              <a:prstGeom prst="rect">
                <a:avLst/>
              </a:prstGeom>
              <a:blipFill>
                <a:blip r:embed="rId5"/>
                <a:stretch>
                  <a:fillRect l="-80"/>
                </a:stretch>
              </a:blipFill>
              <a:ln w="28575">
                <a:solidFill>
                  <a:srgbClr val="2DB6BC"/>
                </a:solidFill>
              </a:ln>
            </p:spPr>
            <p:txBody>
              <a:bodyPr/>
              <a:lstStyle/>
              <a:p>
                <a:r>
                  <a:rPr lang="en-GB">
                    <a:noFill/>
                  </a:rPr>
                  <a:t> </a:t>
                </a:r>
              </a:p>
            </p:txBody>
          </p:sp>
        </mc:Fallback>
      </mc:AlternateContent>
      <p:sp>
        <p:nvSpPr>
          <p:cNvPr id="8" name="TextBox 7">
            <a:extLst>
              <a:ext uri="{FF2B5EF4-FFF2-40B4-BE49-F238E27FC236}">
                <a16:creationId xmlns:a16="http://schemas.microsoft.com/office/drawing/2014/main" id="{CC72ADBC-0F79-472F-8DBC-66F728913FCB}"/>
              </a:ext>
            </a:extLst>
          </p:cNvPr>
          <p:cNvSpPr txBox="1"/>
          <p:nvPr/>
        </p:nvSpPr>
        <p:spPr>
          <a:xfrm>
            <a:off x="755650" y="2189335"/>
            <a:ext cx="7632700" cy="467024"/>
          </a:xfrm>
          <a:prstGeom prst="rect">
            <a:avLst/>
          </a:prstGeom>
          <a:solidFill>
            <a:srgbClr val="2DB6BC"/>
          </a:solidFill>
          <a:ln w="28575">
            <a:solidFill>
              <a:srgbClr val="2DB6BC"/>
            </a:solidFill>
          </a:ln>
        </p:spPr>
        <p:txBody>
          <a:bodyPr wrap="square" lIns="108000" tIns="108000" rIns="108000" bIns="108000" rtlCol="0">
            <a:spAutoFit/>
          </a:bodyPr>
          <a:lstStyle/>
          <a:p>
            <a:pPr>
              <a:lnSpc>
                <a:spcPct val="107000"/>
              </a:lnSpc>
              <a:spcAft>
                <a:spcPts val="0"/>
              </a:spcAft>
            </a:pPr>
            <a:r>
              <a:rPr lang="en-GB" sz="1600" b="1" dirty="0">
                <a:solidFill>
                  <a:schemeClr val="bg1"/>
                </a:solidFill>
                <a:ea typeface="Tuffy" panose="020B0603060100000000" pitchFamily="34" charset="0"/>
                <a:cs typeface="Arial" panose="020B0604020202020204" pitchFamily="34" charset="0"/>
              </a:rPr>
              <a:t>Explain to Ola which of her area models is correct and why. </a:t>
            </a:r>
            <a:endParaRPr lang="en-GB" sz="1600" b="1" dirty="0">
              <a:solidFill>
                <a:schemeClr val="bg1"/>
              </a:solidFill>
              <a:ea typeface="Tuffy" panose="020B0603060100000000"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4C1AD02F-61E5-4714-9FAE-81840E7E0079}"/>
              </a:ext>
            </a:extLst>
          </p:cNvPr>
          <p:cNvGraphicFramePr>
            <a:graphicFrameLocks noGrp="1"/>
          </p:cNvGraphicFramePr>
          <p:nvPr>
            <p:extLst>
              <p:ext uri="{D42A27DB-BD31-4B8C-83A1-F6EECF244321}">
                <p14:modId xmlns:p14="http://schemas.microsoft.com/office/powerpoint/2010/main" val="2427664600"/>
              </p:ext>
            </p:extLst>
          </p:nvPr>
        </p:nvGraphicFramePr>
        <p:xfrm>
          <a:off x="1480458" y="3570423"/>
          <a:ext cx="1507901" cy="1195226"/>
        </p:xfrm>
        <a:graphic>
          <a:graphicData uri="http://schemas.openxmlformats.org/drawingml/2006/table">
            <a:tbl>
              <a:tblPr firstRow="1" firstCol="1" bandRow="1"/>
              <a:tblGrid>
                <a:gridCol w="502392">
                  <a:extLst>
                    <a:ext uri="{9D8B030D-6E8A-4147-A177-3AD203B41FA5}">
                      <a16:colId xmlns:a16="http://schemas.microsoft.com/office/drawing/2014/main" val="2545257683"/>
                    </a:ext>
                  </a:extLst>
                </a:gridCol>
                <a:gridCol w="502392">
                  <a:extLst>
                    <a:ext uri="{9D8B030D-6E8A-4147-A177-3AD203B41FA5}">
                      <a16:colId xmlns:a16="http://schemas.microsoft.com/office/drawing/2014/main" val="1780577039"/>
                    </a:ext>
                  </a:extLst>
                </a:gridCol>
                <a:gridCol w="503117">
                  <a:extLst>
                    <a:ext uri="{9D8B030D-6E8A-4147-A177-3AD203B41FA5}">
                      <a16:colId xmlns:a16="http://schemas.microsoft.com/office/drawing/2014/main" val="3902421029"/>
                    </a:ext>
                  </a:extLst>
                </a:gridCol>
              </a:tblGrid>
              <a:tr h="301773">
                <a:tc>
                  <a:txBody>
                    <a:bodyPr/>
                    <a:lstStyle/>
                    <a:p>
                      <a:pPr>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66446029"/>
                  </a:ext>
                </a:extLst>
              </a:tr>
              <a:tr h="306459">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83948263"/>
                  </a:ext>
                </a:extLst>
              </a:tr>
              <a:tr h="292369">
                <a:tc>
                  <a:txBody>
                    <a:bodyPr/>
                    <a:lstStyle/>
                    <a:p>
                      <a:pPr>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69668221"/>
                  </a:ext>
                </a:extLst>
              </a:tr>
              <a:tr h="292369">
                <a:tc>
                  <a:txBody>
                    <a:bodyPr/>
                    <a:lstStyle/>
                    <a:p>
                      <a:pPr>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78897731"/>
                  </a:ext>
                </a:extLst>
              </a:tr>
            </a:tbl>
          </a:graphicData>
        </a:graphic>
      </p:graphicFrame>
      <p:graphicFrame>
        <p:nvGraphicFramePr>
          <p:cNvPr id="13" name="Table 12">
            <a:extLst>
              <a:ext uri="{FF2B5EF4-FFF2-40B4-BE49-F238E27FC236}">
                <a16:creationId xmlns:a16="http://schemas.microsoft.com/office/drawing/2014/main" id="{5693BF89-C9B0-4D8B-BD8E-CC935E3D18BA}"/>
              </a:ext>
            </a:extLst>
          </p:cNvPr>
          <p:cNvGraphicFramePr>
            <a:graphicFrameLocks noGrp="1"/>
          </p:cNvGraphicFramePr>
          <p:nvPr>
            <p:extLst>
              <p:ext uri="{D42A27DB-BD31-4B8C-83A1-F6EECF244321}">
                <p14:modId xmlns:p14="http://schemas.microsoft.com/office/powerpoint/2010/main" val="3828634642"/>
              </p:ext>
            </p:extLst>
          </p:nvPr>
        </p:nvGraphicFramePr>
        <p:xfrm>
          <a:off x="3703795" y="3582170"/>
          <a:ext cx="1319440" cy="1173988"/>
        </p:xfrm>
        <a:graphic>
          <a:graphicData uri="http://schemas.openxmlformats.org/drawingml/2006/table">
            <a:tbl>
              <a:tblPr firstRow="1" firstCol="1" bandRow="1"/>
              <a:tblGrid>
                <a:gridCol w="329860">
                  <a:extLst>
                    <a:ext uri="{9D8B030D-6E8A-4147-A177-3AD203B41FA5}">
                      <a16:colId xmlns:a16="http://schemas.microsoft.com/office/drawing/2014/main" val="1677597103"/>
                    </a:ext>
                  </a:extLst>
                </a:gridCol>
                <a:gridCol w="329860">
                  <a:extLst>
                    <a:ext uri="{9D8B030D-6E8A-4147-A177-3AD203B41FA5}">
                      <a16:colId xmlns:a16="http://schemas.microsoft.com/office/drawing/2014/main" val="859944133"/>
                    </a:ext>
                  </a:extLst>
                </a:gridCol>
                <a:gridCol w="329860">
                  <a:extLst>
                    <a:ext uri="{9D8B030D-6E8A-4147-A177-3AD203B41FA5}">
                      <a16:colId xmlns:a16="http://schemas.microsoft.com/office/drawing/2014/main" val="123349486"/>
                    </a:ext>
                  </a:extLst>
                </a:gridCol>
                <a:gridCol w="329860">
                  <a:extLst>
                    <a:ext uri="{9D8B030D-6E8A-4147-A177-3AD203B41FA5}">
                      <a16:colId xmlns:a16="http://schemas.microsoft.com/office/drawing/2014/main" val="422908394"/>
                    </a:ext>
                  </a:extLst>
                </a:gridCol>
              </a:tblGrid>
              <a:tr h="292369">
                <a:tc>
                  <a:txBody>
                    <a:bodyPr/>
                    <a:lstStyle/>
                    <a:p>
                      <a:pPr>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85130945"/>
                  </a:ext>
                </a:extLst>
              </a:tr>
              <a:tr h="292369">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44811003"/>
                  </a:ext>
                </a:extLst>
              </a:tr>
              <a:tr h="292369">
                <a:tc>
                  <a:txBody>
                    <a:bodyPr/>
                    <a:lstStyle/>
                    <a:p>
                      <a:pPr>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19224633"/>
                  </a:ext>
                </a:extLst>
              </a:tr>
              <a:tr h="292369">
                <a:tc>
                  <a:txBody>
                    <a:bodyPr/>
                    <a:lstStyle/>
                    <a:p>
                      <a:pPr>
                        <a:lnSpc>
                          <a:spcPct val="107000"/>
                        </a:lnSpc>
                        <a:spcAft>
                          <a:spcPts val="0"/>
                        </a:spcAft>
                      </a:pPr>
                      <a:r>
                        <a:rPr lang="en-GB" sz="1800">
                          <a:solidFill>
                            <a:srgbClr val="222222"/>
                          </a:solidFill>
                          <a:effectLst/>
                          <a:latin typeface="Tuffy"/>
                          <a:ea typeface="Times New Roman" panose="02020603050405020304" pitchFamily="18"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905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dirty="0">
                          <a:solidFill>
                            <a:srgbClr val="222222"/>
                          </a:solidFill>
                          <a:effectLst/>
                          <a:latin typeface="Tuffy"/>
                          <a:ea typeface="Times New Roman" panose="02020603050405020304" pitchFamily="18"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txBody>
                  <a:tcPr marL="67472" marR="67472" marT="0" marB="0">
                    <a:lnL w="12700" cap="flat" cmpd="sng" algn="ctr">
                      <a:solidFill>
                        <a:srgbClr val="000000"/>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87125"/>
                  </a:ext>
                </a:extLst>
              </a:tr>
            </a:tbl>
          </a:graphicData>
        </a:graphic>
      </p:graphicFrame>
      <p:pic>
        <p:nvPicPr>
          <p:cNvPr id="19" name="Picture 18">
            <a:extLst>
              <a:ext uri="{FF2B5EF4-FFF2-40B4-BE49-F238E27FC236}">
                <a16:creationId xmlns:a16="http://schemas.microsoft.com/office/drawing/2014/main" id="{3A8BEF96-30CD-4721-9764-C4C5EF62EDB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18105" b="6676"/>
          <a:stretch/>
        </p:blipFill>
        <p:spPr>
          <a:xfrm>
            <a:off x="4728101" y="3227284"/>
            <a:ext cx="3660250" cy="2421494"/>
          </a:xfrm>
          <a:prstGeom prst="rect">
            <a:avLst/>
          </a:prstGeom>
        </p:spPr>
      </p:pic>
      <p:sp>
        <p:nvSpPr>
          <p:cNvPr id="17" name="Rectangle 16">
            <a:extLst>
              <a:ext uri="{FF2B5EF4-FFF2-40B4-BE49-F238E27FC236}">
                <a16:creationId xmlns:a16="http://schemas.microsoft.com/office/drawing/2014/main" id="{C32B8109-B824-467D-92D9-C58824D6BF1B}"/>
              </a:ext>
            </a:extLst>
          </p:cNvPr>
          <p:cNvSpPr/>
          <p:nvPr/>
        </p:nvSpPr>
        <p:spPr>
          <a:xfrm>
            <a:off x="1151386" y="3478072"/>
            <a:ext cx="316112" cy="369332"/>
          </a:xfrm>
          <a:prstGeom prst="rect">
            <a:avLst/>
          </a:prstGeom>
        </p:spPr>
        <p:txBody>
          <a:bodyPr wrap="none">
            <a:spAutoFit/>
          </a:bodyPr>
          <a:lstStyle/>
          <a:p>
            <a:r>
              <a:rPr lang="en-GB" b="1" dirty="0">
                <a:ea typeface="Times New Roman" panose="02020603050405020304" pitchFamily="18" charset="0"/>
                <a:cs typeface="Arial" panose="020B0604020202020204" pitchFamily="34" charset="0"/>
              </a:rPr>
              <a:t>a</a:t>
            </a:r>
            <a:endParaRPr lang="en-GB" dirty="0"/>
          </a:p>
        </p:txBody>
      </p:sp>
      <p:sp>
        <p:nvSpPr>
          <p:cNvPr id="21" name="Rectangle 20">
            <a:extLst>
              <a:ext uri="{FF2B5EF4-FFF2-40B4-BE49-F238E27FC236}">
                <a16:creationId xmlns:a16="http://schemas.microsoft.com/office/drawing/2014/main" id="{DAD9B6DE-042D-4AA6-9D63-957D229E38B7}"/>
              </a:ext>
            </a:extLst>
          </p:cNvPr>
          <p:cNvSpPr/>
          <p:nvPr/>
        </p:nvSpPr>
        <p:spPr>
          <a:xfrm>
            <a:off x="3386694" y="3478072"/>
            <a:ext cx="316112" cy="369332"/>
          </a:xfrm>
          <a:prstGeom prst="rect">
            <a:avLst/>
          </a:prstGeom>
        </p:spPr>
        <p:txBody>
          <a:bodyPr wrap="none">
            <a:spAutoFit/>
          </a:bodyPr>
          <a:lstStyle/>
          <a:p>
            <a:r>
              <a:rPr lang="en-GB" b="1" dirty="0">
                <a:ea typeface="Times New Roman" panose="02020603050405020304" pitchFamily="18" charset="0"/>
                <a:cs typeface="Arial" panose="020B0604020202020204" pitchFamily="34" charset="0"/>
              </a:rPr>
              <a:t>b</a:t>
            </a:r>
            <a:endParaRPr lang="en-GB" dirty="0"/>
          </a:p>
        </p:txBody>
      </p:sp>
      <p:sp>
        <p:nvSpPr>
          <p:cNvPr id="22" name="TextBox 21">
            <a:extLst>
              <a:ext uri="{FF2B5EF4-FFF2-40B4-BE49-F238E27FC236}">
                <a16:creationId xmlns:a16="http://schemas.microsoft.com/office/drawing/2014/main" id="{F3413CAF-7FA8-4291-9A96-C86D6CED3FAE}"/>
              </a:ext>
            </a:extLst>
          </p:cNvPr>
          <p:cNvSpPr txBox="1"/>
          <p:nvPr/>
        </p:nvSpPr>
        <p:spPr>
          <a:xfrm>
            <a:off x="755650" y="2656358"/>
            <a:ext cx="7632700" cy="3436466"/>
          </a:xfrm>
          <a:prstGeom prst="rect">
            <a:avLst/>
          </a:prstGeom>
          <a:noFill/>
          <a:ln w="28575">
            <a:solidFill>
              <a:srgbClr val="2DB6BC"/>
            </a:solidFill>
          </a:ln>
        </p:spPr>
        <p:txBody>
          <a:bodyPr wrap="square" lIns="108000" tIns="108000" rIns="108000" bIns="108000" rtlCol="0">
            <a:noAutofit/>
          </a:bodyPr>
          <a:lstStyle/>
          <a:p>
            <a:pPr>
              <a:lnSpc>
                <a:spcPct val="107000"/>
              </a:lnSpc>
              <a:spcAft>
                <a:spcPts val="0"/>
              </a:spcAft>
            </a:pPr>
            <a:endParaRPr lang="en-GB" sz="1600" b="1" dirty="0">
              <a:solidFill>
                <a:schemeClr val="tx1"/>
              </a:solidFill>
              <a:ea typeface="Calibri" panose="020F0502020204030204" pitchFamily="34" charset="0"/>
              <a:cs typeface="Calibri" panose="020F0502020204030204" pitchFamily="34" charset="0"/>
            </a:endParaRPr>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F1A83ACF-59F1-4203-BA55-06E2E1FF2E75}"/>
                  </a:ext>
                </a:extLst>
              </p:cNvPr>
              <p:cNvSpPr txBox="1"/>
              <p:nvPr/>
            </p:nvSpPr>
            <p:spPr>
              <a:xfrm>
                <a:off x="755649" y="4979214"/>
                <a:ext cx="7632700" cy="1113611"/>
              </a:xfrm>
              <a:prstGeom prst="rect">
                <a:avLst/>
              </a:prstGeom>
              <a:solidFill>
                <a:schemeClr val="bg1"/>
              </a:solidFill>
              <a:ln w="28575">
                <a:solidFill>
                  <a:srgbClr val="009541"/>
                </a:solidFill>
              </a:ln>
            </p:spPr>
            <p:txBody>
              <a:bodyPr wrap="square" lIns="108000" tIns="108000" rIns="108000" bIns="108000" rtlCol="0">
                <a:spAutoFit/>
              </a:bodyPr>
              <a:lstStyle/>
              <a:p>
                <a:pPr>
                  <a:lnSpc>
                    <a:spcPct val="107000"/>
                  </a:lnSpc>
                  <a:spcAft>
                    <a:spcPts val="0"/>
                  </a:spcAft>
                </a:pPr>
                <a:r>
                  <a:rPr lang="en-GB" sz="1600" b="1" dirty="0">
                    <a:ea typeface="Times New Roman" panose="02020603050405020304" pitchFamily="18" charset="0"/>
                    <a:cs typeface="Arial" panose="020B0604020202020204" pitchFamily="34" charset="0"/>
                  </a:rPr>
                  <a:t>Area model A is correct. The model shows that when we find</a:t>
                </a:r>
                <a:r>
                  <a:rPr lang="en-GB" sz="1200" b="1" dirty="0">
                    <a:ea typeface="Times New Roman" panose="02020603050405020304" pitchFamily="18" charset="0"/>
                    <a:cs typeface="Arial" panose="020B0604020202020204" pitchFamily="34" charset="0"/>
                  </a:rPr>
                  <a:t> </a:t>
                </a:r>
                <a14:m>
                  <m:oMath xmlns:m="http://schemas.openxmlformats.org/officeDocument/2006/math">
                    <m:f>
                      <m:fPr>
                        <m:ctrlPr>
                          <a:rPr lang="en-GB" sz="1200" b="1" i="1">
                            <a:latin typeface="Cambria Math" panose="02040503050406030204" pitchFamily="18" charset="0"/>
                            <a:ea typeface="Times New Roman" panose="02020603050405020304" pitchFamily="18" charset="0"/>
                            <a:cs typeface="Arial" panose="020B0604020202020204" pitchFamily="34" charset="0"/>
                          </a:rPr>
                        </m:ctrlPr>
                      </m:fPr>
                      <m:num>
                        <m:r>
                          <m:rPr>
                            <m:nor/>
                          </m:rPr>
                          <a:rPr lang="en-GB" sz="1200" b="1">
                            <a:ea typeface="Times New Roman" panose="02020603050405020304" pitchFamily="18" charset="0"/>
                            <a:cs typeface="Arial" panose="020B0604020202020204" pitchFamily="34" charset="0"/>
                          </a:rPr>
                          <m:t>2</m:t>
                        </m:r>
                      </m:num>
                      <m:den>
                        <m:r>
                          <m:rPr>
                            <m:nor/>
                          </m:rPr>
                          <a:rPr lang="en-GB" sz="1200" b="1">
                            <a:ea typeface="Times New Roman" panose="02020603050405020304" pitchFamily="18" charset="0"/>
                            <a:cs typeface="Arial" panose="020B0604020202020204" pitchFamily="34" charset="0"/>
                          </a:rPr>
                          <m:t>3</m:t>
                        </m:r>
                      </m:den>
                    </m:f>
                  </m:oMath>
                </a14:m>
                <a:r>
                  <a:rPr lang="en-GB" sz="1200" b="1" dirty="0">
                    <a:ea typeface="Times New Roman" panose="02020603050405020304" pitchFamily="18" charset="0"/>
                    <a:cs typeface="Arial" panose="020B0604020202020204" pitchFamily="34" charset="0"/>
                  </a:rPr>
                  <a:t> </a:t>
                </a:r>
                <a:r>
                  <a:rPr lang="en-GB" sz="1600" b="1" dirty="0">
                    <a:ea typeface="Times New Roman" panose="02020603050405020304" pitchFamily="18" charset="0"/>
                    <a:cs typeface="Arial" panose="020B0604020202020204" pitchFamily="34" charset="0"/>
                  </a:rPr>
                  <a:t>of</a:t>
                </a:r>
                <a:r>
                  <a:rPr lang="en-GB" sz="1200" b="1" dirty="0">
                    <a:ea typeface="Times New Roman" panose="02020603050405020304" pitchFamily="18" charset="0"/>
                    <a:cs typeface="Arial" panose="020B0604020202020204" pitchFamily="34" charset="0"/>
                  </a:rPr>
                  <a:t> </a:t>
                </a:r>
                <a14:m>
                  <m:oMath xmlns:m="http://schemas.openxmlformats.org/officeDocument/2006/math">
                    <m:f>
                      <m:fPr>
                        <m:ctrlPr>
                          <a:rPr lang="en-GB" sz="1200" b="1" i="1">
                            <a:latin typeface="Cambria Math" panose="02040503050406030204" pitchFamily="18" charset="0"/>
                            <a:ea typeface="Times New Roman" panose="02020603050405020304" pitchFamily="18" charset="0"/>
                            <a:cs typeface="Arial" panose="020B0604020202020204" pitchFamily="34" charset="0"/>
                          </a:rPr>
                        </m:ctrlPr>
                      </m:fPr>
                      <m:num>
                        <m:r>
                          <m:rPr>
                            <m:nor/>
                          </m:rPr>
                          <a:rPr lang="en-GB" sz="1200" b="1" i="0" smtClean="0">
                            <a:ea typeface="Times New Roman" panose="02020603050405020304" pitchFamily="18" charset="0"/>
                            <a:cs typeface="Arial" panose="020B0604020202020204" pitchFamily="34" charset="0"/>
                          </a:rPr>
                          <m:t>1</m:t>
                        </m:r>
                      </m:num>
                      <m:den>
                        <m:r>
                          <m:rPr>
                            <m:nor/>
                          </m:rPr>
                          <a:rPr lang="en-GB" sz="1200" b="1" i="0" smtClean="0">
                            <a:ea typeface="Times New Roman" panose="02020603050405020304" pitchFamily="18" charset="0"/>
                            <a:cs typeface="Arial" panose="020B0604020202020204" pitchFamily="34" charset="0"/>
                          </a:rPr>
                          <m:t>4</m:t>
                        </m:r>
                      </m:den>
                    </m:f>
                  </m:oMath>
                </a14:m>
                <a:r>
                  <a:rPr lang="en-GB" sz="1200" b="1" dirty="0">
                    <a:ea typeface="Times New Roman" panose="02020603050405020304" pitchFamily="18" charset="0"/>
                    <a:cs typeface="Arial" panose="020B0604020202020204" pitchFamily="34" charset="0"/>
                  </a:rPr>
                  <a:t> </a:t>
                </a:r>
                <a:r>
                  <a:rPr lang="en-GB" sz="1600" b="1" dirty="0">
                    <a:ea typeface="Times New Roman" panose="02020603050405020304" pitchFamily="18" charset="0"/>
                    <a:cs typeface="Arial" panose="020B0604020202020204" pitchFamily="34" charset="0"/>
                  </a:rPr>
                  <a:t>we can split the model into quarters then split each quarter into thirds, shading in two of the new parts. The area model will now show</a:t>
                </a:r>
                <a:r>
                  <a:rPr lang="en-GB" sz="1200" b="1" dirty="0">
                    <a:ea typeface="Times New Roman" panose="02020603050405020304" pitchFamily="18" charset="0"/>
                    <a:cs typeface="Arial" panose="020B0604020202020204" pitchFamily="34" charset="0"/>
                  </a:rPr>
                  <a:t> </a:t>
                </a:r>
                <a14:m>
                  <m:oMath xmlns:m="http://schemas.openxmlformats.org/officeDocument/2006/math">
                    <m:f>
                      <m:fPr>
                        <m:ctrlPr>
                          <a:rPr lang="en-GB" sz="1200" b="1" i="1">
                            <a:latin typeface="Cambria Math" panose="02040503050406030204" pitchFamily="18" charset="0"/>
                            <a:ea typeface="Times New Roman" panose="02020603050405020304" pitchFamily="18" charset="0"/>
                            <a:cs typeface="Arial" panose="020B0604020202020204" pitchFamily="34" charset="0"/>
                          </a:rPr>
                        </m:ctrlPr>
                      </m:fPr>
                      <m:num>
                        <m:r>
                          <m:rPr>
                            <m:nor/>
                          </m:rPr>
                          <a:rPr lang="en-GB" sz="1200" b="1">
                            <a:ea typeface="Times New Roman" panose="02020603050405020304" pitchFamily="18" charset="0"/>
                            <a:cs typeface="Arial" panose="020B0604020202020204" pitchFamily="34" charset="0"/>
                          </a:rPr>
                          <m:t>2</m:t>
                        </m:r>
                      </m:num>
                      <m:den>
                        <m:r>
                          <m:rPr>
                            <m:nor/>
                          </m:rPr>
                          <a:rPr lang="en-GB" sz="1200" b="1" i="0" smtClean="0">
                            <a:ea typeface="Times New Roman" panose="02020603050405020304" pitchFamily="18" charset="0"/>
                            <a:cs typeface="Arial" panose="020B0604020202020204" pitchFamily="34" charset="0"/>
                          </a:rPr>
                          <m:t>12</m:t>
                        </m:r>
                      </m:den>
                    </m:f>
                  </m:oMath>
                </a14:m>
                <a:r>
                  <a:rPr lang="en-GB" sz="1200" b="1" dirty="0">
                    <a:ea typeface="Times New Roman" panose="02020603050405020304" pitchFamily="18" charset="0"/>
                    <a:cs typeface="Arial" panose="020B0604020202020204" pitchFamily="34" charset="0"/>
                  </a:rPr>
                  <a:t> </a:t>
                </a:r>
                <a:r>
                  <a:rPr lang="en-GB" sz="1600" b="1" dirty="0">
                    <a:ea typeface="Times New Roman" panose="02020603050405020304" pitchFamily="18" charset="0"/>
                    <a:cs typeface="Arial" panose="020B0604020202020204" pitchFamily="34" charset="0"/>
                  </a:rPr>
                  <a:t>or</a:t>
                </a:r>
                <a:r>
                  <a:rPr lang="en-GB" sz="1200" b="1" dirty="0">
                    <a:ea typeface="Times New Roman" panose="02020603050405020304" pitchFamily="18" charset="0"/>
                    <a:cs typeface="Arial" panose="020B0604020202020204" pitchFamily="34" charset="0"/>
                  </a:rPr>
                  <a:t> </a:t>
                </a:r>
                <a14:m>
                  <m:oMath xmlns:m="http://schemas.openxmlformats.org/officeDocument/2006/math">
                    <m:f>
                      <m:fPr>
                        <m:ctrlPr>
                          <a:rPr lang="en-GB" sz="1200" b="1" i="1">
                            <a:latin typeface="Cambria Math" panose="02040503050406030204" pitchFamily="18" charset="0"/>
                            <a:ea typeface="Times New Roman" panose="02020603050405020304" pitchFamily="18" charset="0"/>
                            <a:cs typeface="Arial" panose="020B0604020202020204" pitchFamily="34" charset="0"/>
                          </a:rPr>
                        </m:ctrlPr>
                      </m:fPr>
                      <m:num>
                        <m:r>
                          <m:rPr>
                            <m:nor/>
                          </m:rPr>
                          <a:rPr lang="en-GB" sz="1200" b="1" i="0" smtClean="0">
                            <a:ea typeface="Times New Roman" panose="02020603050405020304" pitchFamily="18" charset="0"/>
                            <a:cs typeface="Arial" panose="020B0604020202020204" pitchFamily="34" charset="0"/>
                          </a:rPr>
                          <m:t>1</m:t>
                        </m:r>
                      </m:num>
                      <m:den>
                        <m:r>
                          <m:rPr>
                            <m:nor/>
                          </m:rPr>
                          <a:rPr lang="en-GB" sz="1200" b="1" i="0" smtClean="0">
                            <a:ea typeface="Times New Roman" panose="02020603050405020304" pitchFamily="18" charset="0"/>
                            <a:cs typeface="Arial" panose="020B0604020202020204" pitchFamily="34" charset="0"/>
                          </a:rPr>
                          <m:t>6</m:t>
                        </m:r>
                      </m:den>
                    </m:f>
                  </m:oMath>
                </a14:m>
                <a:r>
                  <a:rPr lang="en-GB" sz="1200" b="1" dirty="0">
                    <a:ea typeface="Times New Roman" panose="02020603050405020304" pitchFamily="18" charset="0"/>
                    <a:cs typeface="Arial" panose="020B0604020202020204" pitchFamily="34" charset="0"/>
                  </a:rPr>
                  <a:t> </a:t>
                </a:r>
                <a:r>
                  <a:rPr lang="en-GB" sz="1600" b="1" dirty="0">
                    <a:ea typeface="Times New Roman" panose="02020603050405020304" pitchFamily="18" charset="0"/>
                    <a:cs typeface="Arial" panose="020B0604020202020204" pitchFamily="34" charset="0"/>
                  </a:rPr>
                  <a:t>shaded.</a:t>
                </a:r>
              </a:p>
            </p:txBody>
          </p:sp>
        </mc:Choice>
        <mc:Fallback xmlns="">
          <p:sp>
            <p:nvSpPr>
              <p:cNvPr id="14" name="TextBox 13">
                <a:extLst>
                  <a:ext uri="{FF2B5EF4-FFF2-40B4-BE49-F238E27FC236}">
                    <a16:creationId xmlns:a16="http://schemas.microsoft.com/office/drawing/2014/main" id="{F1A83ACF-59F1-4203-BA55-06E2E1FF2E75}"/>
                  </a:ext>
                </a:extLst>
              </p:cNvPr>
              <p:cNvSpPr txBox="1">
                <a:spLocks noRot="1" noChangeAspect="1" noMove="1" noResize="1" noEditPoints="1" noAdjustHandles="1" noChangeArrowheads="1" noChangeShapeType="1" noTextEdit="1"/>
              </p:cNvSpPr>
              <p:nvPr/>
            </p:nvSpPr>
            <p:spPr>
              <a:xfrm>
                <a:off x="755649" y="4979214"/>
                <a:ext cx="7632700" cy="1113611"/>
              </a:xfrm>
              <a:prstGeom prst="rect">
                <a:avLst/>
              </a:prstGeom>
              <a:blipFill>
                <a:blip r:embed="rId7"/>
                <a:stretch>
                  <a:fillRect l="-80"/>
                </a:stretch>
              </a:blipFill>
              <a:ln w="28575">
                <a:solidFill>
                  <a:srgbClr val="009541"/>
                </a:solidFill>
              </a:ln>
            </p:spPr>
            <p:txBody>
              <a:bodyPr/>
              <a:lstStyle/>
              <a:p>
                <a:r>
                  <a:rPr lang="en-GB">
                    <a:noFill/>
                  </a:rPr>
                  <a:t> </a:t>
                </a:r>
              </a:p>
            </p:txBody>
          </p:sp>
        </mc:Fallback>
      </mc:AlternateContent>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id="{BFE0220C-BBE9-45BB-BE4E-718A6E697B45}"/>
              </a:ext>
            </a:extLst>
          </p:cNvPr>
          <p:cNvSpPr/>
          <p:nvPr/>
        </p:nvSpPr>
        <p:spPr>
          <a:xfrm>
            <a:off x="447429" y="670981"/>
            <a:ext cx="3301821"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Multiply Fractions by Fractions</a:t>
            </a:r>
          </a:p>
        </p:txBody>
      </p:sp>
      <p:sp>
        <p:nvSpPr>
          <p:cNvPr id="75" name="Rectangle 74"/>
          <p:cNvSpPr/>
          <p:nvPr/>
        </p:nvSpPr>
        <p:spPr>
          <a:xfrm>
            <a:off x="3749250"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749250"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2CAE7184-0199-4BE9-8927-3EC0FD4DE248}"/>
              </a:ext>
            </a:extLst>
          </p:cNvPr>
          <p:cNvSpPr txBox="1"/>
          <p:nvPr/>
        </p:nvSpPr>
        <p:spPr>
          <a:xfrm>
            <a:off x="755650" y="2072329"/>
            <a:ext cx="7632700" cy="794486"/>
          </a:xfrm>
          <a:prstGeom prst="rect">
            <a:avLst/>
          </a:prstGeom>
          <a:solidFill>
            <a:schemeClr val="bg1"/>
          </a:solidFill>
          <a:ln w="28575">
            <a:solidFill>
              <a:srgbClr val="2DB6BC"/>
            </a:solidFill>
          </a:ln>
        </p:spPr>
        <p:txBody>
          <a:bodyPr wrap="square" lIns="108000" tIns="108000" rIns="108000" bIns="108000" rtlCol="0">
            <a:spAutoFit/>
          </a:bodyPr>
          <a:lstStyle/>
          <a:p>
            <a:pPr>
              <a:lnSpc>
                <a:spcPct val="107000"/>
              </a:lnSpc>
              <a:spcAft>
                <a:spcPts val="0"/>
              </a:spcAft>
            </a:pPr>
            <a:r>
              <a:rPr lang="en-GB" dirty="0">
                <a:ea typeface="Times New Roman" panose="02020603050405020304" pitchFamily="18" charset="0"/>
                <a:cs typeface="Arial" panose="020B0604020202020204" pitchFamily="34" charset="0"/>
              </a:rPr>
              <a:t>(You may use any whole number. Fractions do not need to be in their simplest form.) </a:t>
            </a:r>
          </a:p>
        </p:txBody>
      </p:sp>
      <p:sp>
        <p:nvSpPr>
          <p:cNvPr id="11" name="TextBox 10">
            <a:extLst>
              <a:ext uri="{FF2B5EF4-FFF2-40B4-BE49-F238E27FC236}">
                <a16:creationId xmlns:a16="http://schemas.microsoft.com/office/drawing/2014/main" id="{58CDD421-EC1F-4E3A-85C3-BD0D53AEC0D9}"/>
              </a:ext>
            </a:extLst>
          </p:cNvPr>
          <p:cNvSpPr txBox="1"/>
          <p:nvPr/>
        </p:nvSpPr>
        <p:spPr>
          <a:xfrm>
            <a:off x="755650" y="1341438"/>
            <a:ext cx="7632700" cy="730494"/>
          </a:xfrm>
          <a:prstGeom prst="rect">
            <a:avLst/>
          </a:prstGeom>
          <a:solidFill>
            <a:srgbClr val="2DB6BC"/>
          </a:solidFill>
          <a:ln w="28575">
            <a:solidFill>
              <a:srgbClr val="2DB6BC"/>
            </a:solidFill>
          </a:ln>
        </p:spPr>
        <p:txBody>
          <a:bodyPr wrap="square" lIns="108000" tIns="108000" rIns="108000" bIns="108000" rtlCol="0">
            <a:spAutoFit/>
          </a:bodyPr>
          <a:lstStyle/>
          <a:p>
            <a:pPr>
              <a:lnSpc>
                <a:spcPct val="107000"/>
              </a:lnSpc>
              <a:spcAft>
                <a:spcPts val="0"/>
              </a:spcAft>
            </a:pPr>
            <a:r>
              <a:rPr lang="en-GB" sz="1600" b="1" dirty="0">
                <a:solidFill>
                  <a:schemeClr val="bg1"/>
                </a:solidFill>
                <a:ea typeface="Tuffy" panose="020B0603060100000000" pitchFamily="34" charset="0"/>
                <a:cs typeface="Arial" panose="020B0604020202020204" pitchFamily="34" charset="0"/>
              </a:rPr>
              <a:t>Using a different number for each part of the fraction, how many ways can you complete this calculation?</a:t>
            </a:r>
          </a:p>
        </p:txBody>
      </p:sp>
      <p:sp>
        <p:nvSpPr>
          <p:cNvPr id="24" name="TextBox 23">
            <a:extLst>
              <a:ext uri="{FF2B5EF4-FFF2-40B4-BE49-F238E27FC236}">
                <a16:creationId xmlns:a16="http://schemas.microsoft.com/office/drawing/2014/main" id="{E49E8DE2-41D4-4ADC-90A0-E906DB98FC30}"/>
              </a:ext>
            </a:extLst>
          </p:cNvPr>
          <p:cNvSpPr txBox="1"/>
          <p:nvPr/>
        </p:nvSpPr>
        <p:spPr>
          <a:xfrm>
            <a:off x="755650" y="3099810"/>
            <a:ext cx="2597150" cy="2992991"/>
          </a:xfrm>
          <a:prstGeom prst="rect">
            <a:avLst/>
          </a:prstGeom>
          <a:solidFill>
            <a:schemeClr val="bg1"/>
          </a:solidFill>
          <a:ln w="28575">
            <a:solidFill>
              <a:srgbClr val="009541"/>
            </a:solidFill>
          </a:ln>
        </p:spPr>
        <p:txBody>
          <a:bodyPr wrap="square" lIns="108000" tIns="108000" rIns="108000" bIns="108000" rtlCol="0">
            <a:noAutofit/>
          </a:bodyPr>
          <a:lstStyle/>
          <a:p>
            <a:pPr>
              <a:lnSpc>
                <a:spcPct val="107000"/>
              </a:lnSpc>
              <a:spcAft>
                <a:spcPts val="0"/>
              </a:spcAft>
            </a:pPr>
            <a:r>
              <a:rPr lang="en-GB" sz="1600" b="1" dirty="0">
                <a:ea typeface="Times New Roman" panose="02020603050405020304" pitchFamily="18" charset="0"/>
                <a:cs typeface="Arial" panose="020B0604020202020204" pitchFamily="34" charset="0"/>
              </a:rPr>
              <a:t>Answers will vary.</a:t>
            </a:r>
          </a:p>
          <a:p>
            <a:pPr>
              <a:lnSpc>
                <a:spcPct val="107000"/>
              </a:lnSpc>
              <a:spcAft>
                <a:spcPts val="0"/>
              </a:spcAft>
            </a:pPr>
            <a:r>
              <a:rPr lang="en-GB" sz="1600" b="1" dirty="0">
                <a:ea typeface="Times New Roman" panose="02020603050405020304" pitchFamily="18" charset="0"/>
                <a:cs typeface="Arial" panose="020B0604020202020204" pitchFamily="34" charset="0"/>
              </a:rPr>
              <a:t>For example:</a:t>
            </a:r>
          </a:p>
        </p:txBody>
      </p:sp>
      <p:grpSp>
        <p:nvGrpSpPr>
          <p:cNvPr id="93" name="Group 92">
            <a:extLst>
              <a:ext uri="{FF2B5EF4-FFF2-40B4-BE49-F238E27FC236}">
                <a16:creationId xmlns:a16="http://schemas.microsoft.com/office/drawing/2014/main" id="{034850EA-B9BB-4DD5-9668-5DE7699CDE5D}"/>
              </a:ext>
            </a:extLst>
          </p:cNvPr>
          <p:cNvGrpSpPr/>
          <p:nvPr/>
        </p:nvGrpSpPr>
        <p:grpSpPr>
          <a:xfrm>
            <a:off x="1012264" y="3787265"/>
            <a:ext cx="1999361" cy="546045"/>
            <a:chOff x="1040865" y="4037819"/>
            <a:chExt cx="2164537" cy="742135"/>
          </a:xfrm>
        </p:grpSpPr>
        <p:sp>
          <p:nvSpPr>
            <p:cNvPr id="44" name="TextBox 43">
              <a:extLst>
                <a:ext uri="{FF2B5EF4-FFF2-40B4-BE49-F238E27FC236}">
                  <a16:creationId xmlns:a16="http://schemas.microsoft.com/office/drawing/2014/main" id="{8E362D19-6CF5-4D6B-9AF8-F56EE3F2FE87}"/>
                </a:ext>
              </a:extLst>
            </p:cNvPr>
            <p:cNvSpPr txBox="1"/>
            <p:nvPr/>
          </p:nvSpPr>
          <p:spPr>
            <a:xfrm>
              <a:off x="1040865" y="4037819"/>
              <a:ext cx="212379" cy="378399"/>
            </a:xfrm>
            <a:prstGeom prst="rect">
              <a:avLst/>
            </a:prstGeom>
            <a:noFill/>
          </p:spPr>
          <p:txBody>
            <a:bodyPr wrap="square" rtlCol="0">
              <a:spAutoFit/>
            </a:bodyPr>
            <a:lstStyle/>
            <a:p>
              <a:pPr algn="ctr"/>
              <a:r>
                <a:rPr lang="en-GB" sz="2000" b="1" dirty="0"/>
                <a:t>1</a:t>
              </a:r>
            </a:p>
          </p:txBody>
        </p:sp>
        <p:sp>
          <p:nvSpPr>
            <p:cNvPr id="45" name="TextBox 44">
              <a:extLst>
                <a:ext uri="{FF2B5EF4-FFF2-40B4-BE49-F238E27FC236}">
                  <a16:creationId xmlns:a16="http://schemas.microsoft.com/office/drawing/2014/main" id="{08AE81AE-6DFF-4E5C-ADA4-192864CD4570}"/>
                </a:ext>
              </a:extLst>
            </p:cNvPr>
            <p:cNvSpPr txBox="1"/>
            <p:nvPr/>
          </p:nvSpPr>
          <p:spPr>
            <a:xfrm>
              <a:off x="1040865" y="4401555"/>
              <a:ext cx="212379" cy="378399"/>
            </a:xfrm>
            <a:prstGeom prst="rect">
              <a:avLst/>
            </a:prstGeom>
            <a:noFill/>
          </p:spPr>
          <p:txBody>
            <a:bodyPr wrap="square" rtlCol="0">
              <a:spAutoFit/>
            </a:bodyPr>
            <a:lstStyle/>
            <a:p>
              <a:pPr algn="ctr"/>
              <a:r>
                <a:rPr lang="en-GB" sz="2000" b="1" dirty="0"/>
                <a:t>2</a:t>
              </a:r>
            </a:p>
          </p:txBody>
        </p:sp>
        <p:cxnSp>
          <p:nvCxnSpPr>
            <p:cNvPr id="46" name="Straight Connector 45">
              <a:extLst>
                <a:ext uri="{FF2B5EF4-FFF2-40B4-BE49-F238E27FC236}">
                  <a16:creationId xmlns:a16="http://schemas.microsoft.com/office/drawing/2014/main" id="{C61FD310-0859-4AB3-A399-7D0C55AFE590}"/>
                </a:ext>
              </a:extLst>
            </p:cNvPr>
            <p:cNvCxnSpPr/>
            <p:nvPr/>
          </p:nvCxnSpPr>
          <p:spPr>
            <a:xfrm>
              <a:off x="1040865" y="4491313"/>
              <a:ext cx="21237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F08590C9-CC43-41A6-AD63-5D10D2C2A936}"/>
                </a:ext>
              </a:extLst>
            </p:cNvPr>
            <p:cNvSpPr txBox="1"/>
            <p:nvPr/>
          </p:nvSpPr>
          <p:spPr>
            <a:xfrm>
              <a:off x="1604078" y="4037819"/>
              <a:ext cx="212379" cy="378399"/>
            </a:xfrm>
            <a:prstGeom prst="rect">
              <a:avLst/>
            </a:prstGeom>
            <a:noFill/>
          </p:spPr>
          <p:txBody>
            <a:bodyPr wrap="square" rtlCol="0">
              <a:spAutoFit/>
            </a:bodyPr>
            <a:lstStyle/>
            <a:p>
              <a:pPr algn="ctr"/>
              <a:r>
                <a:rPr lang="en-GB" sz="2000" b="1" dirty="0"/>
                <a:t>3</a:t>
              </a:r>
            </a:p>
          </p:txBody>
        </p:sp>
        <p:sp>
          <p:nvSpPr>
            <p:cNvPr id="48" name="TextBox 47">
              <a:extLst>
                <a:ext uri="{FF2B5EF4-FFF2-40B4-BE49-F238E27FC236}">
                  <a16:creationId xmlns:a16="http://schemas.microsoft.com/office/drawing/2014/main" id="{EBCFDDBE-F205-4669-8D77-2F6994AFDA1F}"/>
                </a:ext>
              </a:extLst>
            </p:cNvPr>
            <p:cNvSpPr txBox="1"/>
            <p:nvPr/>
          </p:nvSpPr>
          <p:spPr>
            <a:xfrm>
              <a:off x="1604078" y="4401555"/>
              <a:ext cx="212379" cy="378399"/>
            </a:xfrm>
            <a:prstGeom prst="rect">
              <a:avLst/>
            </a:prstGeom>
            <a:noFill/>
          </p:spPr>
          <p:txBody>
            <a:bodyPr wrap="square" rtlCol="0">
              <a:spAutoFit/>
            </a:bodyPr>
            <a:lstStyle/>
            <a:p>
              <a:pPr algn="ctr"/>
              <a:r>
                <a:rPr lang="en-GB" sz="2000" b="1" dirty="0"/>
                <a:t>6</a:t>
              </a:r>
            </a:p>
          </p:txBody>
        </p:sp>
        <p:cxnSp>
          <p:nvCxnSpPr>
            <p:cNvPr id="49" name="Straight Connector 48">
              <a:extLst>
                <a:ext uri="{FF2B5EF4-FFF2-40B4-BE49-F238E27FC236}">
                  <a16:creationId xmlns:a16="http://schemas.microsoft.com/office/drawing/2014/main" id="{077ACA00-AFFC-4969-8A77-C874171B1243}"/>
                </a:ext>
              </a:extLst>
            </p:cNvPr>
            <p:cNvCxnSpPr/>
            <p:nvPr/>
          </p:nvCxnSpPr>
          <p:spPr>
            <a:xfrm>
              <a:off x="1604078" y="4491317"/>
              <a:ext cx="21237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Rectangle 49">
              <a:extLst>
                <a:ext uri="{FF2B5EF4-FFF2-40B4-BE49-F238E27FC236}">
                  <a16:creationId xmlns:a16="http://schemas.microsoft.com/office/drawing/2014/main" id="{7CEB77D0-319D-4F3B-9C5B-C5664359E48C}"/>
                </a:ext>
              </a:extLst>
            </p:cNvPr>
            <p:cNvSpPr/>
            <p:nvPr/>
          </p:nvSpPr>
          <p:spPr>
            <a:xfrm>
              <a:off x="1274086" y="4254395"/>
              <a:ext cx="302312" cy="349292"/>
            </a:xfrm>
            <a:prstGeom prst="rect">
              <a:avLst/>
            </a:prstGeom>
          </p:spPr>
          <p:txBody>
            <a:bodyPr wrap="none">
              <a:spAutoFit/>
            </a:bodyPr>
            <a:lstStyle/>
            <a:p>
              <a:pPr algn="ctr"/>
              <a:r>
                <a:rPr lang="en-GB" b="1" dirty="0">
                  <a:solidFill>
                    <a:srgbClr val="222222"/>
                  </a:solidFill>
                  <a:ea typeface="Tuffy" panose="020B0603060100000000" pitchFamily="34" charset="0"/>
                  <a:cs typeface="Arial" panose="020B0604020202020204" pitchFamily="34" charset="0"/>
                </a:rPr>
                <a:t>×</a:t>
              </a:r>
              <a:endParaRPr lang="en-GB" b="1" dirty="0">
                <a:ea typeface="Tuffy" panose="020B0603060100000000" pitchFamily="34" charset="0"/>
              </a:endParaRPr>
            </a:p>
          </p:txBody>
        </p:sp>
        <p:sp>
          <p:nvSpPr>
            <p:cNvPr id="51" name="Rectangle 50">
              <a:extLst>
                <a:ext uri="{FF2B5EF4-FFF2-40B4-BE49-F238E27FC236}">
                  <a16:creationId xmlns:a16="http://schemas.microsoft.com/office/drawing/2014/main" id="{B242CA37-EA26-407E-B7CE-8291EDD9CF85}"/>
                </a:ext>
              </a:extLst>
            </p:cNvPr>
            <p:cNvSpPr/>
            <p:nvPr/>
          </p:nvSpPr>
          <p:spPr>
            <a:xfrm>
              <a:off x="1819141" y="4254395"/>
              <a:ext cx="347433" cy="349292"/>
            </a:xfrm>
            <a:prstGeom prst="rect">
              <a:avLst/>
            </a:prstGeom>
          </p:spPr>
          <p:txBody>
            <a:bodyPr wrap="none">
              <a:spAutoFit/>
            </a:bodyPr>
            <a:lstStyle/>
            <a:p>
              <a:pPr algn="ctr"/>
              <a:r>
                <a:rPr lang="en-GB" b="1" dirty="0">
                  <a:solidFill>
                    <a:srgbClr val="222222"/>
                  </a:solidFill>
                  <a:ea typeface="Tuffy" panose="020B0603060100000000" pitchFamily="34" charset="0"/>
                  <a:cs typeface="Arial" panose="020B0604020202020204" pitchFamily="34" charset="0"/>
                </a:rPr>
                <a:t>=</a:t>
              </a:r>
              <a:endParaRPr lang="en-GB" b="1" dirty="0">
                <a:ea typeface="Tuffy" panose="020B0603060100000000" pitchFamily="34" charset="0"/>
              </a:endParaRPr>
            </a:p>
          </p:txBody>
        </p:sp>
        <p:sp>
          <p:nvSpPr>
            <p:cNvPr id="52" name="TextBox 51">
              <a:extLst>
                <a:ext uri="{FF2B5EF4-FFF2-40B4-BE49-F238E27FC236}">
                  <a16:creationId xmlns:a16="http://schemas.microsoft.com/office/drawing/2014/main" id="{91799CB3-53A5-400C-A3CB-6896F32615A7}"/>
                </a:ext>
              </a:extLst>
            </p:cNvPr>
            <p:cNvSpPr txBox="1"/>
            <p:nvPr/>
          </p:nvSpPr>
          <p:spPr>
            <a:xfrm>
              <a:off x="2203497" y="4037819"/>
              <a:ext cx="212379" cy="378399"/>
            </a:xfrm>
            <a:prstGeom prst="rect">
              <a:avLst/>
            </a:prstGeom>
            <a:noFill/>
          </p:spPr>
          <p:txBody>
            <a:bodyPr wrap="square" rtlCol="0">
              <a:spAutoFit/>
            </a:bodyPr>
            <a:lstStyle/>
            <a:p>
              <a:pPr algn="ctr"/>
              <a:r>
                <a:rPr lang="en-GB" sz="2000" b="1" dirty="0"/>
                <a:t>3</a:t>
              </a:r>
            </a:p>
          </p:txBody>
        </p:sp>
        <p:sp>
          <p:nvSpPr>
            <p:cNvPr id="53" name="TextBox 52">
              <a:extLst>
                <a:ext uri="{FF2B5EF4-FFF2-40B4-BE49-F238E27FC236}">
                  <a16:creationId xmlns:a16="http://schemas.microsoft.com/office/drawing/2014/main" id="{28F55D2F-8B54-4143-8845-7076978ABF6C}"/>
                </a:ext>
              </a:extLst>
            </p:cNvPr>
            <p:cNvSpPr txBox="1"/>
            <p:nvPr/>
          </p:nvSpPr>
          <p:spPr>
            <a:xfrm>
              <a:off x="2013403" y="4401555"/>
              <a:ext cx="592573" cy="378399"/>
            </a:xfrm>
            <a:prstGeom prst="rect">
              <a:avLst/>
            </a:prstGeom>
            <a:noFill/>
          </p:spPr>
          <p:txBody>
            <a:bodyPr wrap="square" rtlCol="0">
              <a:spAutoFit/>
            </a:bodyPr>
            <a:lstStyle/>
            <a:p>
              <a:pPr algn="ctr"/>
              <a:r>
                <a:rPr lang="en-GB" sz="2000" b="1" dirty="0"/>
                <a:t>12</a:t>
              </a:r>
            </a:p>
          </p:txBody>
        </p:sp>
        <p:cxnSp>
          <p:nvCxnSpPr>
            <p:cNvPr id="54" name="Straight Connector 53">
              <a:extLst>
                <a:ext uri="{FF2B5EF4-FFF2-40B4-BE49-F238E27FC236}">
                  <a16:creationId xmlns:a16="http://schemas.microsoft.com/office/drawing/2014/main" id="{48DF0290-7F82-42C7-BA0D-C2F31FD18A61}"/>
                </a:ext>
              </a:extLst>
            </p:cNvPr>
            <p:cNvCxnSpPr>
              <a:cxnSpLocks/>
            </p:cNvCxnSpPr>
            <p:nvPr/>
          </p:nvCxnSpPr>
          <p:spPr>
            <a:xfrm>
              <a:off x="2164338" y="4479479"/>
              <a:ext cx="28359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Rectangle 54">
              <a:extLst>
                <a:ext uri="{FF2B5EF4-FFF2-40B4-BE49-F238E27FC236}">
                  <a16:creationId xmlns:a16="http://schemas.microsoft.com/office/drawing/2014/main" id="{85379465-215B-4D28-989A-C7318343FB16}"/>
                </a:ext>
              </a:extLst>
            </p:cNvPr>
            <p:cNvSpPr/>
            <p:nvPr/>
          </p:nvSpPr>
          <p:spPr>
            <a:xfrm>
              <a:off x="2496262" y="4240015"/>
              <a:ext cx="441147" cy="349292"/>
            </a:xfrm>
            <a:prstGeom prst="rect">
              <a:avLst/>
            </a:prstGeom>
          </p:spPr>
          <p:txBody>
            <a:bodyPr wrap="none">
              <a:spAutoFit/>
            </a:bodyPr>
            <a:lstStyle/>
            <a:p>
              <a:pPr algn="ctr"/>
              <a:r>
                <a:rPr lang="en-GB" b="1" dirty="0">
                  <a:solidFill>
                    <a:srgbClr val="222222"/>
                  </a:solidFill>
                  <a:ea typeface="Tuffy" panose="020B0603060100000000" pitchFamily="34" charset="0"/>
                  <a:cs typeface="Arial" panose="020B0604020202020204" pitchFamily="34" charset="0"/>
                </a:rPr>
                <a:t>or</a:t>
              </a:r>
              <a:endParaRPr lang="en-GB" b="1" dirty="0">
                <a:ea typeface="Tuffy" panose="020B0603060100000000" pitchFamily="34" charset="0"/>
              </a:endParaRPr>
            </a:p>
          </p:txBody>
        </p:sp>
        <p:sp>
          <p:nvSpPr>
            <p:cNvPr id="56" name="TextBox 55">
              <a:extLst>
                <a:ext uri="{FF2B5EF4-FFF2-40B4-BE49-F238E27FC236}">
                  <a16:creationId xmlns:a16="http://schemas.microsoft.com/office/drawing/2014/main" id="{AD294257-E5CF-4765-B6AC-C01D55825E96}"/>
                </a:ext>
              </a:extLst>
            </p:cNvPr>
            <p:cNvSpPr txBox="1"/>
            <p:nvPr/>
          </p:nvSpPr>
          <p:spPr>
            <a:xfrm>
              <a:off x="2993023" y="4037819"/>
              <a:ext cx="212379" cy="378399"/>
            </a:xfrm>
            <a:prstGeom prst="rect">
              <a:avLst/>
            </a:prstGeom>
            <a:noFill/>
          </p:spPr>
          <p:txBody>
            <a:bodyPr wrap="square" rtlCol="0">
              <a:spAutoFit/>
            </a:bodyPr>
            <a:lstStyle/>
            <a:p>
              <a:pPr algn="ctr"/>
              <a:r>
                <a:rPr lang="en-GB" sz="2000" b="1" dirty="0"/>
                <a:t>1</a:t>
              </a:r>
            </a:p>
          </p:txBody>
        </p:sp>
        <p:sp>
          <p:nvSpPr>
            <p:cNvPr id="57" name="TextBox 56">
              <a:extLst>
                <a:ext uri="{FF2B5EF4-FFF2-40B4-BE49-F238E27FC236}">
                  <a16:creationId xmlns:a16="http://schemas.microsoft.com/office/drawing/2014/main" id="{2752088C-BAD8-4672-BCAF-CD6A7A4D9831}"/>
                </a:ext>
              </a:extLst>
            </p:cNvPr>
            <p:cNvSpPr txBox="1"/>
            <p:nvPr/>
          </p:nvSpPr>
          <p:spPr>
            <a:xfrm>
              <a:off x="2993018" y="4401555"/>
              <a:ext cx="212379" cy="378399"/>
            </a:xfrm>
            <a:prstGeom prst="rect">
              <a:avLst/>
            </a:prstGeom>
            <a:noFill/>
          </p:spPr>
          <p:txBody>
            <a:bodyPr wrap="square" rtlCol="0">
              <a:spAutoFit/>
            </a:bodyPr>
            <a:lstStyle/>
            <a:p>
              <a:pPr algn="ctr"/>
              <a:r>
                <a:rPr lang="en-GB" sz="2000" b="1" dirty="0"/>
                <a:t>4</a:t>
              </a:r>
            </a:p>
          </p:txBody>
        </p:sp>
        <p:cxnSp>
          <p:nvCxnSpPr>
            <p:cNvPr id="58" name="Straight Connector 57">
              <a:extLst>
                <a:ext uri="{FF2B5EF4-FFF2-40B4-BE49-F238E27FC236}">
                  <a16:creationId xmlns:a16="http://schemas.microsoft.com/office/drawing/2014/main" id="{8A2B29B2-ADC3-4DA0-8AA2-D829CC63953B}"/>
                </a:ext>
              </a:extLst>
            </p:cNvPr>
            <p:cNvCxnSpPr/>
            <p:nvPr/>
          </p:nvCxnSpPr>
          <p:spPr>
            <a:xfrm>
              <a:off x="2993010" y="4490169"/>
              <a:ext cx="21237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oup 58">
            <a:extLst>
              <a:ext uri="{FF2B5EF4-FFF2-40B4-BE49-F238E27FC236}">
                <a16:creationId xmlns:a16="http://schemas.microsoft.com/office/drawing/2014/main" id="{B2451325-E419-45EB-AE0E-37FF4541686F}"/>
              </a:ext>
            </a:extLst>
          </p:cNvPr>
          <p:cNvGrpSpPr/>
          <p:nvPr/>
        </p:nvGrpSpPr>
        <p:grpSpPr>
          <a:xfrm>
            <a:off x="1012252" y="4519044"/>
            <a:ext cx="1999361" cy="546046"/>
            <a:chOff x="3838762" y="4037820"/>
            <a:chExt cx="2164534" cy="742136"/>
          </a:xfrm>
        </p:grpSpPr>
        <p:sp>
          <p:nvSpPr>
            <p:cNvPr id="60" name="TextBox 59">
              <a:extLst>
                <a:ext uri="{FF2B5EF4-FFF2-40B4-BE49-F238E27FC236}">
                  <a16:creationId xmlns:a16="http://schemas.microsoft.com/office/drawing/2014/main" id="{BD391B20-73B4-4DF3-B7D5-E46A7BB71D28}"/>
                </a:ext>
              </a:extLst>
            </p:cNvPr>
            <p:cNvSpPr txBox="1"/>
            <p:nvPr/>
          </p:nvSpPr>
          <p:spPr>
            <a:xfrm>
              <a:off x="3838762" y="4037820"/>
              <a:ext cx="212379" cy="378399"/>
            </a:xfrm>
            <a:prstGeom prst="rect">
              <a:avLst/>
            </a:prstGeom>
            <a:noFill/>
          </p:spPr>
          <p:txBody>
            <a:bodyPr wrap="square" rtlCol="0">
              <a:spAutoFit/>
            </a:bodyPr>
            <a:lstStyle/>
            <a:p>
              <a:pPr algn="ctr"/>
              <a:r>
                <a:rPr lang="en-GB" sz="2000" b="1" dirty="0"/>
                <a:t>1</a:t>
              </a:r>
            </a:p>
          </p:txBody>
        </p:sp>
        <p:sp>
          <p:nvSpPr>
            <p:cNvPr id="61" name="TextBox 60">
              <a:extLst>
                <a:ext uri="{FF2B5EF4-FFF2-40B4-BE49-F238E27FC236}">
                  <a16:creationId xmlns:a16="http://schemas.microsoft.com/office/drawing/2014/main" id="{5CA121A6-85D0-442D-97A1-BCC086840469}"/>
                </a:ext>
              </a:extLst>
            </p:cNvPr>
            <p:cNvSpPr txBox="1"/>
            <p:nvPr/>
          </p:nvSpPr>
          <p:spPr>
            <a:xfrm>
              <a:off x="3838762" y="4401554"/>
              <a:ext cx="212379" cy="378399"/>
            </a:xfrm>
            <a:prstGeom prst="rect">
              <a:avLst/>
            </a:prstGeom>
            <a:noFill/>
          </p:spPr>
          <p:txBody>
            <a:bodyPr wrap="square" rtlCol="0">
              <a:spAutoFit/>
            </a:bodyPr>
            <a:lstStyle/>
            <a:p>
              <a:pPr algn="ctr"/>
              <a:r>
                <a:rPr lang="en-GB" sz="2000" b="1" dirty="0"/>
                <a:t>3</a:t>
              </a:r>
            </a:p>
          </p:txBody>
        </p:sp>
        <p:cxnSp>
          <p:nvCxnSpPr>
            <p:cNvPr id="62" name="Straight Connector 61">
              <a:extLst>
                <a:ext uri="{FF2B5EF4-FFF2-40B4-BE49-F238E27FC236}">
                  <a16:creationId xmlns:a16="http://schemas.microsoft.com/office/drawing/2014/main" id="{156F0B00-EDFA-420A-BB04-DEFBB4E74676}"/>
                </a:ext>
              </a:extLst>
            </p:cNvPr>
            <p:cNvCxnSpPr/>
            <p:nvPr/>
          </p:nvCxnSpPr>
          <p:spPr>
            <a:xfrm>
              <a:off x="3838763" y="4492613"/>
              <a:ext cx="21237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id="{EB12C24A-9397-4AB5-BA82-E25C80257733}"/>
                </a:ext>
              </a:extLst>
            </p:cNvPr>
            <p:cNvSpPr txBox="1"/>
            <p:nvPr/>
          </p:nvSpPr>
          <p:spPr>
            <a:xfrm>
              <a:off x="4401976" y="4037820"/>
              <a:ext cx="212379" cy="378400"/>
            </a:xfrm>
            <a:prstGeom prst="rect">
              <a:avLst/>
            </a:prstGeom>
            <a:noFill/>
          </p:spPr>
          <p:txBody>
            <a:bodyPr wrap="square" rtlCol="0">
              <a:spAutoFit/>
            </a:bodyPr>
            <a:lstStyle/>
            <a:p>
              <a:pPr algn="ctr"/>
              <a:r>
                <a:rPr lang="en-GB" sz="2000" b="1" dirty="0"/>
                <a:t>6</a:t>
              </a:r>
            </a:p>
          </p:txBody>
        </p:sp>
        <p:sp>
          <p:nvSpPr>
            <p:cNvPr id="64" name="TextBox 63">
              <a:extLst>
                <a:ext uri="{FF2B5EF4-FFF2-40B4-BE49-F238E27FC236}">
                  <a16:creationId xmlns:a16="http://schemas.microsoft.com/office/drawing/2014/main" id="{1A600597-40E6-4266-B630-D2A142A9260D}"/>
                </a:ext>
              </a:extLst>
            </p:cNvPr>
            <p:cNvSpPr txBox="1"/>
            <p:nvPr/>
          </p:nvSpPr>
          <p:spPr>
            <a:xfrm>
              <a:off x="4401976" y="4401556"/>
              <a:ext cx="212379" cy="378400"/>
            </a:xfrm>
            <a:prstGeom prst="rect">
              <a:avLst/>
            </a:prstGeom>
            <a:noFill/>
          </p:spPr>
          <p:txBody>
            <a:bodyPr wrap="square" rtlCol="0">
              <a:spAutoFit/>
            </a:bodyPr>
            <a:lstStyle/>
            <a:p>
              <a:pPr algn="ctr"/>
              <a:r>
                <a:rPr lang="en-GB" sz="2000" b="1" dirty="0"/>
                <a:t>8</a:t>
              </a:r>
            </a:p>
          </p:txBody>
        </p:sp>
        <p:cxnSp>
          <p:nvCxnSpPr>
            <p:cNvPr id="65" name="Straight Connector 64">
              <a:extLst>
                <a:ext uri="{FF2B5EF4-FFF2-40B4-BE49-F238E27FC236}">
                  <a16:creationId xmlns:a16="http://schemas.microsoft.com/office/drawing/2014/main" id="{1B65EC76-9773-4E6E-BC77-053934A54FE2}"/>
                </a:ext>
              </a:extLst>
            </p:cNvPr>
            <p:cNvCxnSpPr/>
            <p:nvPr/>
          </p:nvCxnSpPr>
          <p:spPr>
            <a:xfrm>
              <a:off x="4401976" y="4492611"/>
              <a:ext cx="21237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Rectangle 65">
              <a:extLst>
                <a:ext uri="{FF2B5EF4-FFF2-40B4-BE49-F238E27FC236}">
                  <a16:creationId xmlns:a16="http://schemas.microsoft.com/office/drawing/2014/main" id="{64005C7D-3250-4A26-B8DC-70F2210A1397}"/>
                </a:ext>
              </a:extLst>
            </p:cNvPr>
            <p:cNvSpPr/>
            <p:nvPr/>
          </p:nvSpPr>
          <p:spPr>
            <a:xfrm>
              <a:off x="4071985" y="4254396"/>
              <a:ext cx="302312" cy="349292"/>
            </a:xfrm>
            <a:prstGeom prst="rect">
              <a:avLst/>
            </a:prstGeom>
          </p:spPr>
          <p:txBody>
            <a:bodyPr wrap="none">
              <a:spAutoFit/>
            </a:bodyPr>
            <a:lstStyle/>
            <a:p>
              <a:pPr algn="ctr"/>
              <a:r>
                <a:rPr lang="en-GB" b="1" dirty="0">
                  <a:solidFill>
                    <a:srgbClr val="222222"/>
                  </a:solidFill>
                  <a:ea typeface="Tuffy" panose="020B0603060100000000" pitchFamily="34" charset="0"/>
                  <a:cs typeface="Arial" panose="020B0604020202020204" pitchFamily="34" charset="0"/>
                </a:rPr>
                <a:t>×</a:t>
              </a:r>
              <a:endParaRPr lang="en-GB" b="1" dirty="0">
                <a:ea typeface="Tuffy" panose="020B0603060100000000" pitchFamily="34" charset="0"/>
              </a:endParaRPr>
            </a:p>
          </p:txBody>
        </p:sp>
        <p:sp>
          <p:nvSpPr>
            <p:cNvPr id="67" name="Rectangle 66">
              <a:extLst>
                <a:ext uri="{FF2B5EF4-FFF2-40B4-BE49-F238E27FC236}">
                  <a16:creationId xmlns:a16="http://schemas.microsoft.com/office/drawing/2014/main" id="{3934AAA9-EDCB-4404-84F2-87FA479B7715}"/>
                </a:ext>
              </a:extLst>
            </p:cNvPr>
            <p:cNvSpPr/>
            <p:nvPr/>
          </p:nvSpPr>
          <p:spPr>
            <a:xfrm>
              <a:off x="4617041" y="4254396"/>
              <a:ext cx="347433" cy="349292"/>
            </a:xfrm>
            <a:prstGeom prst="rect">
              <a:avLst/>
            </a:prstGeom>
          </p:spPr>
          <p:txBody>
            <a:bodyPr wrap="none">
              <a:spAutoFit/>
            </a:bodyPr>
            <a:lstStyle/>
            <a:p>
              <a:pPr algn="ctr"/>
              <a:r>
                <a:rPr lang="en-GB" b="1" dirty="0">
                  <a:solidFill>
                    <a:srgbClr val="222222"/>
                  </a:solidFill>
                  <a:ea typeface="Tuffy" panose="020B0603060100000000" pitchFamily="34" charset="0"/>
                  <a:cs typeface="Arial" panose="020B0604020202020204" pitchFamily="34" charset="0"/>
                </a:rPr>
                <a:t>=</a:t>
              </a:r>
              <a:endParaRPr lang="en-GB" b="1" dirty="0">
                <a:ea typeface="Tuffy" panose="020B0603060100000000" pitchFamily="34" charset="0"/>
              </a:endParaRPr>
            </a:p>
          </p:txBody>
        </p:sp>
        <p:sp>
          <p:nvSpPr>
            <p:cNvPr id="68" name="TextBox 67">
              <a:extLst>
                <a:ext uri="{FF2B5EF4-FFF2-40B4-BE49-F238E27FC236}">
                  <a16:creationId xmlns:a16="http://schemas.microsoft.com/office/drawing/2014/main" id="{9C9165CF-9F1B-420B-ADA8-945AAFE0A53B}"/>
                </a:ext>
              </a:extLst>
            </p:cNvPr>
            <p:cNvSpPr txBox="1"/>
            <p:nvPr/>
          </p:nvSpPr>
          <p:spPr>
            <a:xfrm>
              <a:off x="5001397" y="4037820"/>
              <a:ext cx="212379" cy="378399"/>
            </a:xfrm>
            <a:prstGeom prst="rect">
              <a:avLst/>
            </a:prstGeom>
            <a:noFill/>
          </p:spPr>
          <p:txBody>
            <a:bodyPr wrap="square" rtlCol="0">
              <a:spAutoFit/>
            </a:bodyPr>
            <a:lstStyle/>
            <a:p>
              <a:pPr algn="ctr"/>
              <a:r>
                <a:rPr lang="en-GB" sz="2000" b="1" dirty="0"/>
                <a:t>6</a:t>
              </a:r>
            </a:p>
          </p:txBody>
        </p:sp>
        <p:sp>
          <p:nvSpPr>
            <p:cNvPr id="69" name="TextBox 68">
              <a:extLst>
                <a:ext uri="{FF2B5EF4-FFF2-40B4-BE49-F238E27FC236}">
                  <a16:creationId xmlns:a16="http://schemas.microsoft.com/office/drawing/2014/main" id="{B7CCF3DE-F853-4277-AB93-FA026D6B45A9}"/>
                </a:ext>
              </a:extLst>
            </p:cNvPr>
            <p:cNvSpPr txBox="1"/>
            <p:nvPr/>
          </p:nvSpPr>
          <p:spPr>
            <a:xfrm>
              <a:off x="4809101" y="4401555"/>
              <a:ext cx="596980" cy="378399"/>
            </a:xfrm>
            <a:prstGeom prst="rect">
              <a:avLst/>
            </a:prstGeom>
            <a:noFill/>
          </p:spPr>
          <p:txBody>
            <a:bodyPr wrap="square" rtlCol="0">
              <a:spAutoFit/>
            </a:bodyPr>
            <a:lstStyle/>
            <a:p>
              <a:pPr algn="ctr"/>
              <a:r>
                <a:rPr lang="en-GB" sz="2000" b="1" dirty="0"/>
                <a:t>24</a:t>
              </a:r>
            </a:p>
          </p:txBody>
        </p:sp>
        <p:cxnSp>
          <p:nvCxnSpPr>
            <p:cNvPr id="70" name="Straight Connector 69">
              <a:extLst>
                <a:ext uri="{FF2B5EF4-FFF2-40B4-BE49-F238E27FC236}">
                  <a16:creationId xmlns:a16="http://schemas.microsoft.com/office/drawing/2014/main" id="{7416DC2C-A30A-4424-B4AA-3443F662ACC0}"/>
                </a:ext>
              </a:extLst>
            </p:cNvPr>
            <p:cNvCxnSpPr>
              <a:cxnSpLocks/>
            </p:cNvCxnSpPr>
            <p:nvPr/>
          </p:nvCxnSpPr>
          <p:spPr>
            <a:xfrm>
              <a:off x="4962238" y="4492611"/>
              <a:ext cx="28359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ectangle 70">
              <a:extLst>
                <a:ext uri="{FF2B5EF4-FFF2-40B4-BE49-F238E27FC236}">
                  <a16:creationId xmlns:a16="http://schemas.microsoft.com/office/drawing/2014/main" id="{AA19FD47-2945-47D8-BEA0-C04809A31584}"/>
                </a:ext>
              </a:extLst>
            </p:cNvPr>
            <p:cNvSpPr/>
            <p:nvPr/>
          </p:nvSpPr>
          <p:spPr>
            <a:xfrm>
              <a:off x="5294159" y="4240016"/>
              <a:ext cx="441146" cy="349292"/>
            </a:xfrm>
            <a:prstGeom prst="rect">
              <a:avLst/>
            </a:prstGeom>
          </p:spPr>
          <p:txBody>
            <a:bodyPr wrap="none">
              <a:spAutoFit/>
            </a:bodyPr>
            <a:lstStyle/>
            <a:p>
              <a:pPr algn="ctr"/>
              <a:r>
                <a:rPr lang="en-GB" b="1" dirty="0">
                  <a:solidFill>
                    <a:srgbClr val="222222"/>
                  </a:solidFill>
                  <a:ea typeface="Tuffy" panose="020B0603060100000000" pitchFamily="34" charset="0"/>
                  <a:cs typeface="Arial" panose="020B0604020202020204" pitchFamily="34" charset="0"/>
                </a:rPr>
                <a:t>or</a:t>
              </a:r>
              <a:endParaRPr lang="en-GB" b="1" dirty="0">
                <a:ea typeface="Tuffy" panose="020B0603060100000000" pitchFamily="34" charset="0"/>
              </a:endParaRPr>
            </a:p>
          </p:txBody>
        </p:sp>
        <p:sp>
          <p:nvSpPr>
            <p:cNvPr id="72" name="TextBox 71">
              <a:extLst>
                <a:ext uri="{FF2B5EF4-FFF2-40B4-BE49-F238E27FC236}">
                  <a16:creationId xmlns:a16="http://schemas.microsoft.com/office/drawing/2014/main" id="{34A1CBE9-C46F-4CD4-96CE-C18560E886F9}"/>
                </a:ext>
              </a:extLst>
            </p:cNvPr>
            <p:cNvSpPr txBox="1"/>
            <p:nvPr/>
          </p:nvSpPr>
          <p:spPr>
            <a:xfrm>
              <a:off x="5790915" y="4037820"/>
              <a:ext cx="212379" cy="378399"/>
            </a:xfrm>
            <a:prstGeom prst="rect">
              <a:avLst/>
            </a:prstGeom>
            <a:noFill/>
          </p:spPr>
          <p:txBody>
            <a:bodyPr wrap="square" rtlCol="0">
              <a:spAutoFit/>
            </a:bodyPr>
            <a:lstStyle/>
            <a:p>
              <a:pPr algn="ctr"/>
              <a:r>
                <a:rPr lang="en-GB" sz="2000" b="1" dirty="0"/>
                <a:t>1</a:t>
              </a:r>
            </a:p>
          </p:txBody>
        </p:sp>
        <p:sp>
          <p:nvSpPr>
            <p:cNvPr id="73" name="TextBox 72">
              <a:extLst>
                <a:ext uri="{FF2B5EF4-FFF2-40B4-BE49-F238E27FC236}">
                  <a16:creationId xmlns:a16="http://schemas.microsoft.com/office/drawing/2014/main" id="{6FD6AA02-B5D7-4BD7-82DA-10B7370F0A4E}"/>
                </a:ext>
              </a:extLst>
            </p:cNvPr>
            <p:cNvSpPr txBox="1"/>
            <p:nvPr/>
          </p:nvSpPr>
          <p:spPr>
            <a:xfrm>
              <a:off x="5790917" y="4401555"/>
              <a:ext cx="212379" cy="378399"/>
            </a:xfrm>
            <a:prstGeom prst="rect">
              <a:avLst/>
            </a:prstGeom>
            <a:noFill/>
          </p:spPr>
          <p:txBody>
            <a:bodyPr wrap="square" rtlCol="0">
              <a:spAutoFit/>
            </a:bodyPr>
            <a:lstStyle/>
            <a:p>
              <a:pPr algn="ctr"/>
              <a:r>
                <a:rPr lang="en-GB" sz="2000" b="1" dirty="0"/>
                <a:t>4</a:t>
              </a:r>
            </a:p>
          </p:txBody>
        </p:sp>
        <p:cxnSp>
          <p:nvCxnSpPr>
            <p:cNvPr id="76" name="Straight Connector 75">
              <a:extLst>
                <a:ext uri="{FF2B5EF4-FFF2-40B4-BE49-F238E27FC236}">
                  <a16:creationId xmlns:a16="http://schemas.microsoft.com/office/drawing/2014/main" id="{939FC618-4112-478F-B0B7-70F02E508116}"/>
                </a:ext>
              </a:extLst>
            </p:cNvPr>
            <p:cNvCxnSpPr/>
            <p:nvPr/>
          </p:nvCxnSpPr>
          <p:spPr>
            <a:xfrm>
              <a:off x="5790903" y="4502740"/>
              <a:ext cx="21237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oup 4">
            <a:extLst>
              <a:ext uri="{FF2B5EF4-FFF2-40B4-BE49-F238E27FC236}">
                <a16:creationId xmlns:a16="http://schemas.microsoft.com/office/drawing/2014/main" id="{B6422E69-BD89-4E43-9DB8-C0A7165D63E4}"/>
              </a:ext>
            </a:extLst>
          </p:cNvPr>
          <p:cNvGrpSpPr/>
          <p:nvPr/>
        </p:nvGrpSpPr>
        <p:grpSpPr>
          <a:xfrm>
            <a:off x="1012239" y="5342169"/>
            <a:ext cx="1999361" cy="641547"/>
            <a:chOff x="1040864" y="4793904"/>
            <a:chExt cx="2164522" cy="966520"/>
          </a:xfrm>
        </p:grpSpPr>
        <p:sp>
          <p:nvSpPr>
            <p:cNvPr id="77" name="TextBox 76">
              <a:extLst>
                <a:ext uri="{FF2B5EF4-FFF2-40B4-BE49-F238E27FC236}">
                  <a16:creationId xmlns:a16="http://schemas.microsoft.com/office/drawing/2014/main" id="{67282F19-FF36-4481-A58F-B70C473BAE63}"/>
                </a:ext>
              </a:extLst>
            </p:cNvPr>
            <p:cNvSpPr txBox="1"/>
            <p:nvPr/>
          </p:nvSpPr>
          <p:spPr>
            <a:xfrm>
              <a:off x="1040865" y="4793904"/>
              <a:ext cx="212378" cy="602784"/>
            </a:xfrm>
            <a:prstGeom prst="rect">
              <a:avLst/>
            </a:prstGeom>
            <a:noFill/>
          </p:spPr>
          <p:txBody>
            <a:bodyPr wrap="square" rtlCol="0">
              <a:spAutoFit/>
            </a:bodyPr>
            <a:lstStyle/>
            <a:p>
              <a:pPr algn="ctr"/>
              <a:r>
                <a:rPr lang="en-GB" sz="2000" b="1" dirty="0"/>
                <a:t>3</a:t>
              </a:r>
            </a:p>
          </p:txBody>
        </p:sp>
        <p:sp>
          <p:nvSpPr>
            <p:cNvPr id="78" name="TextBox 77">
              <a:extLst>
                <a:ext uri="{FF2B5EF4-FFF2-40B4-BE49-F238E27FC236}">
                  <a16:creationId xmlns:a16="http://schemas.microsoft.com/office/drawing/2014/main" id="{A66E1666-DEBC-45DE-9265-3164EC77F9EC}"/>
                </a:ext>
              </a:extLst>
            </p:cNvPr>
            <p:cNvSpPr txBox="1"/>
            <p:nvPr/>
          </p:nvSpPr>
          <p:spPr>
            <a:xfrm>
              <a:off x="1040865" y="5157640"/>
              <a:ext cx="212378" cy="602784"/>
            </a:xfrm>
            <a:prstGeom prst="rect">
              <a:avLst/>
            </a:prstGeom>
            <a:noFill/>
          </p:spPr>
          <p:txBody>
            <a:bodyPr wrap="square" rtlCol="0">
              <a:spAutoFit/>
            </a:bodyPr>
            <a:lstStyle/>
            <a:p>
              <a:pPr algn="ctr"/>
              <a:r>
                <a:rPr lang="en-GB" sz="2000" b="1" dirty="0"/>
                <a:t>6</a:t>
              </a:r>
            </a:p>
          </p:txBody>
        </p:sp>
        <p:cxnSp>
          <p:nvCxnSpPr>
            <p:cNvPr id="79" name="Straight Connector 78">
              <a:extLst>
                <a:ext uri="{FF2B5EF4-FFF2-40B4-BE49-F238E27FC236}">
                  <a16:creationId xmlns:a16="http://schemas.microsoft.com/office/drawing/2014/main" id="{ED3A7EDF-AE20-4F14-AB3C-79519F75AC65}"/>
                </a:ext>
              </a:extLst>
            </p:cNvPr>
            <p:cNvCxnSpPr/>
            <p:nvPr/>
          </p:nvCxnSpPr>
          <p:spPr>
            <a:xfrm>
              <a:off x="1040864" y="5286523"/>
              <a:ext cx="21237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0" name="TextBox 79">
              <a:extLst>
                <a:ext uri="{FF2B5EF4-FFF2-40B4-BE49-F238E27FC236}">
                  <a16:creationId xmlns:a16="http://schemas.microsoft.com/office/drawing/2014/main" id="{9200D268-2A42-44ED-9153-DD6E76C4A1A5}"/>
                </a:ext>
              </a:extLst>
            </p:cNvPr>
            <p:cNvSpPr txBox="1"/>
            <p:nvPr/>
          </p:nvSpPr>
          <p:spPr>
            <a:xfrm>
              <a:off x="1604077" y="4793904"/>
              <a:ext cx="212378" cy="602784"/>
            </a:xfrm>
            <a:prstGeom prst="rect">
              <a:avLst/>
            </a:prstGeom>
            <a:noFill/>
          </p:spPr>
          <p:txBody>
            <a:bodyPr wrap="square" rtlCol="0">
              <a:spAutoFit/>
            </a:bodyPr>
            <a:lstStyle/>
            <a:p>
              <a:pPr algn="ctr"/>
              <a:r>
                <a:rPr lang="en-GB" sz="2000" b="1" dirty="0"/>
                <a:t>8</a:t>
              </a:r>
            </a:p>
          </p:txBody>
        </p:sp>
        <p:sp>
          <p:nvSpPr>
            <p:cNvPr id="81" name="TextBox 80">
              <a:extLst>
                <a:ext uri="{FF2B5EF4-FFF2-40B4-BE49-F238E27FC236}">
                  <a16:creationId xmlns:a16="http://schemas.microsoft.com/office/drawing/2014/main" id="{84697358-1B48-4FCD-9818-543D9CBC9AB9}"/>
                </a:ext>
              </a:extLst>
            </p:cNvPr>
            <p:cNvSpPr txBox="1"/>
            <p:nvPr/>
          </p:nvSpPr>
          <p:spPr>
            <a:xfrm>
              <a:off x="1442014" y="5157640"/>
              <a:ext cx="536505" cy="602784"/>
            </a:xfrm>
            <a:prstGeom prst="rect">
              <a:avLst/>
            </a:prstGeom>
            <a:noFill/>
          </p:spPr>
          <p:txBody>
            <a:bodyPr wrap="square" rtlCol="0">
              <a:spAutoFit/>
            </a:bodyPr>
            <a:lstStyle/>
            <a:p>
              <a:pPr algn="ctr"/>
              <a:r>
                <a:rPr lang="en-GB" sz="2000" b="1" dirty="0"/>
                <a:t>16</a:t>
              </a:r>
            </a:p>
          </p:txBody>
        </p:sp>
        <p:sp>
          <p:nvSpPr>
            <p:cNvPr id="83" name="Rectangle 82">
              <a:extLst>
                <a:ext uri="{FF2B5EF4-FFF2-40B4-BE49-F238E27FC236}">
                  <a16:creationId xmlns:a16="http://schemas.microsoft.com/office/drawing/2014/main" id="{EF77CE84-8C08-4A9D-B924-E64BE8212440}"/>
                </a:ext>
              </a:extLst>
            </p:cNvPr>
            <p:cNvSpPr/>
            <p:nvPr/>
          </p:nvSpPr>
          <p:spPr>
            <a:xfrm>
              <a:off x="1274085" y="5010481"/>
              <a:ext cx="302311" cy="556416"/>
            </a:xfrm>
            <a:prstGeom prst="rect">
              <a:avLst/>
            </a:prstGeom>
          </p:spPr>
          <p:txBody>
            <a:bodyPr wrap="none">
              <a:spAutoFit/>
            </a:bodyPr>
            <a:lstStyle/>
            <a:p>
              <a:pPr algn="ctr"/>
              <a:r>
                <a:rPr lang="en-GB" b="1" dirty="0">
                  <a:solidFill>
                    <a:srgbClr val="222222"/>
                  </a:solidFill>
                  <a:ea typeface="Tuffy" panose="020B0603060100000000" pitchFamily="34" charset="0"/>
                  <a:cs typeface="Arial" panose="020B0604020202020204" pitchFamily="34" charset="0"/>
                </a:rPr>
                <a:t>×</a:t>
              </a:r>
              <a:endParaRPr lang="en-GB" b="1" dirty="0">
                <a:ea typeface="Tuffy" panose="020B0603060100000000" pitchFamily="34" charset="0"/>
              </a:endParaRPr>
            </a:p>
          </p:txBody>
        </p:sp>
        <p:sp>
          <p:nvSpPr>
            <p:cNvPr id="84" name="Rectangle 83">
              <a:extLst>
                <a:ext uri="{FF2B5EF4-FFF2-40B4-BE49-F238E27FC236}">
                  <a16:creationId xmlns:a16="http://schemas.microsoft.com/office/drawing/2014/main" id="{E4B6375D-4500-44F0-B3D0-E6288BB0192A}"/>
                </a:ext>
              </a:extLst>
            </p:cNvPr>
            <p:cNvSpPr/>
            <p:nvPr/>
          </p:nvSpPr>
          <p:spPr>
            <a:xfrm>
              <a:off x="1819137" y="5010481"/>
              <a:ext cx="347432" cy="556416"/>
            </a:xfrm>
            <a:prstGeom prst="rect">
              <a:avLst/>
            </a:prstGeom>
          </p:spPr>
          <p:txBody>
            <a:bodyPr wrap="none">
              <a:spAutoFit/>
            </a:bodyPr>
            <a:lstStyle/>
            <a:p>
              <a:pPr algn="ctr"/>
              <a:r>
                <a:rPr lang="en-GB" b="1" dirty="0">
                  <a:solidFill>
                    <a:srgbClr val="222222"/>
                  </a:solidFill>
                  <a:ea typeface="Tuffy" panose="020B0603060100000000" pitchFamily="34" charset="0"/>
                  <a:cs typeface="Arial" panose="020B0604020202020204" pitchFamily="34" charset="0"/>
                </a:rPr>
                <a:t>=</a:t>
              </a:r>
              <a:endParaRPr lang="en-GB" b="1" dirty="0">
                <a:ea typeface="Tuffy" panose="020B0603060100000000" pitchFamily="34" charset="0"/>
              </a:endParaRPr>
            </a:p>
          </p:txBody>
        </p:sp>
        <p:sp>
          <p:nvSpPr>
            <p:cNvPr id="85" name="TextBox 84">
              <a:extLst>
                <a:ext uri="{FF2B5EF4-FFF2-40B4-BE49-F238E27FC236}">
                  <a16:creationId xmlns:a16="http://schemas.microsoft.com/office/drawing/2014/main" id="{E07342BF-1FAC-490C-B427-DAE6B7A0EBDB}"/>
                </a:ext>
              </a:extLst>
            </p:cNvPr>
            <p:cNvSpPr txBox="1"/>
            <p:nvPr/>
          </p:nvSpPr>
          <p:spPr>
            <a:xfrm>
              <a:off x="2011195" y="4793904"/>
              <a:ext cx="596978" cy="602784"/>
            </a:xfrm>
            <a:prstGeom prst="rect">
              <a:avLst/>
            </a:prstGeom>
            <a:noFill/>
          </p:spPr>
          <p:txBody>
            <a:bodyPr wrap="square" rtlCol="0">
              <a:spAutoFit/>
            </a:bodyPr>
            <a:lstStyle/>
            <a:p>
              <a:pPr algn="ctr"/>
              <a:r>
                <a:rPr lang="en-GB" sz="2000" b="1" dirty="0"/>
                <a:t>24</a:t>
              </a:r>
            </a:p>
          </p:txBody>
        </p:sp>
        <p:sp>
          <p:nvSpPr>
            <p:cNvPr id="86" name="TextBox 85">
              <a:extLst>
                <a:ext uri="{FF2B5EF4-FFF2-40B4-BE49-F238E27FC236}">
                  <a16:creationId xmlns:a16="http://schemas.microsoft.com/office/drawing/2014/main" id="{28C331D7-2B64-4387-B4F8-8E902FCD9BEE}"/>
                </a:ext>
              </a:extLst>
            </p:cNvPr>
            <p:cNvSpPr txBox="1"/>
            <p:nvPr/>
          </p:nvSpPr>
          <p:spPr>
            <a:xfrm>
              <a:off x="2011195" y="5157640"/>
              <a:ext cx="596978" cy="602784"/>
            </a:xfrm>
            <a:prstGeom prst="rect">
              <a:avLst/>
            </a:prstGeom>
            <a:noFill/>
          </p:spPr>
          <p:txBody>
            <a:bodyPr wrap="square" rtlCol="0">
              <a:spAutoFit/>
            </a:bodyPr>
            <a:lstStyle/>
            <a:p>
              <a:pPr algn="ctr"/>
              <a:r>
                <a:rPr lang="en-GB" sz="2000" b="1" dirty="0"/>
                <a:t>96</a:t>
              </a:r>
            </a:p>
          </p:txBody>
        </p:sp>
        <p:cxnSp>
          <p:nvCxnSpPr>
            <p:cNvPr id="87" name="Straight Connector 86">
              <a:extLst>
                <a:ext uri="{FF2B5EF4-FFF2-40B4-BE49-F238E27FC236}">
                  <a16:creationId xmlns:a16="http://schemas.microsoft.com/office/drawing/2014/main" id="{C9C496C8-34DE-4471-A0A6-537F5F7E4AE1}"/>
                </a:ext>
              </a:extLst>
            </p:cNvPr>
            <p:cNvCxnSpPr>
              <a:cxnSpLocks/>
            </p:cNvCxnSpPr>
            <p:nvPr/>
          </p:nvCxnSpPr>
          <p:spPr>
            <a:xfrm>
              <a:off x="2164333" y="5286517"/>
              <a:ext cx="2835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Rectangle 87">
              <a:extLst>
                <a:ext uri="{FF2B5EF4-FFF2-40B4-BE49-F238E27FC236}">
                  <a16:creationId xmlns:a16="http://schemas.microsoft.com/office/drawing/2014/main" id="{7F28F71E-3B44-412B-8DFD-EEA0217419B0}"/>
                </a:ext>
              </a:extLst>
            </p:cNvPr>
            <p:cNvSpPr/>
            <p:nvPr/>
          </p:nvSpPr>
          <p:spPr>
            <a:xfrm>
              <a:off x="2496254" y="4996101"/>
              <a:ext cx="441145" cy="556416"/>
            </a:xfrm>
            <a:prstGeom prst="rect">
              <a:avLst/>
            </a:prstGeom>
          </p:spPr>
          <p:txBody>
            <a:bodyPr wrap="none">
              <a:spAutoFit/>
            </a:bodyPr>
            <a:lstStyle/>
            <a:p>
              <a:pPr algn="ctr"/>
              <a:r>
                <a:rPr lang="en-GB" b="1" dirty="0">
                  <a:solidFill>
                    <a:srgbClr val="222222"/>
                  </a:solidFill>
                  <a:ea typeface="Tuffy" panose="020B0603060100000000" pitchFamily="34" charset="0"/>
                  <a:cs typeface="Arial" panose="020B0604020202020204" pitchFamily="34" charset="0"/>
                </a:rPr>
                <a:t>or</a:t>
              </a:r>
              <a:endParaRPr lang="en-GB" b="1" dirty="0">
                <a:ea typeface="Tuffy" panose="020B0603060100000000" pitchFamily="34" charset="0"/>
              </a:endParaRPr>
            </a:p>
          </p:txBody>
        </p:sp>
        <p:sp>
          <p:nvSpPr>
            <p:cNvPr id="89" name="TextBox 88">
              <a:extLst>
                <a:ext uri="{FF2B5EF4-FFF2-40B4-BE49-F238E27FC236}">
                  <a16:creationId xmlns:a16="http://schemas.microsoft.com/office/drawing/2014/main" id="{D1252633-9D34-4BCF-B0C4-511C9F943F00}"/>
                </a:ext>
              </a:extLst>
            </p:cNvPr>
            <p:cNvSpPr txBox="1"/>
            <p:nvPr/>
          </p:nvSpPr>
          <p:spPr>
            <a:xfrm>
              <a:off x="2993008" y="4793904"/>
              <a:ext cx="212378" cy="602784"/>
            </a:xfrm>
            <a:prstGeom prst="rect">
              <a:avLst/>
            </a:prstGeom>
            <a:noFill/>
          </p:spPr>
          <p:txBody>
            <a:bodyPr wrap="square" rtlCol="0">
              <a:spAutoFit/>
            </a:bodyPr>
            <a:lstStyle/>
            <a:p>
              <a:pPr algn="ctr"/>
              <a:r>
                <a:rPr lang="en-GB" sz="2000" b="1" dirty="0"/>
                <a:t>1</a:t>
              </a:r>
            </a:p>
          </p:txBody>
        </p:sp>
        <p:sp>
          <p:nvSpPr>
            <p:cNvPr id="90" name="TextBox 89">
              <a:extLst>
                <a:ext uri="{FF2B5EF4-FFF2-40B4-BE49-F238E27FC236}">
                  <a16:creationId xmlns:a16="http://schemas.microsoft.com/office/drawing/2014/main" id="{555F3E83-EC04-4938-867C-0B523A2431CF}"/>
                </a:ext>
              </a:extLst>
            </p:cNvPr>
            <p:cNvSpPr txBox="1"/>
            <p:nvPr/>
          </p:nvSpPr>
          <p:spPr>
            <a:xfrm>
              <a:off x="2993008" y="5157640"/>
              <a:ext cx="212378" cy="602784"/>
            </a:xfrm>
            <a:prstGeom prst="rect">
              <a:avLst/>
            </a:prstGeom>
            <a:noFill/>
          </p:spPr>
          <p:txBody>
            <a:bodyPr wrap="square" rtlCol="0">
              <a:spAutoFit/>
            </a:bodyPr>
            <a:lstStyle/>
            <a:p>
              <a:pPr algn="ctr"/>
              <a:r>
                <a:rPr lang="en-GB" sz="2000" b="1" dirty="0"/>
                <a:t>4</a:t>
              </a:r>
            </a:p>
          </p:txBody>
        </p:sp>
        <p:cxnSp>
          <p:nvCxnSpPr>
            <p:cNvPr id="91" name="Straight Connector 90">
              <a:extLst>
                <a:ext uri="{FF2B5EF4-FFF2-40B4-BE49-F238E27FC236}">
                  <a16:creationId xmlns:a16="http://schemas.microsoft.com/office/drawing/2014/main" id="{8B8FBA84-FC18-4D3E-922C-9C3A7A15DAE5}"/>
                </a:ext>
              </a:extLst>
            </p:cNvPr>
            <p:cNvCxnSpPr/>
            <p:nvPr/>
          </p:nvCxnSpPr>
          <p:spPr>
            <a:xfrm>
              <a:off x="2993007" y="5279349"/>
              <a:ext cx="21237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5E7B3164-078C-4CFD-B434-8710F9051702}"/>
                </a:ext>
              </a:extLst>
            </p:cNvPr>
            <p:cNvCxnSpPr>
              <a:cxnSpLocks/>
            </p:cNvCxnSpPr>
            <p:nvPr/>
          </p:nvCxnSpPr>
          <p:spPr>
            <a:xfrm>
              <a:off x="1561085" y="5287733"/>
              <a:ext cx="2835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99" name="Picture 98">
            <a:extLst>
              <a:ext uri="{FF2B5EF4-FFF2-40B4-BE49-F238E27FC236}">
                <a16:creationId xmlns:a16="http://schemas.microsoft.com/office/drawing/2014/main" id="{711684D4-DFBC-49B1-B1E2-2B3BF09E59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8269" y="3207702"/>
            <a:ext cx="4827140" cy="3198235"/>
          </a:xfrm>
          <a:prstGeom prst="rect">
            <a:avLst/>
          </a:prstGeom>
        </p:spPr>
      </p:pic>
      <p:grpSp>
        <p:nvGrpSpPr>
          <p:cNvPr id="3" name="Group 2">
            <a:extLst>
              <a:ext uri="{FF2B5EF4-FFF2-40B4-BE49-F238E27FC236}">
                <a16:creationId xmlns:a16="http://schemas.microsoft.com/office/drawing/2014/main" id="{163F460D-A801-48B8-BA10-00C5F4057178}"/>
              </a:ext>
            </a:extLst>
          </p:cNvPr>
          <p:cNvGrpSpPr/>
          <p:nvPr/>
        </p:nvGrpSpPr>
        <p:grpSpPr>
          <a:xfrm>
            <a:off x="4310433" y="3723682"/>
            <a:ext cx="1585029" cy="998256"/>
            <a:chOff x="3836337" y="2947659"/>
            <a:chExt cx="1514911" cy="954097"/>
          </a:xfrm>
        </p:grpSpPr>
        <p:sp>
          <p:nvSpPr>
            <p:cNvPr id="12" name="TextBox 11">
              <a:extLst>
                <a:ext uri="{FF2B5EF4-FFF2-40B4-BE49-F238E27FC236}">
                  <a16:creationId xmlns:a16="http://schemas.microsoft.com/office/drawing/2014/main" id="{89AABA4F-BA59-4202-BF33-65A2213669F4}"/>
                </a:ext>
              </a:extLst>
            </p:cNvPr>
            <p:cNvSpPr txBox="1"/>
            <p:nvPr/>
          </p:nvSpPr>
          <p:spPr>
            <a:xfrm>
              <a:off x="3836337" y="2947659"/>
              <a:ext cx="245515" cy="472756"/>
            </a:xfrm>
            <a:prstGeom prst="rect">
              <a:avLst/>
            </a:prstGeom>
            <a:noFill/>
          </p:spPr>
          <p:txBody>
            <a:bodyPr wrap="square" rtlCol="0">
              <a:spAutoFit/>
            </a:bodyPr>
            <a:lstStyle/>
            <a:p>
              <a:pPr algn="ctr"/>
              <a:r>
                <a:rPr lang="en-GB" sz="3600" dirty="0"/>
                <a:t>?</a:t>
              </a:r>
            </a:p>
          </p:txBody>
        </p:sp>
        <p:sp>
          <p:nvSpPr>
            <p:cNvPr id="13" name="TextBox 12">
              <a:extLst>
                <a:ext uri="{FF2B5EF4-FFF2-40B4-BE49-F238E27FC236}">
                  <a16:creationId xmlns:a16="http://schemas.microsoft.com/office/drawing/2014/main" id="{39BE3DBD-7440-42D9-B3C3-EEBB4795A791}"/>
                </a:ext>
              </a:extLst>
            </p:cNvPr>
            <p:cNvSpPr txBox="1"/>
            <p:nvPr/>
          </p:nvSpPr>
          <p:spPr>
            <a:xfrm>
              <a:off x="3836337" y="3428999"/>
              <a:ext cx="245515" cy="472756"/>
            </a:xfrm>
            <a:prstGeom prst="rect">
              <a:avLst/>
            </a:prstGeom>
            <a:noFill/>
          </p:spPr>
          <p:txBody>
            <a:bodyPr wrap="square" rtlCol="0">
              <a:spAutoFit/>
            </a:bodyPr>
            <a:lstStyle/>
            <a:p>
              <a:pPr algn="ctr"/>
              <a:r>
                <a:rPr lang="en-GB" sz="3600" dirty="0"/>
                <a:t>?</a:t>
              </a:r>
            </a:p>
          </p:txBody>
        </p:sp>
        <p:cxnSp>
          <p:nvCxnSpPr>
            <p:cNvPr id="14" name="Straight Connector 13">
              <a:extLst>
                <a:ext uri="{FF2B5EF4-FFF2-40B4-BE49-F238E27FC236}">
                  <a16:creationId xmlns:a16="http://schemas.microsoft.com/office/drawing/2014/main" id="{99B43DA3-BCBA-410F-8F2A-163AD1E618E3}"/>
                </a:ext>
              </a:extLst>
            </p:cNvPr>
            <p:cNvCxnSpPr/>
            <p:nvPr/>
          </p:nvCxnSpPr>
          <p:spPr>
            <a:xfrm>
              <a:off x="3836337" y="3489874"/>
              <a:ext cx="24551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F2CD9714-F239-4F70-89CA-24144BE19DD8}"/>
                </a:ext>
              </a:extLst>
            </p:cNvPr>
            <p:cNvSpPr txBox="1"/>
            <p:nvPr/>
          </p:nvSpPr>
          <p:spPr>
            <a:xfrm>
              <a:off x="4487425" y="2947659"/>
              <a:ext cx="245515" cy="472756"/>
            </a:xfrm>
            <a:prstGeom prst="rect">
              <a:avLst/>
            </a:prstGeom>
            <a:noFill/>
          </p:spPr>
          <p:txBody>
            <a:bodyPr wrap="square" rtlCol="0">
              <a:spAutoFit/>
            </a:bodyPr>
            <a:lstStyle/>
            <a:p>
              <a:pPr algn="ctr"/>
              <a:r>
                <a:rPr lang="en-GB" sz="3600" dirty="0"/>
                <a:t>?</a:t>
              </a:r>
            </a:p>
          </p:txBody>
        </p:sp>
        <p:sp>
          <p:nvSpPr>
            <p:cNvPr id="16" name="TextBox 15">
              <a:extLst>
                <a:ext uri="{FF2B5EF4-FFF2-40B4-BE49-F238E27FC236}">
                  <a16:creationId xmlns:a16="http://schemas.microsoft.com/office/drawing/2014/main" id="{82C98495-8C3D-4047-8B87-D803DDFDC062}"/>
                </a:ext>
              </a:extLst>
            </p:cNvPr>
            <p:cNvSpPr txBox="1"/>
            <p:nvPr/>
          </p:nvSpPr>
          <p:spPr>
            <a:xfrm>
              <a:off x="4487425" y="3429000"/>
              <a:ext cx="245515" cy="472756"/>
            </a:xfrm>
            <a:prstGeom prst="rect">
              <a:avLst/>
            </a:prstGeom>
            <a:noFill/>
          </p:spPr>
          <p:txBody>
            <a:bodyPr wrap="square" rtlCol="0">
              <a:spAutoFit/>
            </a:bodyPr>
            <a:lstStyle/>
            <a:p>
              <a:pPr algn="ctr"/>
              <a:r>
                <a:rPr lang="en-GB" sz="3600" dirty="0"/>
                <a:t>?</a:t>
              </a:r>
            </a:p>
          </p:txBody>
        </p:sp>
        <p:cxnSp>
          <p:nvCxnSpPr>
            <p:cNvPr id="17" name="Straight Connector 16">
              <a:extLst>
                <a:ext uri="{FF2B5EF4-FFF2-40B4-BE49-F238E27FC236}">
                  <a16:creationId xmlns:a16="http://schemas.microsoft.com/office/drawing/2014/main" id="{58B255C7-599A-493D-A985-B69D4B84176B}"/>
                </a:ext>
              </a:extLst>
            </p:cNvPr>
            <p:cNvCxnSpPr/>
            <p:nvPr/>
          </p:nvCxnSpPr>
          <p:spPr>
            <a:xfrm>
              <a:off x="4487424" y="3489874"/>
              <a:ext cx="24551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F519F25C-1125-42BD-8E69-3B78C27C5031}"/>
                </a:ext>
              </a:extLst>
            </p:cNvPr>
            <p:cNvSpPr/>
            <p:nvPr/>
          </p:nvSpPr>
          <p:spPr>
            <a:xfrm>
              <a:off x="4152179" y="3234261"/>
              <a:ext cx="257015" cy="427731"/>
            </a:xfrm>
            <a:prstGeom prst="rect">
              <a:avLst/>
            </a:prstGeom>
          </p:spPr>
          <p:txBody>
            <a:bodyPr wrap="none">
              <a:spAutoFit/>
            </a:bodyPr>
            <a:lstStyle/>
            <a:p>
              <a:pPr algn="ctr"/>
              <a:r>
                <a:rPr lang="en-GB" sz="3200" dirty="0">
                  <a:solidFill>
                    <a:srgbClr val="222222"/>
                  </a:solidFill>
                  <a:ea typeface="Tuffy" panose="020B0603060100000000" pitchFamily="34" charset="0"/>
                  <a:cs typeface="Arial" panose="020B0604020202020204" pitchFamily="34" charset="0"/>
                </a:rPr>
                <a:t>×</a:t>
              </a:r>
              <a:endParaRPr lang="en-GB" sz="3200" dirty="0">
                <a:ea typeface="Tuffy" panose="020B0603060100000000" pitchFamily="34" charset="0"/>
              </a:endParaRPr>
            </a:p>
          </p:txBody>
        </p:sp>
        <p:sp>
          <p:nvSpPr>
            <p:cNvPr id="19" name="Rectangle 18">
              <a:extLst>
                <a:ext uri="{FF2B5EF4-FFF2-40B4-BE49-F238E27FC236}">
                  <a16:creationId xmlns:a16="http://schemas.microsoft.com/office/drawing/2014/main" id="{CD7BF166-BB15-4364-8066-374CA49C24D6}"/>
                </a:ext>
              </a:extLst>
            </p:cNvPr>
            <p:cNvSpPr/>
            <p:nvPr/>
          </p:nvSpPr>
          <p:spPr>
            <a:xfrm>
              <a:off x="4780797" y="3234261"/>
              <a:ext cx="312122" cy="427731"/>
            </a:xfrm>
            <a:prstGeom prst="rect">
              <a:avLst/>
            </a:prstGeom>
          </p:spPr>
          <p:txBody>
            <a:bodyPr wrap="none">
              <a:spAutoFit/>
            </a:bodyPr>
            <a:lstStyle/>
            <a:p>
              <a:pPr algn="ctr"/>
              <a:r>
                <a:rPr lang="en-GB" sz="3200" dirty="0">
                  <a:solidFill>
                    <a:srgbClr val="222222"/>
                  </a:solidFill>
                  <a:ea typeface="Tuffy" panose="020B0603060100000000" pitchFamily="34" charset="0"/>
                  <a:cs typeface="Arial" panose="020B0604020202020204" pitchFamily="34" charset="0"/>
                </a:rPr>
                <a:t>=</a:t>
              </a:r>
              <a:endParaRPr lang="en-GB" sz="3200" dirty="0">
                <a:ea typeface="Tuffy" panose="020B0603060100000000" pitchFamily="34" charset="0"/>
              </a:endParaRPr>
            </a:p>
          </p:txBody>
        </p:sp>
        <p:sp>
          <p:nvSpPr>
            <p:cNvPr id="20" name="TextBox 19">
              <a:extLst>
                <a:ext uri="{FF2B5EF4-FFF2-40B4-BE49-F238E27FC236}">
                  <a16:creationId xmlns:a16="http://schemas.microsoft.com/office/drawing/2014/main" id="{27DEC4E5-BA79-4A26-886A-64983C318559}"/>
                </a:ext>
              </a:extLst>
            </p:cNvPr>
            <p:cNvSpPr txBox="1"/>
            <p:nvPr/>
          </p:nvSpPr>
          <p:spPr>
            <a:xfrm>
              <a:off x="5105733" y="2947659"/>
              <a:ext cx="245515" cy="472756"/>
            </a:xfrm>
            <a:prstGeom prst="rect">
              <a:avLst/>
            </a:prstGeom>
            <a:noFill/>
          </p:spPr>
          <p:txBody>
            <a:bodyPr wrap="square" rtlCol="0">
              <a:spAutoFit/>
            </a:bodyPr>
            <a:lstStyle/>
            <a:p>
              <a:pPr algn="ctr"/>
              <a:r>
                <a:rPr lang="en-GB" sz="3600" dirty="0"/>
                <a:t>1</a:t>
              </a:r>
            </a:p>
          </p:txBody>
        </p:sp>
        <p:sp>
          <p:nvSpPr>
            <p:cNvPr id="21" name="TextBox 20">
              <a:extLst>
                <a:ext uri="{FF2B5EF4-FFF2-40B4-BE49-F238E27FC236}">
                  <a16:creationId xmlns:a16="http://schemas.microsoft.com/office/drawing/2014/main" id="{37345034-8023-4CA7-ADD6-AF2EAF2B876D}"/>
                </a:ext>
              </a:extLst>
            </p:cNvPr>
            <p:cNvSpPr txBox="1"/>
            <p:nvPr/>
          </p:nvSpPr>
          <p:spPr>
            <a:xfrm>
              <a:off x="5105733" y="3429000"/>
              <a:ext cx="245515" cy="472756"/>
            </a:xfrm>
            <a:prstGeom prst="rect">
              <a:avLst/>
            </a:prstGeom>
            <a:noFill/>
          </p:spPr>
          <p:txBody>
            <a:bodyPr wrap="square" rtlCol="0">
              <a:spAutoFit/>
            </a:bodyPr>
            <a:lstStyle/>
            <a:p>
              <a:pPr algn="ctr"/>
              <a:r>
                <a:rPr lang="en-GB" sz="3600" dirty="0"/>
                <a:t>4</a:t>
              </a:r>
            </a:p>
          </p:txBody>
        </p:sp>
        <p:cxnSp>
          <p:nvCxnSpPr>
            <p:cNvPr id="22" name="Straight Connector 21">
              <a:extLst>
                <a:ext uri="{FF2B5EF4-FFF2-40B4-BE49-F238E27FC236}">
                  <a16:creationId xmlns:a16="http://schemas.microsoft.com/office/drawing/2014/main" id="{3A1E07FC-7430-43F7-BF13-208DFC40336B}"/>
                </a:ext>
              </a:extLst>
            </p:cNvPr>
            <p:cNvCxnSpPr/>
            <p:nvPr/>
          </p:nvCxnSpPr>
          <p:spPr>
            <a:xfrm>
              <a:off x="5105732" y="3489874"/>
              <a:ext cx="24551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3"/>
                                        </p:tgtEl>
                                        <p:attrNameLst>
                                          <p:attrName>style.visibility</p:attrName>
                                        </p:attrNameLst>
                                      </p:cBhvr>
                                      <p:to>
                                        <p:strVal val="visible"/>
                                      </p:to>
                                    </p:set>
                                    <p:animEffect transition="in" filter="fade">
                                      <p:cBhvr>
                                        <p:cTn id="11" dur="500"/>
                                        <p:tgtEl>
                                          <p:spTgt spid="9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fade">
                                      <p:cBhvr>
                                        <p:cTn id="15" dur="500"/>
                                        <p:tgtEl>
                                          <p:spTgt spid="5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8"/>
            <a:ext cx="2722089" cy="3850440"/>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49903" b="8604"/>
          <a:stretch/>
        </p:blipFill>
        <p:spPr>
          <a:xfrm rot="1560000">
            <a:off x="2573523" y="2884770"/>
            <a:ext cx="787519" cy="2032269"/>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3044" t="3155" r="3044" b="32651"/>
          <a:stretch/>
        </p:blipFill>
        <p:spPr>
          <a:xfrm rot="1635773">
            <a:off x="1053179" y="2242988"/>
            <a:ext cx="1610926" cy="1557613"/>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50" y="1928694"/>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0898"/>
            <a:ext cx="2722089" cy="3850440"/>
          </a:xfrm>
          <a:prstGeom prst="rect">
            <a:avLst/>
          </a:prstGeom>
          <a:effectLst>
            <a:outerShdw blurRad="63500" sx="102000" sy="102000" algn="ctr" rotWithShape="0">
              <a:prstClr val="black">
                <a:alpha val="20000"/>
              </a:prstClr>
            </a:outerShdw>
          </a:effectLst>
        </p:spPr>
      </p:pic>
      <p:sp>
        <p:nvSpPr>
          <p:cNvPr id="18" name="Rectangle 17">
            <a:extLst>
              <a:ext uri="{FF2B5EF4-FFF2-40B4-BE49-F238E27FC236}">
                <a16:creationId xmlns:a16="http://schemas.microsoft.com/office/drawing/2014/main" id="{6AACF251-B957-4A2B-BF42-35E82E4E0C4A}"/>
              </a:ext>
            </a:extLst>
          </p:cNvPr>
          <p:cNvSpPr/>
          <p:nvPr/>
        </p:nvSpPr>
        <p:spPr>
          <a:xfrm>
            <a:off x="447429" y="670981"/>
            <a:ext cx="3301821"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Multiply Fractions by Fractions</a:t>
            </a:r>
          </a:p>
        </p:txBody>
      </p:sp>
    </p:spTree>
    <p:extLst>
      <p:ext uri="{BB962C8B-B14F-4D97-AF65-F5344CB8AC3E}">
        <p14:creationId xmlns:p14="http://schemas.microsoft.com/office/powerpoint/2010/main" val="177127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Multiply simple pairs of proper fractions, writing the answer in its simplest form.</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450" y="3226660"/>
            <a:ext cx="3706073" cy="185338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764" y="3225825"/>
            <a:ext cx="3721238" cy="186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2FD191A6-C713-46A3-8F86-86225BDEE299}"/>
              </a:ext>
            </a:extLst>
          </p:cNvPr>
          <p:cNvSpPr/>
          <p:nvPr/>
        </p:nvSpPr>
        <p:spPr>
          <a:xfrm>
            <a:off x="3207656" y="2503713"/>
            <a:ext cx="2728688" cy="1850574"/>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lt1">
                  <a:alpha val="0"/>
                </a:schemeClr>
              </a:solidFill>
            </a:endParaRPr>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D8821FCC-5609-4D2B-94A4-DB9C8C344581}" vid="{64831898-ACBB-4AB0-BC6A-2D4D1F7CE3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186</TotalTime>
  <Words>385</Words>
  <Application>Microsoft Office PowerPoint</Application>
  <PresentationFormat>On-screen Show (4:3)</PresentationFormat>
  <Paragraphs>169</Paragraphs>
  <Slides>10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Kalam</vt:lpstr>
      <vt:lpstr>Cambria Math</vt:lpstr>
      <vt:lpstr>Tuffy-TTF</vt:lpstr>
      <vt:lpstr>Arial</vt:lpstr>
      <vt:lpstr>Twinkl</vt:lpstr>
      <vt:lpstr>Times New Roman</vt:lpstr>
      <vt:lpstr>Calibri</vt:lpstr>
      <vt:lpstr>Tuffy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Tarjinder Momi</dc:creator>
  <cp:lastModifiedBy>Tarjinder Momi</cp:lastModifiedBy>
  <cp:revision>167</cp:revision>
  <dcterms:created xsi:type="dcterms:W3CDTF">2019-10-21T12:07:35Z</dcterms:created>
  <dcterms:modified xsi:type="dcterms:W3CDTF">2019-10-24T13:16:01Z</dcterms:modified>
</cp:coreProperties>
</file>