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0" r:id="rId7"/>
    <p:sldId id="291" r:id="rId8"/>
    <p:sldId id="282" r:id="rId9"/>
    <p:sldId id="292" r:id="rId10"/>
    <p:sldId id="284" r:id="rId11"/>
    <p:sldId id="293" r:id="rId12"/>
    <p:sldId id="288" r:id="rId13"/>
    <p:sldId id="277" r:id="rId14"/>
    <p:sldId id="286"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Cambria Math" panose="02040503050406030204" pitchFamily="18" charset="0"/>
      <p:regular r:id="rId22"/>
    </p:embeddedFont>
    <p:embeddedFont>
      <p:font typeface="Kalam" panose="02000000000000000000" pitchFamily="2" charset="77"/>
      <p:regular r:id="rId23"/>
    </p:embeddedFont>
    <p:embeddedFont>
      <p:font typeface="Tuffy" panose="020B0603060100000000" pitchFamily="34" charset="0"/>
      <p:regular r:id="rId24"/>
      <p:bold r:id="rId25"/>
      <p:italic r:id="rId26"/>
      <p:boldItalic r:id="rId27"/>
    </p:embeddedFont>
    <p:embeddedFont>
      <p:font typeface="Tuffy-TTF" panose="020B0603060100000000" pitchFamily="34" charset="0"/>
      <p:regular r:id="rId28"/>
      <p:bold r:id="rId29"/>
      <p:italic r:id="rId30"/>
      <p:boldItalic r:id="rId31"/>
    </p:embeddedFont>
    <p:embeddedFont>
      <p:font typeface="Twinkl" pitchFamily="2" charset="77"/>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67AE"/>
    <a:srgbClr val="A673AE"/>
    <a:srgbClr val="653B8F"/>
    <a:srgbClr val="7768AD"/>
    <a:srgbClr val="FFECA7"/>
    <a:srgbClr val="2DB6BC"/>
    <a:srgbClr val="00913C"/>
    <a:srgbClr val="F0864A"/>
    <a:srgbClr val="6C9D6E"/>
    <a:srgbClr val="E94D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7" autoAdjust="0"/>
    <p:restoredTop sz="94660"/>
  </p:normalViewPr>
  <p:slideViewPr>
    <p:cSldViewPr snapToGrid="0" showGuides="1">
      <p:cViewPr varScale="1">
        <p:scale>
          <a:sx n="115" d="100"/>
          <a:sy n="115" d="100"/>
        </p:scale>
        <p:origin x="624" y="2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60.png"/><Relationship Id="rId5" Type="http://schemas.openxmlformats.org/officeDocument/2006/relationships/image" Target="../media/image27.png"/><Relationship Id="rId4" Type="http://schemas.openxmlformats.org/officeDocument/2006/relationships/image" Target="../media/image240.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0.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12.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png"/><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twinkl.co.uk/resources/planit-maths-primary-teaching-resources-year-5/planit-maths-primary-teaching-resources-year-5-number---fractions/planit-maths-primary-teaching-resources-year-5-number---fractions-compare-and-order-fractions-whose-denominators-are-all-multiples-of-the-same-number" TargetMode="External"/><Relationship Id="rId1" Type="http://schemas.openxmlformats.org/officeDocument/2006/relationships/slideLayout" Target="../slideLayouts/slideLayout4.xml"/><Relationship Id="rId5" Type="http://schemas.openxmlformats.org/officeDocument/2006/relationships/image" Target="../media/image52.jpeg"/><Relationship Id="rId4" Type="http://schemas.openxmlformats.org/officeDocument/2006/relationships/image" Target="../media/image51.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E8DA360-AB1E-4C75-AA81-32E1C5FF2A44}"/>
              </a:ext>
            </a:extLst>
          </p:cNvPr>
          <p:cNvSpPr/>
          <p:nvPr/>
        </p:nvSpPr>
        <p:spPr>
          <a:xfrm>
            <a:off x="104503" y="5444036"/>
            <a:ext cx="1611086" cy="12975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Compare and order fractions whose denominators are all multiples of the same number.</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49">
            <a:extLst>
              <a:ext uri="{FF2B5EF4-FFF2-40B4-BE49-F238E27FC236}">
                <a16:creationId xmlns:a16="http://schemas.microsoft.com/office/drawing/2014/main" id="{04716F36-325C-4262-96A5-406426A10616}"/>
              </a:ext>
            </a:extLst>
          </p:cNvPr>
          <p:cNvSpPr txBox="1"/>
          <p:nvPr/>
        </p:nvSpPr>
        <p:spPr>
          <a:xfrm>
            <a:off x="755650" y="4011481"/>
            <a:ext cx="7632700" cy="1913069"/>
          </a:xfrm>
          <a:prstGeom prst="rect">
            <a:avLst/>
          </a:prstGeom>
          <a:solidFill>
            <a:schemeClr val="bg1"/>
          </a:solidFill>
          <a:ln w="28575">
            <a:solidFill>
              <a:srgbClr val="6C9D6E"/>
            </a:solidFill>
          </a:ln>
        </p:spPr>
        <p:txBody>
          <a:bodyPr wrap="square" lIns="108000" tIns="108000" rIns="108000" bIns="108000" rtlCol="0">
            <a:noAutofit/>
          </a:bodyPr>
          <a:lstStyle/>
          <a:p>
            <a:pPr algn="ctr"/>
            <a:endParaRPr lang="en-GB" b="1" dirty="0">
              <a:solidFill>
                <a:schemeClr val="bg1"/>
              </a:solidFill>
            </a:endParaRPr>
          </a:p>
        </p:txBody>
      </p:sp>
      <p:sp>
        <p:nvSpPr>
          <p:cNvPr id="49" name="TextBox 48">
            <a:extLst>
              <a:ext uri="{FF2B5EF4-FFF2-40B4-BE49-F238E27FC236}">
                <a16:creationId xmlns:a16="http://schemas.microsoft.com/office/drawing/2014/main" id="{8BAB5216-73C7-4AA4-B5C3-37B3A863D267}"/>
              </a:ext>
            </a:extLst>
          </p:cNvPr>
          <p:cNvSpPr txBox="1"/>
          <p:nvPr/>
        </p:nvSpPr>
        <p:spPr>
          <a:xfrm>
            <a:off x="755650" y="1411156"/>
            <a:ext cx="7632700" cy="2006527"/>
          </a:xfrm>
          <a:prstGeom prst="rect">
            <a:avLst/>
          </a:prstGeom>
          <a:solidFill>
            <a:schemeClr val="bg1"/>
          </a:solidFill>
          <a:ln w="28575">
            <a:solidFill>
              <a:srgbClr val="6C9D6E"/>
            </a:solidFill>
          </a:ln>
        </p:spPr>
        <p:txBody>
          <a:bodyPr wrap="square" lIns="108000" tIns="108000" rIns="108000" bIns="108000" rtlCol="0">
            <a:noAutofit/>
          </a:bodyPr>
          <a:lstStyle/>
          <a:p>
            <a:pPr algn="ctr"/>
            <a:endParaRPr lang="en-GB" b="1" dirty="0">
              <a:solidFill>
                <a:schemeClr val="bg1"/>
              </a:solidFill>
            </a:endParaRPr>
          </a:p>
        </p:txBody>
      </p:sp>
      <p:sp>
        <p:nvSpPr>
          <p:cNvPr id="39" name="Rectangle 38">
            <a:extLst>
              <a:ext uri="{FF2B5EF4-FFF2-40B4-BE49-F238E27FC236}">
                <a16:creationId xmlns:a16="http://schemas.microsoft.com/office/drawing/2014/main" id="{40FBB5E7-44DB-4D67-AFEB-DE1060B42292}"/>
              </a:ext>
            </a:extLst>
          </p:cNvPr>
          <p:cNvSpPr/>
          <p:nvPr/>
        </p:nvSpPr>
        <p:spPr>
          <a:xfrm>
            <a:off x="975782" y="5209857"/>
            <a:ext cx="3716293" cy="365759"/>
          </a:xfrm>
          <a:prstGeom prst="rect">
            <a:avLst/>
          </a:prstGeom>
          <a:solidFill>
            <a:srgbClr val="F7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4723802-CA8A-4CDC-9E92-F09BDB4B0EA7}"/>
              </a:ext>
            </a:extLst>
          </p:cNvPr>
          <p:cNvSpPr/>
          <p:nvPr/>
        </p:nvSpPr>
        <p:spPr>
          <a:xfrm>
            <a:off x="975782" y="4627824"/>
            <a:ext cx="2973341" cy="365759"/>
          </a:xfrm>
          <a:prstGeom prst="rect">
            <a:avLst/>
          </a:prstGeom>
          <a:solidFill>
            <a:srgbClr val="F7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97" name="Rectangle 96"/>
          <p:cNvSpPr/>
          <p:nvPr/>
        </p:nvSpPr>
        <p:spPr>
          <a:xfrm>
            <a:off x="470624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470624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p:cNvSpPr txBox="1"/>
              <p:nvPr/>
            </p:nvSpPr>
            <p:spPr>
              <a:xfrm>
                <a:off x="755650" y="1341438"/>
                <a:ext cx="7632700" cy="560575"/>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Use these bar models to compare </a:t>
                </a:r>
                <a14:m>
                  <m:oMath xmlns:m="http://schemas.openxmlformats.org/officeDocument/2006/math">
                    <m:f>
                      <m:fPr>
                        <m:ctrlPr>
                          <a:rPr lang="en-GB" sz="1400" b="1" i="1">
                            <a:solidFill>
                              <a:schemeClr val="bg1"/>
                            </a:solidFill>
                            <a:latin typeface="Cambria Math" panose="02040503050406030204" pitchFamily="18" charset="0"/>
                          </a:rPr>
                        </m:ctrlPr>
                      </m:fPr>
                      <m:num>
                        <m:r>
                          <m:rPr>
                            <m:nor/>
                          </m:rPr>
                          <a:rPr lang="en-GB" sz="1400" b="1" i="0">
                            <a:solidFill>
                              <a:schemeClr val="bg1"/>
                            </a:solidFill>
                          </a:rPr>
                          <m:t>4</m:t>
                        </m:r>
                      </m:num>
                      <m:den>
                        <m:r>
                          <m:rPr>
                            <m:nor/>
                          </m:rPr>
                          <a:rPr lang="en-GB" sz="1400" b="1" i="0">
                            <a:solidFill>
                              <a:schemeClr val="bg1"/>
                            </a:solidFill>
                          </a:rPr>
                          <m:t>5</m:t>
                        </m:r>
                      </m:den>
                    </m:f>
                  </m:oMath>
                </a14:m>
                <a:r>
                  <a:rPr lang="en-GB" b="1" dirty="0">
                    <a:solidFill>
                      <a:schemeClr val="bg1"/>
                    </a:solidFill>
                  </a:rPr>
                  <a:t> and </a:t>
                </a:r>
                <a14:m>
                  <m:oMath xmlns:m="http://schemas.openxmlformats.org/officeDocument/2006/math">
                    <m:f>
                      <m:fPr>
                        <m:ctrlPr>
                          <a:rPr lang="en-GB" sz="1400" b="1" i="1" smtClean="0">
                            <a:solidFill>
                              <a:schemeClr val="bg1"/>
                            </a:solidFill>
                            <a:latin typeface="Cambria Math" panose="02040503050406030204" pitchFamily="18" charset="0"/>
                            <a:ea typeface="Cambria Math" panose="02040503050406030204" pitchFamily="18" charset="0"/>
                          </a:rPr>
                        </m:ctrlPr>
                      </m:fPr>
                      <m:num>
                        <m:r>
                          <m:rPr>
                            <m:nor/>
                          </m:rPr>
                          <a:rPr lang="en-GB" sz="1400" b="1" i="0" smtClean="0">
                            <a:solidFill>
                              <a:schemeClr val="bg1"/>
                            </a:solidFill>
                            <a:ea typeface="Cambria Math" panose="02040503050406030204" pitchFamily="18" charset="0"/>
                          </a:rPr>
                          <m:t>7</m:t>
                        </m:r>
                      </m:num>
                      <m:den>
                        <m:r>
                          <m:rPr>
                            <m:nor/>
                          </m:rPr>
                          <a:rPr lang="en-GB" sz="1400" b="1" i="0" smtClean="0">
                            <a:solidFill>
                              <a:schemeClr val="bg1"/>
                            </a:solidFill>
                            <a:ea typeface="Cambria Math" panose="02040503050406030204" pitchFamily="18" charset="0"/>
                          </a:rPr>
                          <m:t>10</m:t>
                        </m:r>
                      </m:den>
                    </m:f>
                  </m:oMath>
                </a14:m>
                <a:r>
                  <a:rPr lang="en-GB" b="1" dirty="0">
                    <a:solidFill>
                      <a:schemeClr val="bg1"/>
                    </a:solidFill>
                  </a:rPr>
                  <a:t>.</a:t>
                </a:r>
              </a:p>
            </p:txBody>
          </p:sp>
        </mc:Choice>
        <mc:Fallback xmlns="">
          <p:sp>
            <p:nvSpPr>
              <p:cNvPr id="8" name="TextBox 7"/>
              <p:cNvSpPr txBox="1">
                <a:spLocks noRot="1" noChangeAspect="1" noMove="1" noResize="1" noEditPoints="1" noAdjustHandles="1" noChangeArrowheads="1" noChangeShapeType="1" noTextEdit="1"/>
              </p:cNvSpPr>
              <p:nvPr/>
            </p:nvSpPr>
            <p:spPr>
              <a:xfrm>
                <a:off x="755650" y="1341438"/>
                <a:ext cx="7632700" cy="560575"/>
              </a:xfrm>
              <a:prstGeom prst="rect">
                <a:avLst/>
              </a:prstGeom>
              <a:blipFill>
                <a:blip r:embed="rId3"/>
                <a:stretch>
                  <a:fillRect/>
                </a:stretch>
              </a:blipFill>
              <a:ln w="28575">
                <a:solidFill>
                  <a:srgbClr val="6C9D6E"/>
                </a:solidFill>
              </a:ln>
            </p:spPr>
            <p:txBody>
              <a:bodyPr/>
              <a:lstStyle/>
              <a:p>
                <a:r>
                  <a:rPr lang="en-GB">
                    <a:noFill/>
                  </a:rPr>
                  <a:t> </a:t>
                </a:r>
              </a:p>
            </p:txBody>
          </p:sp>
        </mc:Fallback>
      </mc:AlternateContent>
      <p:graphicFrame>
        <p:nvGraphicFramePr>
          <p:cNvPr id="3" name="Table 2">
            <a:extLst>
              <a:ext uri="{FF2B5EF4-FFF2-40B4-BE49-F238E27FC236}">
                <a16:creationId xmlns:a16="http://schemas.microsoft.com/office/drawing/2014/main" id="{FF229F9F-F530-4586-9782-CD0B796C9E15}"/>
              </a:ext>
            </a:extLst>
          </p:cNvPr>
          <p:cNvGraphicFramePr>
            <a:graphicFrameLocks noGrp="1"/>
          </p:cNvGraphicFramePr>
          <p:nvPr>
            <p:extLst>
              <p:ext uri="{D42A27DB-BD31-4B8C-83A1-F6EECF244321}">
                <p14:modId xmlns:p14="http://schemas.microsoft.com/office/powerpoint/2010/main" val="3229224639"/>
              </p:ext>
            </p:extLst>
          </p:nvPr>
        </p:nvGraphicFramePr>
        <p:xfrm>
          <a:off x="975782" y="2187768"/>
          <a:ext cx="5704115" cy="365760"/>
        </p:xfrm>
        <a:graphic>
          <a:graphicData uri="http://schemas.openxmlformats.org/drawingml/2006/table">
            <a:tbl>
              <a:tblPr firstRow="1" bandRow="1">
                <a:tableStyleId>{5940675A-B579-460E-94D1-54222C63F5DA}</a:tableStyleId>
              </a:tblPr>
              <a:tblGrid>
                <a:gridCol w="1140823">
                  <a:extLst>
                    <a:ext uri="{9D8B030D-6E8A-4147-A177-3AD203B41FA5}">
                      <a16:colId xmlns:a16="http://schemas.microsoft.com/office/drawing/2014/main" val="2332676519"/>
                    </a:ext>
                  </a:extLst>
                </a:gridCol>
                <a:gridCol w="1140823">
                  <a:extLst>
                    <a:ext uri="{9D8B030D-6E8A-4147-A177-3AD203B41FA5}">
                      <a16:colId xmlns:a16="http://schemas.microsoft.com/office/drawing/2014/main" val="4187344780"/>
                    </a:ext>
                  </a:extLst>
                </a:gridCol>
                <a:gridCol w="1140823">
                  <a:extLst>
                    <a:ext uri="{9D8B030D-6E8A-4147-A177-3AD203B41FA5}">
                      <a16:colId xmlns:a16="http://schemas.microsoft.com/office/drawing/2014/main" val="2910909935"/>
                    </a:ext>
                  </a:extLst>
                </a:gridCol>
                <a:gridCol w="1140823">
                  <a:extLst>
                    <a:ext uri="{9D8B030D-6E8A-4147-A177-3AD203B41FA5}">
                      <a16:colId xmlns:a16="http://schemas.microsoft.com/office/drawing/2014/main" val="4206878483"/>
                    </a:ext>
                  </a:extLst>
                </a:gridCol>
                <a:gridCol w="1140823">
                  <a:extLst>
                    <a:ext uri="{9D8B030D-6E8A-4147-A177-3AD203B41FA5}">
                      <a16:colId xmlns:a16="http://schemas.microsoft.com/office/drawing/2014/main" val="4144173921"/>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C92"/>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C92"/>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C92"/>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C92"/>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6961952"/>
                  </a:ext>
                </a:extLst>
              </a:tr>
            </a:tbl>
          </a:graphicData>
        </a:graphic>
      </p:graphicFrame>
      <p:graphicFrame>
        <p:nvGraphicFramePr>
          <p:cNvPr id="4" name="Table 3">
            <a:extLst>
              <a:ext uri="{FF2B5EF4-FFF2-40B4-BE49-F238E27FC236}">
                <a16:creationId xmlns:a16="http://schemas.microsoft.com/office/drawing/2014/main" id="{B11C8239-C3A9-4C06-96DE-664F770072A2}"/>
              </a:ext>
            </a:extLst>
          </p:cNvPr>
          <p:cNvGraphicFramePr>
            <a:graphicFrameLocks noGrp="1"/>
          </p:cNvGraphicFramePr>
          <p:nvPr>
            <p:extLst>
              <p:ext uri="{D42A27DB-BD31-4B8C-83A1-F6EECF244321}">
                <p14:modId xmlns:p14="http://schemas.microsoft.com/office/powerpoint/2010/main" val="310539178"/>
              </p:ext>
            </p:extLst>
          </p:nvPr>
        </p:nvGraphicFramePr>
        <p:xfrm>
          <a:off x="975782" y="2772976"/>
          <a:ext cx="5704110" cy="365760"/>
        </p:xfrm>
        <a:graphic>
          <a:graphicData uri="http://schemas.openxmlformats.org/drawingml/2006/table">
            <a:tbl>
              <a:tblPr firstRow="1" bandRow="1">
                <a:tableStyleId>{5940675A-B579-460E-94D1-54222C63F5DA}</a:tableStyleId>
              </a:tblPr>
              <a:tblGrid>
                <a:gridCol w="570411">
                  <a:extLst>
                    <a:ext uri="{9D8B030D-6E8A-4147-A177-3AD203B41FA5}">
                      <a16:colId xmlns:a16="http://schemas.microsoft.com/office/drawing/2014/main" val="429454421"/>
                    </a:ext>
                  </a:extLst>
                </a:gridCol>
                <a:gridCol w="570411">
                  <a:extLst>
                    <a:ext uri="{9D8B030D-6E8A-4147-A177-3AD203B41FA5}">
                      <a16:colId xmlns:a16="http://schemas.microsoft.com/office/drawing/2014/main" val="432973161"/>
                    </a:ext>
                  </a:extLst>
                </a:gridCol>
                <a:gridCol w="570411">
                  <a:extLst>
                    <a:ext uri="{9D8B030D-6E8A-4147-A177-3AD203B41FA5}">
                      <a16:colId xmlns:a16="http://schemas.microsoft.com/office/drawing/2014/main" val="1135277349"/>
                    </a:ext>
                  </a:extLst>
                </a:gridCol>
                <a:gridCol w="570411">
                  <a:extLst>
                    <a:ext uri="{9D8B030D-6E8A-4147-A177-3AD203B41FA5}">
                      <a16:colId xmlns:a16="http://schemas.microsoft.com/office/drawing/2014/main" val="1270369280"/>
                    </a:ext>
                  </a:extLst>
                </a:gridCol>
                <a:gridCol w="570411">
                  <a:extLst>
                    <a:ext uri="{9D8B030D-6E8A-4147-A177-3AD203B41FA5}">
                      <a16:colId xmlns:a16="http://schemas.microsoft.com/office/drawing/2014/main" val="1520190062"/>
                    </a:ext>
                  </a:extLst>
                </a:gridCol>
                <a:gridCol w="570411">
                  <a:extLst>
                    <a:ext uri="{9D8B030D-6E8A-4147-A177-3AD203B41FA5}">
                      <a16:colId xmlns:a16="http://schemas.microsoft.com/office/drawing/2014/main" val="2696260164"/>
                    </a:ext>
                  </a:extLst>
                </a:gridCol>
                <a:gridCol w="570411">
                  <a:extLst>
                    <a:ext uri="{9D8B030D-6E8A-4147-A177-3AD203B41FA5}">
                      <a16:colId xmlns:a16="http://schemas.microsoft.com/office/drawing/2014/main" val="1201187015"/>
                    </a:ext>
                  </a:extLst>
                </a:gridCol>
                <a:gridCol w="570411">
                  <a:extLst>
                    <a:ext uri="{9D8B030D-6E8A-4147-A177-3AD203B41FA5}">
                      <a16:colId xmlns:a16="http://schemas.microsoft.com/office/drawing/2014/main" val="581763544"/>
                    </a:ext>
                  </a:extLst>
                </a:gridCol>
                <a:gridCol w="570411">
                  <a:extLst>
                    <a:ext uri="{9D8B030D-6E8A-4147-A177-3AD203B41FA5}">
                      <a16:colId xmlns:a16="http://schemas.microsoft.com/office/drawing/2014/main" val="2400149187"/>
                    </a:ext>
                  </a:extLst>
                </a:gridCol>
                <a:gridCol w="570411">
                  <a:extLst>
                    <a:ext uri="{9D8B030D-6E8A-4147-A177-3AD203B41FA5}">
                      <a16:colId xmlns:a16="http://schemas.microsoft.com/office/drawing/2014/main" val="354366728"/>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cxnSp>
        <p:nvCxnSpPr>
          <p:cNvPr id="7" name="Straight Connector 6">
            <a:extLst>
              <a:ext uri="{FF2B5EF4-FFF2-40B4-BE49-F238E27FC236}">
                <a16:creationId xmlns:a16="http://schemas.microsoft.com/office/drawing/2014/main" id="{508DA887-EB37-4FF8-BF1D-EDDDC155B95D}"/>
              </a:ext>
            </a:extLst>
          </p:cNvPr>
          <p:cNvCxnSpPr>
            <a:cxnSpLocks/>
          </p:cNvCxnSpPr>
          <p:nvPr/>
        </p:nvCxnSpPr>
        <p:spPr>
          <a:xfrm flipV="1">
            <a:off x="1542519" y="2178243"/>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3D163D49-D685-4ADC-B7FD-EA3EB2F77966}"/>
              </a:ext>
            </a:extLst>
          </p:cNvPr>
          <p:cNvCxnSpPr>
            <a:cxnSpLocks/>
          </p:cNvCxnSpPr>
          <p:nvPr/>
        </p:nvCxnSpPr>
        <p:spPr>
          <a:xfrm flipV="1">
            <a:off x="2690282" y="2178243"/>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E330D4AC-F523-4AD1-98C7-D114BABAC6CE}"/>
              </a:ext>
            </a:extLst>
          </p:cNvPr>
          <p:cNvCxnSpPr>
            <a:cxnSpLocks/>
          </p:cNvCxnSpPr>
          <p:nvPr/>
        </p:nvCxnSpPr>
        <p:spPr>
          <a:xfrm flipV="1">
            <a:off x="3823752" y="2178243"/>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92063A86-5A9B-4DD2-9819-BE16FFA28D1C}"/>
              </a:ext>
            </a:extLst>
          </p:cNvPr>
          <p:cNvCxnSpPr>
            <a:cxnSpLocks/>
          </p:cNvCxnSpPr>
          <p:nvPr/>
        </p:nvCxnSpPr>
        <p:spPr>
          <a:xfrm flipV="1">
            <a:off x="4961990" y="2178243"/>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786776FD-9214-4F0D-857B-32D41E0DFCA9}"/>
                  </a:ext>
                </a:extLst>
              </p:cNvPr>
              <p:cNvSpPr/>
              <p:nvPr/>
            </p:nvSpPr>
            <p:spPr>
              <a:xfrm>
                <a:off x="7834447" y="2240022"/>
                <a:ext cx="385041" cy="784638"/>
              </a:xfrm>
              <a:prstGeom prst="rect">
                <a:avLst/>
              </a:prstGeom>
            </p:spPr>
            <p:txBody>
              <a:bodyPr wrap="square">
                <a:spAutoFit/>
              </a:bodyPr>
              <a:lstStyle/>
              <a:p>
                <a:pPr algn="ctr"/>
                <a14:m>
                  <m:oMathPara xmlns:m="http://schemas.openxmlformats.org/officeDocument/2006/math">
                    <m:oMathParaPr>
                      <m:jc m:val="center"/>
                    </m:oMathParaPr>
                    <m:oMath xmlns:m="http://schemas.openxmlformats.org/officeDocument/2006/math">
                      <m:f>
                        <m:fPr>
                          <m:ctrlPr>
                            <a:rPr lang="en-GB" sz="2400" b="1" i="1" smtClean="0">
                              <a:solidFill>
                                <a:srgbClr val="00913C"/>
                              </a:solidFill>
                              <a:latin typeface="Cambria Math" panose="02040503050406030204" pitchFamily="18" charset="0"/>
                            </a:rPr>
                          </m:ctrlPr>
                        </m:fPr>
                        <m:num>
                          <m:r>
                            <m:rPr>
                              <m:nor/>
                            </m:rPr>
                            <a:rPr lang="en-GB" sz="2400" b="1" i="0" smtClean="0">
                              <a:solidFill>
                                <a:srgbClr val="00913C"/>
                              </a:solidFill>
                            </a:rPr>
                            <m:t>4</m:t>
                          </m:r>
                        </m:num>
                        <m:den>
                          <m:r>
                            <m:rPr>
                              <m:nor/>
                            </m:rPr>
                            <a:rPr lang="en-GB" sz="2400" b="1" i="0">
                              <a:solidFill>
                                <a:srgbClr val="00913C"/>
                              </a:solidFill>
                            </a:rPr>
                            <m:t>5</m:t>
                          </m:r>
                        </m:den>
                      </m:f>
                    </m:oMath>
                  </m:oMathPara>
                </a14:m>
                <a:endParaRPr lang="en-GB" sz="2400" b="1" dirty="0">
                  <a:solidFill>
                    <a:srgbClr val="00913C"/>
                  </a:solidFill>
                </a:endParaRPr>
              </a:p>
            </p:txBody>
          </p:sp>
        </mc:Choice>
        <mc:Fallback xmlns="">
          <p:sp>
            <p:nvSpPr>
              <p:cNvPr id="16" name="Rectangle 15">
                <a:extLst>
                  <a:ext uri="{FF2B5EF4-FFF2-40B4-BE49-F238E27FC236}">
                    <a16:creationId xmlns:a16="http://schemas.microsoft.com/office/drawing/2014/main" id="{786776FD-9214-4F0D-857B-32D41E0DFCA9}"/>
                  </a:ext>
                </a:extLst>
              </p:cNvPr>
              <p:cNvSpPr>
                <a:spLocks noRot="1" noChangeAspect="1" noMove="1" noResize="1" noEditPoints="1" noAdjustHandles="1" noChangeArrowheads="1" noChangeShapeType="1" noTextEdit="1"/>
              </p:cNvSpPr>
              <p:nvPr/>
            </p:nvSpPr>
            <p:spPr>
              <a:xfrm>
                <a:off x="7834447" y="2240022"/>
                <a:ext cx="385041" cy="784638"/>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52BE6A2A-3BE7-4F36-9BD3-0D60F1DCB95C}"/>
                  </a:ext>
                </a:extLst>
              </p:cNvPr>
              <p:cNvSpPr/>
              <p:nvPr/>
            </p:nvSpPr>
            <p:spPr>
              <a:xfrm>
                <a:off x="6955502" y="2248146"/>
                <a:ext cx="448903"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rgbClr val="00913C"/>
                              </a:solidFill>
                              <a:latin typeface="Cambria Math" panose="02040503050406030204" pitchFamily="18" charset="0"/>
                            </a:rPr>
                          </m:ctrlPr>
                        </m:fPr>
                        <m:num>
                          <m:r>
                            <m:rPr>
                              <m:nor/>
                            </m:rPr>
                            <a:rPr lang="en-GB" sz="2400" b="1" i="0" smtClean="0">
                              <a:solidFill>
                                <a:srgbClr val="00913C"/>
                              </a:solidFill>
                            </a:rPr>
                            <m:t>7</m:t>
                          </m:r>
                        </m:num>
                        <m:den>
                          <m:r>
                            <m:rPr>
                              <m:nor/>
                            </m:rPr>
                            <a:rPr lang="en-GB" sz="2400" b="1" i="0" smtClean="0">
                              <a:solidFill>
                                <a:srgbClr val="00913C"/>
                              </a:solidFill>
                            </a:rPr>
                            <m:t>10</m:t>
                          </m:r>
                        </m:den>
                      </m:f>
                    </m:oMath>
                  </m:oMathPara>
                </a14:m>
                <a:endParaRPr lang="en-GB" sz="2400" b="1" dirty="0">
                  <a:solidFill>
                    <a:srgbClr val="00913C"/>
                  </a:solidFill>
                </a:endParaRPr>
              </a:p>
            </p:txBody>
          </p:sp>
        </mc:Choice>
        <mc:Fallback xmlns="">
          <p:sp>
            <p:nvSpPr>
              <p:cNvPr id="17" name="Rectangle 16">
                <a:extLst>
                  <a:ext uri="{FF2B5EF4-FFF2-40B4-BE49-F238E27FC236}">
                    <a16:creationId xmlns:a16="http://schemas.microsoft.com/office/drawing/2014/main" id="{52BE6A2A-3BE7-4F36-9BD3-0D60F1DCB95C}"/>
                  </a:ext>
                </a:extLst>
              </p:cNvPr>
              <p:cNvSpPr>
                <a:spLocks noRot="1" noChangeAspect="1" noMove="1" noResize="1" noEditPoints="1" noAdjustHandles="1" noChangeArrowheads="1" noChangeShapeType="1" noTextEdit="1"/>
              </p:cNvSpPr>
              <p:nvPr/>
            </p:nvSpPr>
            <p:spPr>
              <a:xfrm>
                <a:off x="6955502" y="2248146"/>
                <a:ext cx="448903" cy="783099"/>
              </a:xfrm>
              <a:prstGeom prst="rect">
                <a:avLst/>
              </a:prstGeom>
              <a:blipFill>
                <a:blip r:embed="rId5"/>
                <a:stretch>
                  <a:fillRect/>
                </a:stretch>
              </a:blipFill>
            </p:spPr>
            <p:txBody>
              <a:bodyPr/>
              <a:lstStyle/>
              <a:p>
                <a:r>
                  <a:rPr lang="en-GB">
                    <a:noFill/>
                  </a:rPr>
                  <a:t> </a:t>
                </a:r>
              </a:p>
            </p:txBody>
          </p:sp>
        </mc:Fallback>
      </mc:AlternateContent>
      <p:sp>
        <p:nvSpPr>
          <p:cNvPr id="19" name="Rectangle 18">
            <a:extLst>
              <a:ext uri="{FF2B5EF4-FFF2-40B4-BE49-F238E27FC236}">
                <a16:creationId xmlns:a16="http://schemas.microsoft.com/office/drawing/2014/main" id="{EC120FED-63C7-413C-BAA5-10A62A78E48F}"/>
              </a:ext>
            </a:extLst>
          </p:cNvPr>
          <p:cNvSpPr/>
          <p:nvPr/>
        </p:nvSpPr>
        <p:spPr>
          <a:xfrm>
            <a:off x="7404405" y="2455029"/>
            <a:ext cx="365806" cy="461665"/>
          </a:xfrm>
          <a:prstGeom prst="rect">
            <a:avLst/>
          </a:prstGeom>
        </p:spPr>
        <p:txBody>
          <a:bodyPr wrap="none">
            <a:spAutoFit/>
          </a:bodyPr>
          <a:lstStyle/>
          <a:p>
            <a:r>
              <a:rPr lang="en-GB" sz="2400" b="1" dirty="0">
                <a:solidFill>
                  <a:srgbClr val="00913C"/>
                </a:solidFill>
              </a:rPr>
              <a:t>&lt;</a:t>
            </a:r>
          </a:p>
        </p:txBody>
      </p:sp>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7FB7B2B7-D8A3-4AD5-9C69-5F028DEDB690}"/>
                  </a:ext>
                </a:extLst>
              </p:cNvPr>
              <p:cNvSpPr txBox="1"/>
              <p:nvPr/>
            </p:nvSpPr>
            <p:spPr>
              <a:xfrm>
                <a:off x="755650" y="3801048"/>
                <a:ext cx="7632700" cy="560575"/>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Draw two bar models to compare </a:t>
                </a:r>
                <a14:m>
                  <m:oMath xmlns:m="http://schemas.openxmlformats.org/officeDocument/2006/math">
                    <m:f>
                      <m:fPr>
                        <m:ctrlPr>
                          <a:rPr lang="en-GB" sz="1400" b="1" i="1">
                            <a:solidFill>
                              <a:schemeClr val="bg1"/>
                            </a:solidFill>
                            <a:latin typeface="Cambria Math" panose="02040503050406030204" pitchFamily="18" charset="0"/>
                          </a:rPr>
                        </m:ctrlPr>
                      </m:fPr>
                      <m:num>
                        <m:r>
                          <m:rPr>
                            <m:nor/>
                          </m:rPr>
                          <a:rPr lang="en-GB" sz="1400" b="1" i="0" smtClean="0">
                            <a:solidFill>
                              <a:schemeClr val="bg1"/>
                            </a:solidFill>
                          </a:rPr>
                          <m:t>2</m:t>
                        </m:r>
                      </m:num>
                      <m:den>
                        <m:r>
                          <m:rPr>
                            <m:nor/>
                          </m:rPr>
                          <a:rPr lang="en-GB" sz="1400" b="1" i="0" smtClean="0">
                            <a:solidFill>
                              <a:schemeClr val="bg1"/>
                            </a:solidFill>
                          </a:rPr>
                          <m:t>3</m:t>
                        </m:r>
                      </m:den>
                    </m:f>
                  </m:oMath>
                </a14:m>
                <a:r>
                  <a:rPr lang="en-GB" b="1" dirty="0">
                    <a:solidFill>
                      <a:schemeClr val="bg1"/>
                    </a:solidFill>
                  </a:rPr>
                  <a:t> and </a:t>
                </a:r>
                <a14:m>
                  <m:oMath xmlns:m="http://schemas.openxmlformats.org/officeDocument/2006/math">
                    <m:f>
                      <m:fPr>
                        <m:ctrlPr>
                          <a:rPr lang="en-GB" sz="1400" b="1" i="1" smtClean="0">
                            <a:solidFill>
                              <a:schemeClr val="bg1"/>
                            </a:solidFill>
                            <a:latin typeface="Cambria Math" panose="02040503050406030204" pitchFamily="18" charset="0"/>
                            <a:ea typeface="Cambria Math" panose="02040503050406030204" pitchFamily="18" charset="0"/>
                          </a:rPr>
                        </m:ctrlPr>
                      </m:fPr>
                      <m:num>
                        <m:r>
                          <m:rPr>
                            <m:nor/>
                          </m:rPr>
                          <a:rPr lang="en-GB" sz="1400" b="1" i="0" smtClean="0">
                            <a:solidFill>
                              <a:schemeClr val="bg1"/>
                            </a:solidFill>
                            <a:ea typeface="Cambria Math" panose="02040503050406030204" pitchFamily="18" charset="0"/>
                          </a:rPr>
                          <m:t>5</m:t>
                        </m:r>
                      </m:num>
                      <m:den>
                        <m:r>
                          <m:rPr>
                            <m:nor/>
                          </m:rPr>
                          <a:rPr lang="en-GB" sz="1400" b="1" i="0" smtClean="0">
                            <a:solidFill>
                              <a:schemeClr val="bg1"/>
                            </a:solidFill>
                            <a:ea typeface="Cambria Math" panose="02040503050406030204" pitchFamily="18" charset="0"/>
                          </a:rPr>
                          <m:t>6</m:t>
                        </m:r>
                      </m:den>
                    </m:f>
                  </m:oMath>
                </a14:m>
                <a:r>
                  <a:rPr lang="en-GB" b="1" dirty="0">
                    <a:solidFill>
                      <a:schemeClr val="bg1"/>
                    </a:solidFill>
                  </a:rPr>
                  <a:t>.</a:t>
                </a:r>
              </a:p>
            </p:txBody>
          </p:sp>
        </mc:Choice>
        <mc:Fallback xmlns="">
          <p:sp>
            <p:nvSpPr>
              <p:cNvPr id="23" name="TextBox 22">
                <a:extLst>
                  <a:ext uri="{FF2B5EF4-FFF2-40B4-BE49-F238E27FC236}">
                    <a16:creationId xmlns:a16="http://schemas.microsoft.com/office/drawing/2014/main" id="{7FB7B2B7-D8A3-4AD5-9C69-5F028DEDB690}"/>
                  </a:ext>
                </a:extLst>
              </p:cNvPr>
              <p:cNvSpPr txBox="1">
                <a:spLocks noRot="1" noChangeAspect="1" noMove="1" noResize="1" noEditPoints="1" noAdjustHandles="1" noChangeArrowheads="1" noChangeShapeType="1" noTextEdit="1"/>
              </p:cNvSpPr>
              <p:nvPr/>
            </p:nvSpPr>
            <p:spPr>
              <a:xfrm>
                <a:off x="755650" y="3801048"/>
                <a:ext cx="7632700" cy="560575"/>
              </a:xfrm>
              <a:prstGeom prst="rect">
                <a:avLst/>
              </a:prstGeom>
              <a:blipFill>
                <a:blip r:embed="rId6"/>
                <a:stretch>
                  <a:fillRect/>
                </a:stretch>
              </a:blipFill>
              <a:ln w="28575">
                <a:solidFill>
                  <a:srgbClr val="6C9D6E"/>
                </a:solidFill>
              </a:ln>
            </p:spPr>
            <p:txBody>
              <a:bodyPr/>
              <a:lstStyle/>
              <a:p>
                <a:r>
                  <a:rPr lang="en-GB">
                    <a:noFill/>
                  </a:rPr>
                  <a:t> </a:t>
                </a:r>
              </a:p>
            </p:txBody>
          </p:sp>
        </mc:Fallback>
      </mc:AlternateContent>
      <p:graphicFrame>
        <p:nvGraphicFramePr>
          <p:cNvPr id="24" name="Table 23">
            <a:extLst>
              <a:ext uri="{FF2B5EF4-FFF2-40B4-BE49-F238E27FC236}">
                <a16:creationId xmlns:a16="http://schemas.microsoft.com/office/drawing/2014/main" id="{CCF36290-DEB6-490A-B03F-BA6E09D2FA48}"/>
              </a:ext>
            </a:extLst>
          </p:cNvPr>
          <p:cNvGraphicFramePr>
            <a:graphicFrameLocks noGrp="1"/>
          </p:cNvGraphicFramePr>
          <p:nvPr>
            <p:extLst>
              <p:ext uri="{D42A27DB-BD31-4B8C-83A1-F6EECF244321}">
                <p14:modId xmlns:p14="http://schemas.microsoft.com/office/powerpoint/2010/main" val="171012700"/>
              </p:ext>
            </p:extLst>
          </p:nvPr>
        </p:nvGraphicFramePr>
        <p:xfrm>
          <a:off x="975782" y="4627824"/>
          <a:ext cx="4460787" cy="365760"/>
        </p:xfrm>
        <a:graphic>
          <a:graphicData uri="http://schemas.openxmlformats.org/drawingml/2006/table">
            <a:tbl>
              <a:tblPr firstRow="1" bandRow="1">
                <a:tableStyleId>{5940675A-B579-460E-94D1-54222C63F5DA}</a:tableStyleId>
              </a:tblPr>
              <a:tblGrid>
                <a:gridCol w="1486929">
                  <a:extLst>
                    <a:ext uri="{9D8B030D-6E8A-4147-A177-3AD203B41FA5}">
                      <a16:colId xmlns:a16="http://schemas.microsoft.com/office/drawing/2014/main" val="2332676519"/>
                    </a:ext>
                  </a:extLst>
                </a:gridCol>
                <a:gridCol w="1486929">
                  <a:extLst>
                    <a:ext uri="{9D8B030D-6E8A-4147-A177-3AD203B41FA5}">
                      <a16:colId xmlns:a16="http://schemas.microsoft.com/office/drawing/2014/main" val="4187344780"/>
                    </a:ext>
                  </a:extLst>
                </a:gridCol>
                <a:gridCol w="1486929">
                  <a:extLst>
                    <a:ext uri="{9D8B030D-6E8A-4147-A177-3AD203B41FA5}">
                      <a16:colId xmlns:a16="http://schemas.microsoft.com/office/drawing/2014/main" val="2910909935"/>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6961952"/>
                  </a:ext>
                </a:extLst>
              </a:tr>
            </a:tbl>
          </a:graphicData>
        </a:graphic>
      </p:graphicFrame>
      <p:graphicFrame>
        <p:nvGraphicFramePr>
          <p:cNvPr id="25" name="Table 24">
            <a:extLst>
              <a:ext uri="{FF2B5EF4-FFF2-40B4-BE49-F238E27FC236}">
                <a16:creationId xmlns:a16="http://schemas.microsoft.com/office/drawing/2014/main" id="{5055634D-73DC-4BC3-805E-259FB39218D1}"/>
              </a:ext>
            </a:extLst>
          </p:cNvPr>
          <p:cNvGraphicFramePr>
            <a:graphicFrameLocks noGrp="1"/>
          </p:cNvGraphicFramePr>
          <p:nvPr>
            <p:extLst>
              <p:ext uri="{D42A27DB-BD31-4B8C-83A1-F6EECF244321}">
                <p14:modId xmlns:p14="http://schemas.microsoft.com/office/powerpoint/2010/main" val="2644081334"/>
              </p:ext>
            </p:extLst>
          </p:nvPr>
        </p:nvGraphicFramePr>
        <p:xfrm>
          <a:off x="975782" y="5209857"/>
          <a:ext cx="4460784" cy="365760"/>
        </p:xfrm>
        <a:graphic>
          <a:graphicData uri="http://schemas.openxmlformats.org/drawingml/2006/table">
            <a:tbl>
              <a:tblPr firstRow="1" bandRow="1">
                <a:tableStyleId>{5940675A-B579-460E-94D1-54222C63F5DA}</a:tableStyleId>
              </a:tblPr>
              <a:tblGrid>
                <a:gridCol w="743464">
                  <a:extLst>
                    <a:ext uri="{9D8B030D-6E8A-4147-A177-3AD203B41FA5}">
                      <a16:colId xmlns:a16="http://schemas.microsoft.com/office/drawing/2014/main" val="429454421"/>
                    </a:ext>
                  </a:extLst>
                </a:gridCol>
                <a:gridCol w="743464">
                  <a:extLst>
                    <a:ext uri="{9D8B030D-6E8A-4147-A177-3AD203B41FA5}">
                      <a16:colId xmlns:a16="http://schemas.microsoft.com/office/drawing/2014/main" val="432973161"/>
                    </a:ext>
                  </a:extLst>
                </a:gridCol>
                <a:gridCol w="743464">
                  <a:extLst>
                    <a:ext uri="{9D8B030D-6E8A-4147-A177-3AD203B41FA5}">
                      <a16:colId xmlns:a16="http://schemas.microsoft.com/office/drawing/2014/main" val="1135277349"/>
                    </a:ext>
                  </a:extLst>
                </a:gridCol>
                <a:gridCol w="743464">
                  <a:extLst>
                    <a:ext uri="{9D8B030D-6E8A-4147-A177-3AD203B41FA5}">
                      <a16:colId xmlns:a16="http://schemas.microsoft.com/office/drawing/2014/main" val="1270369280"/>
                    </a:ext>
                  </a:extLst>
                </a:gridCol>
                <a:gridCol w="743464">
                  <a:extLst>
                    <a:ext uri="{9D8B030D-6E8A-4147-A177-3AD203B41FA5}">
                      <a16:colId xmlns:a16="http://schemas.microsoft.com/office/drawing/2014/main" val="1201187015"/>
                    </a:ext>
                  </a:extLst>
                </a:gridCol>
                <a:gridCol w="743464">
                  <a:extLst>
                    <a:ext uri="{9D8B030D-6E8A-4147-A177-3AD203B41FA5}">
                      <a16:colId xmlns:a16="http://schemas.microsoft.com/office/drawing/2014/main" val="581763544"/>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dirty="0"/>
                    </a:p>
                  </a:txBody>
                  <a:tcPr>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50487632"/>
                  </a:ext>
                </a:extLst>
              </a:tr>
            </a:tbl>
          </a:graphicData>
        </a:graphic>
      </p:graphicFrame>
      <p:cxnSp>
        <p:nvCxnSpPr>
          <p:cNvPr id="21" name="Straight Connector 20">
            <a:extLst>
              <a:ext uri="{FF2B5EF4-FFF2-40B4-BE49-F238E27FC236}">
                <a16:creationId xmlns:a16="http://schemas.microsoft.com/office/drawing/2014/main" id="{2A8BAE7A-E71D-4CD3-BBF9-C19E26FB5942}"/>
              </a:ext>
            </a:extLst>
          </p:cNvPr>
          <p:cNvCxnSpPr>
            <a:cxnSpLocks/>
          </p:cNvCxnSpPr>
          <p:nvPr/>
        </p:nvCxnSpPr>
        <p:spPr>
          <a:xfrm flipV="1">
            <a:off x="2456874" y="46278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82DB525D-ADAC-4C88-AEB0-8EBE807577AD}"/>
              </a:ext>
            </a:extLst>
          </p:cNvPr>
          <p:cNvCxnSpPr>
            <a:cxnSpLocks/>
          </p:cNvCxnSpPr>
          <p:nvPr/>
        </p:nvCxnSpPr>
        <p:spPr>
          <a:xfrm flipV="1">
            <a:off x="3949124" y="46278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id="{A9613E04-92DB-4C1C-8E02-3197AD4F4138}"/>
              </a:ext>
            </a:extLst>
          </p:cNvPr>
          <p:cNvCxnSpPr>
            <a:cxnSpLocks/>
          </p:cNvCxnSpPr>
          <p:nvPr/>
        </p:nvCxnSpPr>
        <p:spPr>
          <a:xfrm flipV="1">
            <a:off x="2456874" y="51993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3" name="Straight Connector 32">
            <a:extLst>
              <a:ext uri="{FF2B5EF4-FFF2-40B4-BE49-F238E27FC236}">
                <a16:creationId xmlns:a16="http://schemas.microsoft.com/office/drawing/2014/main" id="{01407A22-DE29-4FC7-9E1E-87030C9147E2}"/>
              </a:ext>
            </a:extLst>
          </p:cNvPr>
          <p:cNvCxnSpPr>
            <a:cxnSpLocks/>
          </p:cNvCxnSpPr>
          <p:nvPr/>
        </p:nvCxnSpPr>
        <p:spPr>
          <a:xfrm flipV="1">
            <a:off x="3949124" y="51993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0C7203EA-4813-4E65-B990-80609A96491D}"/>
              </a:ext>
            </a:extLst>
          </p:cNvPr>
          <p:cNvCxnSpPr>
            <a:cxnSpLocks/>
          </p:cNvCxnSpPr>
          <p:nvPr/>
        </p:nvCxnSpPr>
        <p:spPr>
          <a:xfrm flipV="1">
            <a:off x="1726624" y="51993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5" name="Straight Connector 34">
            <a:extLst>
              <a:ext uri="{FF2B5EF4-FFF2-40B4-BE49-F238E27FC236}">
                <a16:creationId xmlns:a16="http://schemas.microsoft.com/office/drawing/2014/main" id="{2242E0CB-2CC3-4705-B788-199596AF9924}"/>
              </a:ext>
            </a:extLst>
          </p:cNvPr>
          <p:cNvCxnSpPr>
            <a:cxnSpLocks/>
          </p:cNvCxnSpPr>
          <p:nvPr/>
        </p:nvCxnSpPr>
        <p:spPr>
          <a:xfrm flipV="1">
            <a:off x="3218874" y="51993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EBD07F1B-122B-4A60-AD29-EE9AC66387C7}"/>
              </a:ext>
            </a:extLst>
          </p:cNvPr>
          <p:cNvCxnSpPr>
            <a:cxnSpLocks/>
          </p:cNvCxnSpPr>
          <p:nvPr/>
        </p:nvCxnSpPr>
        <p:spPr>
          <a:xfrm flipV="1">
            <a:off x="4692074" y="5199325"/>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A2B39A6E-D27E-401B-B815-FC4AF69A7928}"/>
              </a:ext>
            </a:extLst>
          </p:cNvPr>
          <p:cNvCxnSpPr>
            <a:cxnSpLocks/>
          </p:cNvCxnSpPr>
          <p:nvPr/>
        </p:nvCxnSpPr>
        <p:spPr>
          <a:xfrm flipV="1">
            <a:off x="6114515" y="2178243"/>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0B840EFE-B8F5-4B04-A9F5-7CD98CBD1172}"/>
              </a:ext>
            </a:extLst>
          </p:cNvPr>
          <p:cNvCxnSpPr>
            <a:cxnSpLocks/>
          </p:cNvCxnSpPr>
          <p:nvPr/>
        </p:nvCxnSpPr>
        <p:spPr>
          <a:xfrm flipV="1">
            <a:off x="1744882" y="4628435"/>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DD8114BF-B7E9-494B-9768-196435569545}"/>
              </a:ext>
            </a:extLst>
          </p:cNvPr>
          <p:cNvCxnSpPr>
            <a:cxnSpLocks/>
          </p:cNvCxnSpPr>
          <p:nvPr/>
        </p:nvCxnSpPr>
        <p:spPr>
          <a:xfrm flipV="1">
            <a:off x="3221255" y="4628435"/>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FB0F1D14-EFFC-416E-913E-4F344F6A3258}"/>
              </a:ext>
            </a:extLst>
          </p:cNvPr>
          <p:cNvCxnSpPr>
            <a:cxnSpLocks/>
          </p:cNvCxnSpPr>
          <p:nvPr/>
        </p:nvCxnSpPr>
        <p:spPr>
          <a:xfrm flipV="1">
            <a:off x="4707314" y="4628435"/>
            <a:ext cx="0" cy="365760"/>
          </a:xfrm>
          <a:prstGeom prst="line">
            <a:avLst/>
          </a:prstGeom>
          <a:ln w="19050">
            <a:solidFill>
              <a:srgbClr val="7767AE"/>
            </a:solidFill>
            <a:prstDash val="sysDash"/>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44" name="Rectangle 43">
                <a:extLst>
                  <a:ext uri="{FF2B5EF4-FFF2-40B4-BE49-F238E27FC236}">
                    <a16:creationId xmlns:a16="http://schemas.microsoft.com/office/drawing/2014/main" id="{96E03458-5E3F-486B-9241-A33B6409FC7D}"/>
                  </a:ext>
                </a:extLst>
              </p:cNvPr>
              <p:cNvSpPr/>
              <p:nvPr/>
            </p:nvSpPr>
            <p:spPr>
              <a:xfrm>
                <a:off x="7731537" y="4765751"/>
                <a:ext cx="385041" cy="784638"/>
              </a:xfrm>
              <a:prstGeom prst="rect">
                <a:avLst/>
              </a:prstGeom>
            </p:spPr>
            <p:txBody>
              <a:bodyPr wrap="square">
                <a:spAutoFit/>
              </a:bodyPr>
              <a:lstStyle/>
              <a:p>
                <a:pPr algn="ctr"/>
                <a14:m>
                  <m:oMathPara xmlns:m="http://schemas.openxmlformats.org/officeDocument/2006/math">
                    <m:oMathParaPr>
                      <m:jc m:val="center"/>
                    </m:oMathParaPr>
                    <m:oMath xmlns:m="http://schemas.openxmlformats.org/officeDocument/2006/math">
                      <m:f>
                        <m:fPr>
                          <m:ctrlPr>
                            <a:rPr lang="en-GB" sz="2400" b="1" i="1" smtClean="0">
                              <a:solidFill>
                                <a:srgbClr val="00913C"/>
                              </a:solidFill>
                              <a:latin typeface="Cambria Math" panose="02040503050406030204" pitchFamily="18" charset="0"/>
                            </a:rPr>
                          </m:ctrlPr>
                        </m:fPr>
                        <m:num>
                          <m:r>
                            <m:rPr>
                              <m:nor/>
                            </m:rPr>
                            <a:rPr lang="en-GB" sz="2400" b="1" i="0" smtClean="0">
                              <a:solidFill>
                                <a:srgbClr val="00913C"/>
                              </a:solidFill>
                            </a:rPr>
                            <m:t>2</m:t>
                          </m:r>
                        </m:num>
                        <m:den>
                          <m:r>
                            <m:rPr>
                              <m:nor/>
                            </m:rPr>
                            <a:rPr lang="en-GB" sz="2400" b="1" i="0" smtClean="0">
                              <a:solidFill>
                                <a:srgbClr val="00913C"/>
                              </a:solidFill>
                            </a:rPr>
                            <m:t>3</m:t>
                          </m:r>
                        </m:den>
                      </m:f>
                    </m:oMath>
                  </m:oMathPara>
                </a14:m>
                <a:endParaRPr lang="en-GB" sz="2400" b="1" dirty="0">
                  <a:solidFill>
                    <a:srgbClr val="00913C"/>
                  </a:solidFill>
                </a:endParaRPr>
              </a:p>
            </p:txBody>
          </p:sp>
        </mc:Choice>
        <mc:Fallback xmlns="">
          <p:sp>
            <p:nvSpPr>
              <p:cNvPr id="44" name="Rectangle 43">
                <a:extLst>
                  <a:ext uri="{FF2B5EF4-FFF2-40B4-BE49-F238E27FC236}">
                    <a16:creationId xmlns:a16="http://schemas.microsoft.com/office/drawing/2014/main" id="{96E03458-5E3F-486B-9241-A33B6409FC7D}"/>
                  </a:ext>
                </a:extLst>
              </p:cNvPr>
              <p:cNvSpPr>
                <a:spLocks noRot="1" noChangeAspect="1" noMove="1" noResize="1" noEditPoints="1" noAdjustHandles="1" noChangeArrowheads="1" noChangeShapeType="1" noTextEdit="1"/>
              </p:cNvSpPr>
              <p:nvPr/>
            </p:nvSpPr>
            <p:spPr>
              <a:xfrm>
                <a:off x="7731537" y="4765751"/>
                <a:ext cx="385041" cy="784638"/>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id="{B4B74941-B73F-4E4C-8648-C674F9513741}"/>
                  </a:ext>
                </a:extLst>
              </p:cNvPr>
              <p:cNvSpPr/>
              <p:nvPr/>
            </p:nvSpPr>
            <p:spPr>
              <a:xfrm>
                <a:off x="6852592" y="4773875"/>
                <a:ext cx="448903" cy="795667"/>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rgbClr val="00913C"/>
                              </a:solidFill>
                              <a:latin typeface="Cambria Math" panose="02040503050406030204" pitchFamily="18" charset="0"/>
                            </a:rPr>
                          </m:ctrlPr>
                        </m:fPr>
                        <m:num>
                          <m:r>
                            <m:rPr>
                              <m:nor/>
                            </m:rPr>
                            <a:rPr lang="en-GB" sz="2400" b="1" i="0" smtClean="0">
                              <a:solidFill>
                                <a:srgbClr val="00913C"/>
                              </a:solidFill>
                            </a:rPr>
                            <m:t>5</m:t>
                          </m:r>
                        </m:num>
                        <m:den>
                          <m:r>
                            <m:rPr>
                              <m:nor/>
                            </m:rPr>
                            <a:rPr lang="en-GB" sz="2400" b="1" i="0" smtClean="0">
                              <a:solidFill>
                                <a:srgbClr val="00913C"/>
                              </a:solidFill>
                            </a:rPr>
                            <m:t>6</m:t>
                          </m:r>
                        </m:den>
                      </m:f>
                    </m:oMath>
                  </m:oMathPara>
                </a14:m>
                <a:endParaRPr lang="en-GB" sz="2400" b="1" dirty="0">
                  <a:solidFill>
                    <a:srgbClr val="00913C"/>
                  </a:solidFill>
                </a:endParaRPr>
              </a:p>
            </p:txBody>
          </p:sp>
        </mc:Choice>
        <mc:Fallback xmlns="">
          <p:sp>
            <p:nvSpPr>
              <p:cNvPr id="45" name="Rectangle 44">
                <a:extLst>
                  <a:ext uri="{FF2B5EF4-FFF2-40B4-BE49-F238E27FC236}">
                    <a16:creationId xmlns:a16="http://schemas.microsoft.com/office/drawing/2014/main" id="{B4B74941-B73F-4E4C-8648-C674F9513741}"/>
                  </a:ext>
                </a:extLst>
              </p:cNvPr>
              <p:cNvSpPr>
                <a:spLocks noRot="1" noChangeAspect="1" noMove="1" noResize="1" noEditPoints="1" noAdjustHandles="1" noChangeArrowheads="1" noChangeShapeType="1" noTextEdit="1"/>
              </p:cNvSpPr>
              <p:nvPr/>
            </p:nvSpPr>
            <p:spPr>
              <a:xfrm>
                <a:off x="6852592" y="4773875"/>
                <a:ext cx="448903" cy="795667"/>
              </a:xfrm>
              <a:prstGeom prst="rect">
                <a:avLst/>
              </a:prstGeom>
              <a:blipFill>
                <a:blip r:embed="rId8"/>
                <a:stretch>
                  <a:fillRect/>
                </a:stretch>
              </a:blipFill>
            </p:spPr>
            <p:txBody>
              <a:bodyPr/>
              <a:lstStyle/>
              <a:p>
                <a:r>
                  <a:rPr lang="en-GB">
                    <a:noFill/>
                  </a:rPr>
                  <a:t> </a:t>
                </a:r>
              </a:p>
            </p:txBody>
          </p:sp>
        </mc:Fallback>
      </mc:AlternateContent>
      <p:sp>
        <p:nvSpPr>
          <p:cNvPr id="46" name="Rectangle 45">
            <a:extLst>
              <a:ext uri="{FF2B5EF4-FFF2-40B4-BE49-F238E27FC236}">
                <a16:creationId xmlns:a16="http://schemas.microsoft.com/office/drawing/2014/main" id="{FFA60C91-F4C6-4C73-A19E-826E6EF9A5EE}"/>
              </a:ext>
            </a:extLst>
          </p:cNvPr>
          <p:cNvSpPr/>
          <p:nvPr/>
        </p:nvSpPr>
        <p:spPr>
          <a:xfrm>
            <a:off x="7301495" y="4980758"/>
            <a:ext cx="365806" cy="461665"/>
          </a:xfrm>
          <a:prstGeom prst="rect">
            <a:avLst/>
          </a:prstGeom>
        </p:spPr>
        <p:txBody>
          <a:bodyPr wrap="none">
            <a:spAutoFit/>
          </a:bodyPr>
          <a:lstStyle/>
          <a:p>
            <a:r>
              <a:rPr lang="en-GB" sz="2400" b="1" dirty="0">
                <a:solidFill>
                  <a:srgbClr val="00913C"/>
                </a:solidFill>
              </a:rPr>
              <a:t>&gt;</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up)">
                                      <p:cBhvr>
                                        <p:cTn id="53" dur="500"/>
                                        <p:tgtEl>
                                          <p:spTgt spid="31"/>
                                        </p:tgtEl>
                                      </p:cBhvr>
                                    </p:animEffect>
                                  </p:childTnLst>
                                </p:cTn>
                              </p:par>
                              <p:par>
                                <p:cTn id="54" presetID="22" presetClass="entr" presetSubtype="1"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up)">
                                      <p:cBhvr>
                                        <p:cTn id="56" dur="500"/>
                                        <p:tgtEl>
                                          <p:spTgt spid="32"/>
                                        </p:tgtEl>
                                      </p:cBhvr>
                                    </p:animEffect>
                                  </p:childTnLst>
                                </p:cTn>
                              </p:par>
                              <p:par>
                                <p:cTn id="57" presetID="22" presetClass="entr" presetSubtype="1"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up)">
                                      <p:cBhvr>
                                        <p:cTn id="59" dur="500"/>
                                        <p:tgtEl>
                                          <p:spTgt spid="33"/>
                                        </p:tgtEl>
                                      </p:cBhvr>
                                    </p:animEffect>
                                  </p:childTnLst>
                                </p:cTn>
                              </p:par>
                              <p:par>
                                <p:cTn id="60" presetID="22" presetClass="entr" presetSubtype="1" fill="hold"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up)">
                                      <p:cBhvr>
                                        <p:cTn id="62" dur="500"/>
                                        <p:tgtEl>
                                          <p:spTgt spid="34"/>
                                        </p:tgtEl>
                                      </p:cBhvr>
                                    </p:animEffect>
                                  </p:childTnLst>
                                </p:cTn>
                              </p:par>
                              <p:par>
                                <p:cTn id="63" presetID="22" presetClass="entr" presetSubtype="1" fill="hold"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up)">
                                      <p:cBhvr>
                                        <p:cTn id="65" dur="500"/>
                                        <p:tgtEl>
                                          <p:spTgt spid="35"/>
                                        </p:tgtEl>
                                      </p:cBhvr>
                                    </p:animEffect>
                                  </p:childTnLst>
                                </p:cTn>
                              </p:par>
                              <p:par>
                                <p:cTn id="66" presetID="22" presetClass="entr" presetSubtype="1"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up)">
                                      <p:cBhvr>
                                        <p:cTn id="68" dur="500"/>
                                        <p:tgtEl>
                                          <p:spTgt spid="36"/>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500"/>
                                        <p:tgtEl>
                                          <p:spTgt spid="28"/>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500"/>
                                        <p:tgtEl>
                                          <p:spTgt spid="39"/>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nodeType="click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fade">
                                      <p:cBhvr>
                                        <p:cTn id="83" dur="500"/>
                                        <p:tgtEl>
                                          <p:spTgt spid="41"/>
                                        </p:tgtEl>
                                      </p:cBhvr>
                                    </p:animEffect>
                                  </p:childTnLst>
                                </p:cTn>
                              </p:par>
                              <p:par>
                                <p:cTn id="84" presetID="10" presetClass="entr" presetSubtype="0" fill="hold" nodeType="withEffect">
                                  <p:stCondLst>
                                    <p:cond delay="0"/>
                                  </p:stCondLst>
                                  <p:childTnLst>
                                    <p:set>
                                      <p:cBhvr>
                                        <p:cTn id="85" dur="1" fill="hold">
                                          <p:stCondLst>
                                            <p:cond delay="0"/>
                                          </p:stCondLst>
                                        </p:cTn>
                                        <p:tgtEl>
                                          <p:spTgt spid="42"/>
                                        </p:tgtEl>
                                        <p:attrNameLst>
                                          <p:attrName>style.visibility</p:attrName>
                                        </p:attrNameLst>
                                      </p:cBhvr>
                                      <p:to>
                                        <p:strVal val="visible"/>
                                      </p:to>
                                    </p:set>
                                    <p:animEffect transition="in" filter="fade">
                                      <p:cBhvr>
                                        <p:cTn id="86" dur="500"/>
                                        <p:tgtEl>
                                          <p:spTgt spid="42"/>
                                        </p:tgtEl>
                                      </p:cBhvr>
                                    </p:animEffect>
                                  </p:childTnLst>
                                </p:cTn>
                              </p:par>
                              <p:par>
                                <p:cTn id="87" presetID="10" presetClass="entr" presetSubtype="0" fill="hold"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500"/>
                                        <p:tgtEl>
                                          <p:spTgt spid="43"/>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500"/>
                                        <p:tgtEl>
                                          <p:spTgt spid="4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500"/>
                                        <p:tgtEl>
                                          <p:spTgt spid="4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39" grpId="0" animBg="1"/>
      <p:bldP spid="28" grpId="0" animBg="1"/>
      <p:bldP spid="16" grpId="0"/>
      <p:bldP spid="17" grpId="0"/>
      <p:bldP spid="19" grpId="0"/>
      <p:bldP spid="23" grpId="0" animBg="1"/>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Box 56">
            <a:extLst>
              <a:ext uri="{FF2B5EF4-FFF2-40B4-BE49-F238E27FC236}">
                <a16:creationId xmlns:a16="http://schemas.microsoft.com/office/drawing/2014/main" id="{63A539C0-1611-4952-B54C-5E8B28400BB3}"/>
              </a:ext>
            </a:extLst>
          </p:cNvPr>
          <p:cNvSpPr txBox="1"/>
          <p:nvPr/>
        </p:nvSpPr>
        <p:spPr>
          <a:xfrm>
            <a:off x="755650" y="4606583"/>
            <a:ext cx="7632700" cy="1486242"/>
          </a:xfrm>
          <a:prstGeom prst="rect">
            <a:avLst/>
          </a:prstGeom>
          <a:solidFill>
            <a:schemeClr val="bg1"/>
          </a:solidFill>
          <a:ln w="28575">
            <a:solidFill>
              <a:srgbClr val="6C9D6E"/>
            </a:solidFill>
          </a:ln>
        </p:spPr>
        <p:txBody>
          <a:bodyPr wrap="square" lIns="108000" tIns="108000" rIns="108000" bIns="108000" rtlCol="0">
            <a:noAutofit/>
          </a:bodyPr>
          <a:lstStyle/>
          <a:p>
            <a:pPr algn="ctr"/>
            <a:endParaRPr lang="en-GB" b="1" dirty="0">
              <a:solidFill>
                <a:schemeClr val="bg1"/>
              </a:solidFill>
            </a:endParaRPr>
          </a:p>
        </p:txBody>
      </p:sp>
      <p:sp>
        <p:nvSpPr>
          <p:cNvPr id="56" name="TextBox 55">
            <a:extLst>
              <a:ext uri="{FF2B5EF4-FFF2-40B4-BE49-F238E27FC236}">
                <a16:creationId xmlns:a16="http://schemas.microsoft.com/office/drawing/2014/main" id="{2AB3F5FE-2F80-489A-AE22-52455D2AF64E}"/>
              </a:ext>
            </a:extLst>
          </p:cNvPr>
          <p:cNvSpPr txBox="1"/>
          <p:nvPr/>
        </p:nvSpPr>
        <p:spPr>
          <a:xfrm>
            <a:off x="755650" y="1902013"/>
            <a:ext cx="7632700" cy="1324648"/>
          </a:xfrm>
          <a:prstGeom prst="rect">
            <a:avLst/>
          </a:prstGeom>
          <a:solidFill>
            <a:schemeClr val="bg1"/>
          </a:solidFill>
          <a:ln w="28575">
            <a:solidFill>
              <a:srgbClr val="6C9D6E"/>
            </a:solidFill>
          </a:ln>
        </p:spPr>
        <p:txBody>
          <a:bodyPr wrap="square" lIns="108000" tIns="108000" rIns="108000" bIns="108000" rtlCol="0">
            <a:noAutofit/>
          </a:bodyPr>
          <a:lstStyle/>
          <a:p>
            <a:pPr algn="ctr"/>
            <a:endParaRPr lang="en-GB" b="1" dirty="0">
              <a:solidFill>
                <a:schemeClr val="bg1"/>
              </a:solidFill>
            </a:endParaRPr>
          </a:p>
        </p:txBody>
      </p:sp>
      <p:sp>
        <p:nvSpPr>
          <p:cNvPr id="55" name="Rectangle 54">
            <a:extLst>
              <a:ext uri="{FF2B5EF4-FFF2-40B4-BE49-F238E27FC236}">
                <a16:creationId xmlns:a16="http://schemas.microsoft.com/office/drawing/2014/main" id="{8324FA4D-BD3F-47D8-BF92-012890BE28B4}"/>
              </a:ext>
            </a:extLst>
          </p:cNvPr>
          <p:cNvSpPr/>
          <p:nvPr/>
        </p:nvSpPr>
        <p:spPr>
          <a:xfrm>
            <a:off x="1130546" y="5472211"/>
            <a:ext cx="3346195" cy="365759"/>
          </a:xfrm>
          <a:prstGeom prst="rect">
            <a:avLst/>
          </a:prstGeom>
          <a:solidFill>
            <a:srgbClr val="F7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D230EBF3-D607-448E-BA87-CB97C6338894}"/>
              </a:ext>
            </a:extLst>
          </p:cNvPr>
          <p:cNvSpPr/>
          <p:nvPr/>
        </p:nvSpPr>
        <p:spPr>
          <a:xfrm>
            <a:off x="1130547" y="4891523"/>
            <a:ext cx="2674030" cy="365759"/>
          </a:xfrm>
          <a:prstGeom prst="rect">
            <a:avLst/>
          </a:prstGeom>
          <a:solidFill>
            <a:srgbClr val="F7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97" name="Rectangle 96"/>
          <p:cNvSpPr/>
          <p:nvPr/>
        </p:nvSpPr>
        <p:spPr>
          <a:xfrm>
            <a:off x="470624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470624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p:cNvSpPr txBox="1"/>
              <p:nvPr/>
            </p:nvSpPr>
            <p:spPr>
              <a:xfrm>
                <a:off x="755650" y="1341438"/>
                <a:ext cx="7632700" cy="560575"/>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Use common numerators to help you compare </a:t>
                </a:r>
                <a14:m>
                  <m:oMath xmlns:m="http://schemas.openxmlformats.org/officeDocument/2006/math">
                    <m:f>
                      <m:fPr>
                        <m:ctrlPr>
                          <a:rPr lang="en-GB" sz="1400" b="1" i="1">
                            <a:solidFill>
                              <a:schemeClr val="bg1"/>
                            </a:solidFill>
                            <a:latin typeface="Cambria Math" panose="02040503050406030204" pitchFamily="18" charset="0"/>
                          </a:rPr>
                        </m:ctrlPr>
                      </m:fPr>
                      <m:num>
                        <m:r>
                          <m:rPr>
                            <m:nor/>
                          </m:rPr>
                          <a:rPr lang="en-GB" sz="1400" b="1" i="0" smtClean="0">
                            <a:solidFill>
                              <a:schemeClr val="bg1"/>
                            </a:solidFill>
                          </a:rPr>
                          <m:t>2</m:t>
                        </m:r>
                      </m:num>
                      <m:den>
                        <m:r>
                          <m:rPr>
                            <m:nor/>
                          </m:rPr>
                          <a:rPr lang="en-GB" sz="1400" b="1" i="0" smtClean="0">
                            <a:solidFill>
                              <a:schemeClr val="bg1"/>
                            </a:solidFill>
                          </a:rPr>
                          <m:t>5</m:t>
                        </m:r>
                      </m:den>
                    </m:f>
                  </m:oMath>
                </a14:m>
                <a:r>
                  <a:rPr lang="en-GB" b="1" dirty="0">
                    <a:solidFill>
                      <a:schemeClr val="bg1"/>
                    </a:solidFill>
                  </a:rPr>
                  <a:t> and </a:t>
                </a:r>
                <a14:m>
                  <m:oMath xmlns:m="http://schemas.openxmlformats.org/officeDocument/2006/math">
                    <m:f>
                      <m:fPr>
                        <m:ctrlPr>
                          <a:rPr lang="en-GB" sz="1400" b="1" i="1" smtClean="0">
                            <a:solidFill>
                              <a:schemeClr val="bg1"/>
                            </a:solidFill>
                            <a:latin typeface="Cambria Math" panose="02040503050406030204" pitchFamily="18" charset="0"/>
                            <a:ea typeface="Cambria Math" panose="02040503050406030204" pitchFamily="18" charset="0"/>
                          </a:rPr>
                        </m:ctrlPr>
                      </m:fPr>
                      <m:num>
                        <m:r>
                          <m:rPr>
                            <m:nor/>
                          </m:rPr>
                          <a:rPr lang="en-GB" sz="1400" b="1" i="0" smtClean="0">
                            <a:solidFill>
                              <a:schemeClr val="bg1"/>
                            </a:solidFill>
                            <a:ea typeface="Cambria Math" panose="02040503050406030204" pitchFamily="18" charset="0"/>
                          </a:rPr>
                          <m:t>2</m:t>
                        </m:r>
                      </m:num>
                      <m:den>
                        <m:r>
                          <m:rPr>
                            <m:nor/>
                          </m:rPr>
                          <a:rPr lang="en-GB" sz="1400" b="1" i="0" smtClean="0">
                            <a:solidFill>
                              <a:schemeClr val="bg1"/>
                            </a:solidFill>
                            <a:ea typeface="Cambria Math" panose="02040503050406030204" pitchFamily="18" charset="0"/>
                          </a:rPr>
                          <m:t>7</m:t>
                        </m:r>
                      </m:den>
                    </m:f>
                  </m:oMath>
                </a14:m>
                <a:r>
                  <a:rPr lang="en-GB" b="1" dirty="0">
                    <a:solidFill>
                      <a:schemeClr val="bg1"/>
                    </a:solidFill>
                  </a:rPr>
                  <a:t>.</a:t>
                </a:r>
              </a:p>
            </p:txBody>
          </p:sp>
        </mc:Choice>
        <mc:Fallback xmlns="">
          <p:sp>
            <p:nvSpPr>
              <p:cNvPr id="8" name="TextBox 7"/>
              <p:cNvSpPr txBox="1">
                <a:spLocks noRot="1" noChangeAspect="1" noMove="1" noResize="1" noEditPoints="1" noAdjustHandles="1" noChangeArrowheads="1" noChangeShapeType="1" noTextEdit="1"/>
              </p:cNvSpPr>
              <p:nvPr/>
            </p:nvSpPr>
            <p:spPr>
              <a:xfrm>
                <a:off x="755650" y="1341438"/>
                <a:ext cx="7632700" cy="560575"/>
              </a:xfrm>
              <a:prstGeom prst="rect">
                <a:avLst/>
              </a:prstGeom>
              <a:blipFill>
                <a:blip r:embed="rId3"/>
                <a:stretch>
                  <a:fillRect/>
                </a:stretch>
              </a:blipFill>
              <a:ln w="28575">
                <a:solidFill>
                  <a:srgbClr val="6C9D6E"/>
                </a:solidFill>
              </a:ln>
            </p:spPr>
            <p:txBody>
              <a:bodyPr/>
              <a:lstStyle/>
              <a:p>
                <a:r>
                  <a:rPr lang="en-GB">
                    <a:noFill/>
                  </a:rPr>
                  <a:t> </a:t>
                </a:r>
              </a:p>
            </p:txBody>
          </p:sp>
        </mc:Fallback>
      </mc:AlternateContent>
      <p:graphicFrame>
        <p:nvGraphicFramePr>
          <p:cNvPr id="3" name="Table 2">
            <a:extLst>
              <a:ext uri="{FF2B5EF4-FFF2-40B4-BE49-F238E27FC236}">
                <a16:creationId xmlns:a16="http://schemas.microsoft.com/office/drawing/2014/main" id="{FF229F9F-F530-4586-9782-CD0B796C9E15}"/>
              </a:ext>
            </a:extLst>
          </p:cNvPr>
          <p:cNvGraphicFramePr>
            <a:graphicFrameLocks noGrp="1"/>
          </p:cNvGraphicFramePr>
          <p:nvPr>
            <p:extLst>
              <p:ext uri="{D42A27DB-BD31-4B8C-83A1-F6EECF244321}">
                <p14:modId xmlns:p14="http://schemas.microsoft.com/office/powerpoint/2010/main" val="833951384"/>
              </p:ext>
            </p:extLst>
          </p:nvPr>
        </p:nvGraphicFramePr>
        <p:xfrm>
          <a:off x="1126347" y="2148773"/>
          <a:ext cx="4556580" cy="365760"/>
        </p:xfrm>
        <a:graphic>
          <a:graphicData uri="http://schemas.openxmlformats.org/drawingml/2006/table">
            <a:tbl>
              <a:tblPr firstRow="1" bandRow="1">
                <a:tableStyleId>{5940675A-B579-460E-94D1-54222C63F5DA}</a:tableStyleId>
              </a:tblPr>
              <a:tblGrid>
                <a:gridCol w="911316">
                  <a:extLst>
                    <a:ext uri="{9D8B030D-6E8A-4147-A177-3AD203B41FA5}">
                      <a16:colId xmlns:a16="http://schemas.microsoft.com/office/drawing/2014/main" val="2332676519"/>
                    </a:ext>
                  </a:extLst>
                </a:gridCol>
                <a:gridCol w="911316">
                  <a:extLst>
                    <a:ext uri="{9D8B030D-6E8A-4147-A177-3AD203B41FA5}">
                      <a16:colId xmlns:a16="http://schemas.microsoft.com/office/drawing/2014/main" val="4187344780"/>
                    </a:ext>
                  </a:extLst>
                </a:gridCol>
                <a:gridCol w="911316">
                  <a:extLst>
                    <a:ext uri="{9D8B030D-6E8A-4147-A177-3AD203B41FA5}">
                      <a16:colId xmlns:a16="http://schemas.microsoft.com/office/drawing/2014/main" val="2910909935"/>
                    </a:ext>
                  </a:extLst>
                </a:gridCol>
                <a:gridCol w="911316">
                  <a:extLst>
                    <a:ext uri="{9D8B030D-6E8A-4147-A177-3AD203B41FA5}">
                      <a16:colId xmlns:a16="http://schemas.microsoft.com/office/drawing/2014/main" val="4206878483"/>
                    </a:ext>
                  </a:extLst>
                </a:gridCol>
                <a:gridCol w="911316">
                  <a:extLst>
                    <a:ext uri="{9D8B030D-6E8A-4147-A177-3AD203B41FA5}">
                      <a16:colId xmlns:a16="http://schemas.microsoft.com/office/drawing/2014/main" val="4144173921"/>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6961952"/>
                  </a:ext>
                </a:extLst>
              </a:tr>
            </a:tbl>
          </a:graphicData>
        </a:graphic>
      </p:graphicFrame>
      <p:graphicFrame>
        <p:nvGraphicFramePr>
          <p:cNvPr id="4" name="Table 3">
            <a:extLst>
              <a:ext uri="{FF2B5EF4-FFF2-40B4-BE49-F238E27FC236}">
                <a16:creationId xmlns:a16="http://schemas.microsoft.com/office/drawing/2014/main" id="{B11C8239-C3A9-4C06-96DE-664F770072A2}"/>
              </a:ext>
            </a:extLst>
          </p:cNvPr>
          <p:cNvGraphicFramePr>
            <a:graphicFrameLocks noGrp="1"/>
          </p:cNvGraphicFramePr>
          <p:nvPr>
            <p:extLst>
              <p:ext uri="{D42A27DB-BD31-4B8C-83A1-F6EECF244321}">
                <p14:modId xmlns:p14="http://schemas.microsoft.com/office/powerpoint/2010/main" val="1826841708"/>
              </p:ext>
            </p:extLst>
          </p:nvPr>
        </p:nvGraphicFramePr>
        <p:xfrm>
          <a:off x="1126346" y="2608053"/>
          <a:ext cx="4556580" cy="365760"/>
        </p:xfrm>
        <a:graphic>
          <a:graphicData uri="http://schemas.openxmlformats.org/drawingml/2006/table">
            <a:tbl>
              <a:tblPr firstRow="1" bandRow="1">
                <a:tableStyleId>{5940675A-B579-460E-94D1-54222C63F5DA}</a:tableStyleId>
              </a:tblPr>
              <a:tblGrid>
                <a:gridCol w="650940">
                  <a:extLst>
                    <a:ext uri="{9D8B030D-6E8A-4147-A177-3AD203B41FA5}">
                      <a16:colId xmlns:a16="http://schemas.microsoft.com/office/drawing/2014/main" val="429454421"/>
                    </a:ext>
                  </a:extLst>
                </a:gridCol>
                <a:gridCol w="650940">
                  <a:extLst>
                    <a:ext uri="{9D8B030D-6E8A-4147-A177-3AD203B41FA5}">
                      <a16:colId xmlns:a16="http://schemas.microsoft.com/office/drawing/2014/main" val="432973161"/>
                    </a:ext>
                  </a:extLst>
                </a:gridCol>
                <a:gridCol w="650940">
                  <a:extLst>
                    <a:ext uri="{9D8B030D-6E8A-4147-A177-3AD203B41FA5}">
                      <a16:colId xmlns:a16="http://schemas.microsoft.com/office/drawing/2014/main" val="1135277349"/>
                    </a:ext>
                  </a:extLst>
                </a:gridCol>
                <a:gridCol w="650940">
                  <a:extLst>
                    <a:ext uri="{9D8B030D-6E8A-4147-A177-3AD203B41FA5}">
                      <a16:colId xmlns:a16="http://schemas.microsoft.com/office/drawing/2014/main" val="1270369280"/>
                    </a:ext>
                  </a:extLst>
                </a:gridCol>
                <a:gridCol w="650940">
                  <a:extLst>
                    <a:ext uri="{9D8B030D-6E8A-4147-A177-3AD203B41FA5}">
                      <a16:colId xmlns:a16="http://schemas.microsoft.com/office/drawing/2014/main" val="581763544"/>
                    </a:ext>
                  </a:extLst>
                </a:gridCol>
                <a:gridCol w="650940">
                  <a:extLst>
                    <a:ext uri="{9D8B030D-6E8A-4147-A177-3AD203B41FA5}">
                      <a16:colId xmlns:a16="http://schemas.microsoft.com/office/drawing/2014/main" val="2400149187"/>
                    </a:ext>
                  </a:extLst>
                </a:gridCol>
                <a:gridCol w="650940">
                  <a:extLst>
                    <a:ext uri="{9D8B030D-6E8A-4147-A177-3AD203B41FA5}">
                      <a16:colId xmlns:a16="http://schemas.microsoft.com/office/drawing/2014/main" val="354366728"/>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786776FD-9214-4F0D-857B-32D41E0DFCA9}"/>
                  </a:ext>
                </a:extLst>
              </p:cNvPr>
              <p:cNvSpPr/>
              <p:nvPr/>
            </p:nvSpPr>
            <p:spPr>
              <a:xfrm>
                <a:off x="7361958" y="2172018"/>
                <a:ext cx="385041" cy="784638"/>
              </a:xfrm>
              <a:prstGeom prst="rect">
                <a:avLst/>
              </a:prstGeom>
            </p:spPr>
            <p:txBody>
              <a:bodyPr wrap="square">
                <a:spAutoFit/>
              </a:bodyPr>
              <a:lstStyle/>
              <a:p>
                <a:pPr algn="ctr"/>
                <a14:m>
                  <m:oMathPara xmlns:m="http://schemas.openxmlformats.org/officeDocument/2006/math">
                    <m:oMathParaPr>
                      <m:jc m:val="center"/>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2</m:t>
                          </m:r>
                        </m:num>
                        <m:den>
                          <m:r>
                            <m:rPr>
                              <m:nor/>
                            </m:rPr>
                            <a:rPr lang="en-GB" sz="2400" b="1" i="0" smtClean="0">
                              <a:solidFill>
                                <a:schemeClr val="tx1"/>
                              </a:solidFill>
                            </a:rPr>
                            <m:t>7</m:t>
                          </m:r>
                        </m:den>
                      </m:f>
                    </m:oMath>
                  </m:oMathPara>
                </a14:m>
                <a:endParaRPr lang="en-GB" sz="2400" b="1" dirty="0">
                  <a:solidFill>
                    <a:schemeClr val="tx1"/>
                  </a:solidFill>
                </a:endParaRPr>
              </a:p>
            </p:txBody>
          </p:sp>
        </mc:Choice>
        <mc:Fallback xmlns="">
          <p:sp>
            <p:nvSpPr>
              <p:cNvPr id="16" name="Rectangle 15">
                <a:extLst>
                  <a:ext uri="{FF2B5EF4-FFF2-40B4-BE49-F238E27FC236}">
                    <a16:creationId xmlns:a16="http://schemas.microsoft.com/office/drawing/2014/main" id="{786776FD-9214-4F0D-857B-32D41E0DFCA9}"/>
                  </a:ext>
                </a:extLst>
              </p:cNvPr>
              <p:cNvSpPr>
                <a:spLocks noRot="1" noChangeAspect="1" noMove="1" noResize="1" noEditPoints="1" noAdjustHandles="1" noChangeArrowheads="1" noChangeShapeType="1" noTextEdit="1"/>
              </p:cNvSpPr>
              <p:nvPr/>
            </p:nvSpPr>
            <p:spPr>
              <a:xfrm>
                <a:off x="7361958" y="2172018"/>
                <a:ext cx="385041" cy="784638"/>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52BE6A2A-3BE7-4F36-9BD3-0D60F1DCB95C}"/>
                  </a:ext>
                </a:extLst>
              </p:cNvPr>
              <p:cNvSpPr/>
              <p:nvPr/>
            </p:nvSpPr>
            <p:spPr>
              <a:xfrm>
                <a:off x="6483013" y="2172788"/>
                <a:ext cx="448903"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2</m:t>
                          </m:r>
                        </m:num>
                        <m:den>
                          <m:r>
                            <m:rPr>
                              <m:nor/>
                            </m:rPr>
                            <a:rPr lang="en-GB" sz="2400" b="1" i="0" smtClean="0">
                              <a:solidFill>
                                <a:schemeClr val="tx1"/>
                              </a:solidFill>
                            </a:rPr>
                            <m:t>5</m:t>
                          </m:r>
                        </m:den>
                      </m:f>
                    </m:oMath>
                  </m:oMathPara>
                </a14:m>
                <a:endParaRPr lang="en-GB" sz="2400" b="1" dirty="0">
                  <a:solidFill>
                    <a:schemeClr val="tx1"/>
                  </a:solidFill>
                </a:endParaRPr>
              </a:p>
            </p:txBody>
          </p:sp>
        </mc:Choice>
        <mc:Fallback xmlns="">
          <p:sp>
            <p:nvSpPr>
              <p:cNvPr id="17" name="Rectangle 16">
                <a:extLst>
                  <a:ext uri="{FF2B5EF4-FFF2-40B4-BE49-F238E27FC236}">
                    <a16:creationId xmlns:a16="http://schemas.microsoft.com/office/drawing/2014/main" id="{52BE6A2A-3BE7-4F36-9BD3-0D60F1DCB95C}"/>
                  </a:ext>
                </a:extLst>
              </p:cNvPr>
              <p:cNvSpPr>
                <a:spLocks noRot="1" noChangeAspect="1" noMove="1" noResize="1" noEditPoints="1" noAdjustHandles="1" noChangeArrowheads="1" noChangeShapeType="1" noTextEdit="1"/>
              </p:cNvSpPr>
              <p:nvPr/>
            </p:nvSpPr>
            <p:spPr>
              <a:xfrm>
                <a:off x="6483013" y="2172788"/>
                <a:ext cx="448903" cy="783099"/>
              </a:xfrm>
              <a:prstGeom prst="rect">
                <a:avLst/>
              </a:prstGeom>
              <a:blipFill>
                <a:blip r:embed="rId5"/>
                <a:stretch>
                  <a:fillRect/>
                </a:stretch>
              </a:blipFill>
            </p:spPr>
            <p:txBody>
              <a:bodyPr/>
              <a:lstStyle/>
              <a:p>
                <a:r>
                  <a:rPr lang="en-GB">
                    <a:noFill/>
                  </a:rPr>
                  <a:t> </a:t>
                </a:r>
              </a:p>
            </p:txBody>
          </p:sp>
        </mc:Fallback>
      </mc:AlternateContent>
      <p:sp>
        <p:nvSpPr>
          <p:cNvPr id="19" name="Rectangle 18">
            <a:extLst>
              <a:ext uri="{FF2B5EF4-FFF2-40B4-BE49-F238E27FC236}">
                <a16:creationId xmlns:a16="http://schemas.microsoft.com/office/drawing/2014/main" id="{EC120FED-63C7-413C-BAA5-10A62A78E48F}"/>
              </a:ext>
            </a:extLst>
          </p:cNvPr>
          <p:cNvSpPr/>
          <p:nvPr/>
        </p:nvSpPr>
        <p:spPr>
          <a:xfrm>
            <a:off x="6931916" y="2333505"/>
            <a:ext cx="365806" cy="461665"/>
          </a:xfrm>
          <a:prstGeom prst="rect">
            <a:avLst/>
          </a:prstGeom>
        </p:spPr>
        <p:txBody>
          <a:bodyPr wrap="none">
            <a:spAutoFit/>
          </a:bodyPr>
          <a:lstStyle/>
          <a:p>
            <a:r>
              <a:rPr lang="en-GB" sz="2400" b="1" dirty="0"/>
              <a:t>&gt;</a:t>
            </a:r>
          </a:p>
        </p:txBody>
      </p:sp>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7FB7B2B7-D8A3-4AD5-9C69-5F028DEDB690}"/>
                  </a:ext>
                </a:extLst>
              </p:cNvPr>
              <p:cNvSpPr txBox="1"/>
              <p:nvPr/>
            </p:nvSpPr>
            <p:spPr>
              <a:xfrm>
                <a:off x="755650" y="4046008"/>
                <a:ext cx="7632700" cy="560575"/>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Draw two bar models to compare </a:t>
                </a:r>
                <a14:m>
                  <m:oMath xmlns:m="http://schemas.openxmlformats.org/officeDocument/2006/math">
                    <m:f>
                      <m:fPr>
                        <m:ctrlPr>
                          <a:rPr lang="en-GB" sz="1400" b="1" i="1">
                            <a:solidFill>
                              <a:schemeClr val="bg1"/>
                            </a:solidFill>
                            <a:latin typeface="Cambria Math" panose="02040503050406030204" pitchFamily="18" charset="0"/>
                          </a:rPr>
                        </m:ctrlPr>
                      </m:fPr>
                      <m:num>
                        <m:r>
                          <m:rPr>
                            <m:nor/>
                          </m:rPr>
                          <a:rPr lang="en-GB" sz="1400" b="1" i="0" smtClean="0">
                            <a:solidFill>
                              <a:schemeClr val="bg1"/>
                            </a:solidFill>
                          </a:rPr>
                          <m:t>3</m:t>
                        </m:r>
                      </m:num>
                      <m:den>
                        <m:r>
                          <m:rPr>
                            <m:nor/>
                          </m:rPr>
                          <a:rPr lang="en-GB" sz="1400" b="1" i="0" smtClean="0">
                            <a:solidFill>
                              <a:schemeClr val="bg1"/>
                            </a:solidFill>
                          </a:rPr>
                          <m:t>5</m:t>
                        </m:r>
                      </m:den>
                    </m:f>
                  </m:oMath>
                </a14:m>
                <a:r>
                  <a:rPr lang="en-GB" b="1" dirty="0">
                    <a:solidFill>
                      <a:schemeClr val="bg1"/>
                    </a:solidFill>
                  </a:rPr>
                  <a:t> and </a:t>
                </a:r>
                <a14:m>
                  <m:oMath xmlns:m="http://schemas.openxmlformats.org/officeDocument/2006/math">
                    <m:f>
                      <m:fPr>
                        <m:ctrlPr>
                          <a:rPr lang="en-GB" sz="1400" b="1" i="1" smtClean="0">
                            <a:solidFill>
                              <a:schemeClr val="bg1"/>
                            </a:solidFill>
                            <a:latin typeface="Cambria Math" panose="02040503050406030204" pitchFamily="18" charset="0"/>
                            <a:ea typeface="Cambria Math" panose="02040503050406030204" pitchFamily="18" charset="0"/>
                          </a:rPr>
                        </m:ctrlPr>
                      </m:fPr>
                      <m:num>
                        <m:r>
                          <m:rPr>
                            <m:nor/>
                          </m:rPr>
                          <a:rPr lang="en-GB" sz="1400" b="1" i="0" smtClean="0">
                            <a:solidFill>
                              <a:schemeClr val="bg1"/>
                            </a:solidFill>
                            <a:ea typeface="Cambria Math" panose="02040503050406030204" pitchFamily="18" charset="0"/>
                          </a:rPr>
                          <m:t>3</m:t>
                        </m:r>
                      </m:num>
                      <m:den>
                        <m:r>
                          <m:rPr>
                            <m:nor/>
                          </m:rPr>
                          <a:rPr lang="en-GB" sz="1400" b="1" i="0" smtClean="0">
                            <a:solidFill>
                              <a:schemeClr val="bg1"/>
                            </a:solidFill>
                            <a:ea typeface="Cambria Math" panose="02040503050406030204" pitchFamily="18" charset="0"/>
                          </a:rPr>
                          <m:t>4</m:t>
                        </m:r>
                      </m:den>
                    </m:f>
                  </m:oMath>
                </a14:m>
                <a:r>
                  <a:rPr lang="en-GB" b="1" dirty="0">
                    <a:solidFill>
                      <a:schemeClr val="bg1"/>
                    </a:solidFill>
                  </a:rPr>
                  <a:t>.</a:t>
                </a:r>
              </a:p>
            </p:txBody>
          </p:sp>
        </mc:Choice>
        <mc:Fallback xmlns="">
          <p:sp>
            <p:nvSpPr>
              <p:cNvPr id="23" name="TextBox 22">
                <a:extLst>
                  <a:ext uri="{FF2B5EF4-FFF2-40B4-BE49-F238E27FC236}">
                    <a16:creationId xmlns:a16="http://schemas.microsoft.com/office/drawing/2014/main" id="{7FB7B2B7-D8A3-4AD5-9C69-5F028DEDB690}"/>
                  </a:ext>
                </a:extLst>
              </p:cNvPr>
              <p:cNvSpPr txBox="1">
                <a:spLocks noRot="1" noChangeAspect="1" noMove="1" noResize="1" noEditPoints="1" noAdjustHandles="1" noChangeArrowheads="1" noChangeShapeType="1" noTextEdit="1"/>
              </p:cNvSpPr>
              <p:nvPr/>
            </p:nvSpPr>
            <p:spPr>
              <a:xfrm>
                <a:off x="755650" y="4046008"/>
                <a:ext cx="7632700" cy="560575"/>
              </a:xfrm>
              <a:prstGeom prst="rect">
                <a:avLst/>
              </a:prstGeom>
              <a:blipFill>
                <a:blip r:embed="rId6"/>
                <a:stretch>
                  <a:fillRect/>
                </a:stretch>
              </a:blipFill>
              <a:ln w="28575">
                <a:solidFill>
                  <a:srgbClr val="6C9D6E"/>
                </a:solidFill>
              </a:ln>
            </p:spPr>
            <p:txBody>
              <a:bodyPr/>
              <a:lstStyle/>
              <a:p>
                <a:r>
                  <a:rPr lang="en-GB">
                    <a:noFill/>
                  </a:rPr>
                  <a:t> </a:t>
                </a:r>
              </a:p>
            </p:txBody>
          </p:sp>
        </mc:Fallback>
      </mc:AlternateContent>
      <p:graphicFrame>
        <p:nvGraphicFramePr>
          <p:cNvPr id="24" name="Table 23">
            <a:extLst>
              <a:ext uri="{FF2B5EF4-FFF2-40B4-BE49-F238E27FC236}">
                <a16:creationId xmlns:a16="http://schemas.microsoft.com/office/drawing/2014/main" id="{CCF36290-DEB6-490A-B03F-BA6E09D2FA48}"/>
              </a:ext>
            </a:extLst>
          </p:cNvPr>
          <p:cNvGraphicFramePr>
            <a:graphicFrameLocks noGrp="1"/>
          </p:cNvGraphicFramePr>
          <p:nvPr>
            <p:extLst>
              <p:ext uri="{D42A27DB-BD31-4B8C-83A1-F6EECF244321}">
                <p14:modId xmlns:p14="http://schemas.microsoft.com/office/powerpoint/2010/main" val="3228645177"/>
              </p:ext>
            </p:extLst>
          </p:nvPr>
        </p:nvGraphicFramePr>
        <p:xfrm>
          <a:off x="1130546" y="4891522"/>
          <a:ext cx="4460790" cy="365760"/>
        </p:xfrm>
        <a:graphic>
          <a:graphicData uri="http://schemas.openxmlformats.org/drawingml/2006/table">
            <a:tbl>
              <a:tblPr firstRow="1" bandRow="1">
                <a:tableStyleId>{5940675A-B579-460E-94D1-54222C63F5DA}</a:tableStyleId>
              </a:tblPr>
              <a:tblGrid>
                <a:gridCol w="892158">
                  <a:extLst>
                    <a:ext uri="{9D8B030D-6E8A-4147-A177-3AD203B41FA5}">
                      <a16:colId xmlns:a16="http://schemas.microsoft.com/office/drawing/2014/main" val="2332676519"/>
                    </a:ext>
                  </a:extLst>
                </a:gridCol>
                <a:gridCol w="892158">
                  <a:extLst>
                    <a:ext uri="{9D8B030D-6E8A-4147-A177-3AD203B41FA5}">
                      <a16:colId xmlns:a16="http://schemas.microsoft.com/office/drawing/2014/main" val="4187344780"/>
                    </a:ext>
                  </a:extLst>
                </a:gridCol>
                <a:gridCol w="892158">
                  <a:extLst>
                    <a:ext uri="{9D8B030D-6E8A-4147-A177-3AD203B41FA5}">
                      <a16:colId xmlns:a16="http://schemas.microsoft.com/office/drawing/2014/main" val="2532484286"/>
                    </a:ext>
                  </a:extLst>
                </a:gridCol>
                <a:gridCol w="892158">
                  <a:extLst>
                    <a:ext uri="{9D8B030D-6E8A-4147-A177-3AD203B41FA5}">
                      <a16:colId xmlns:a16="http://schemas.microsoft.com/office/drawing/2014/main" val="1779916384"/>
                    </a:ext>
                  </a:extLst>
                </a:gridCol>
                <a:gridCol w="892158">
                  <a:extLst>
                    <a:ext uri="{9D8B030D-6E8A-4147-A177-3AD203B41FA5}">
                      <a16:colId xmlns:a16="http://schemas.microsoft.com/office/drawing/2014/main" val="2910909935"/>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16961952"/>
                  </a:ext>
                </a:extLst>
              </a:tr>
            </a:tbl>
          </a:graphicData>
        </a:graphic>
      </p:graphicFrame>
      <p:graphicFrame>
        <p:nvGraphicFramePr>
          <p:cNvPr id="25" name="Table 24">
            <a:extLst>
              <a:ext uri="{FF2B5EF4-FFF2-40B4-BE49-F238E27FC236}">
                <a16:creationId xmlns:a16="http://schemas.microsoft.com/office/drawing/2014/main" id="{5055634D-73DC-4BC3-805E-259FB39218D1}"/>
              </a:ext>
            </a:extLst>
          </p:cNvPr>
          <p:cNvGraphicFramePr>
            <a:graphicFrameLocks noGrp="1"/>
          </p:cNvGraphicFramePr>
          <p:nvPr>
            <p:extLst>
              <p:ext uri="{D42A27DB-BD31-4B8C-83A1-F6EECF244321}">
                <p14:modId xmlns:p14="http://schemas.microsoft.com/office/powerpoint/2010/main" val="2300505520"/>
              </p:ext>
            </p:extLst>
          </p:nvPr>
        </p:nvGraphicFramePr>
        <p:xfrm>
          <a:off x="1130545" y="5473555"/>
          <a:ext cx="4460776" cy="365760"/>
        </p:xfrm>
        <a:graphic>
          <a:graphicData uri="http://schemas.openxmlformats.org/drawingml/2006/table">
            <a:tbl>
              <a:tblPr firstRow="1" bandRow="1">
                <a:tableStyleId>{5940675A-B579-460E-94D1-54222C63F5DA}</a:tableStyleId>
              </a:tblPr>
              <a:tblGrid>
                <a:gridCol w="1115194">
                  <a:extLst>
                    <a:ext uri="{9D8B030D-6E8A-4147-A177-3AD203B41FA5}">
                      <a16:colId xmlns:a16="http://schemas.microsoft.com/office/drawing/2014/main" val="429454421"/>
                    </a:ext>
                  </a:extLst>
                </a:gridCol>
                <a:gridCol w="1115194">
                  <a:extLst>
                    <a:ext uri="{9D8B030D-6E8A-4147-A177-3AD203B41FA5}">
                      <a16:colId xmlns:a16="http://schemas.microsoft.com/office/drawing/2014/main" val="432973161"/>
                    </a:ext>
                  </a:extLst>
                </a:gridCol>
                <a:gridCol w="1115194">
                  <a:extLst>
                    <a:ext uri="{9D8B030D-6E8A-4147-A177-3AD203B41FA5}">
                      <a16:colId xmlns:a16="http://schemas.microsoft.com/office/drawing/2014/main" val="1201187015"/>
                    </a:ext>
                  </a:extLst>
                </a:gridCol>
                <a:gridCol w="1115194">
                  <a:extLst>
                    <a:ext uri="{9D8B030D-6E8A-4147-A177-3AD203B41FA5}">
                      <a16:colId xmlns:a16="http://schemas.microsoft.com/office/drawing/2014/main" val="581763544"/>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0487632"/>
                  </a:ext>
                </a:extLst>
              </a:tr>
            </a:tbl>
          </a:graphicData>
        </a:graphic>
      </p:graphicFrame>
      <p:cxnSp>
        <p:nvCxnSpPr>
          <p:cNvPr id="21" name="Straight Connector 20">
            <a:extLst>
              <a:ext uri="{FF2B5EF4-FFF2-40B4-BE49-F238E27FC236}">
                <a16:creationId xmlns:a16="http://schemas.microsoft.com/office/drawing/2014/main" id="{2A8BAE7A-E71D-4CD3-BBF9-C19E26FB5942}"/>
              </a:ext>
            </a:extLst>
          </p:cNvPr>
          <p:cNvCxnSpPr>
            <a:cxnSpLocks/>
          </p:cNvCxnSpPr>
          <p:nvPr/>
        </p:nvCxnSpPr>
        <p:spPr>
          <a:xfrm flipV="1">
            <a:off x="2021020" y="4891523"/>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0C7203EA-4813-4E65-B990-80609A96491D}"/>
              </a:ext>
            </a:extLst>
          </p:cNvPr>
          <p:cNvCxnSpPr>
            <a:cxnSpLocks/>
          </p:cNvCxnSpPr>
          <p:nvPr/>
        </p:nvCxnSpPr>
        <p:spPr>
          <a:xfrm flipV="1">
            <a:off x="2245515" y="5472547"/>
            <a:ext cx="0" cy="365759"/>
          </a:xfrm>
          <a:prstGeom prst="line">
            <a:avLst/>
          </a:prstGeom>
          <a:ln w="12700"/>
        </p:spPr>
        <p:style>
          <a:lnRef idx="1">
            <a:schemeClr val="dk1"/>
          </a:lnRef>
          <a:fillRef idx="0">
            <a:schemeClr val="dk1"/>
          </a:fillRef>
          <a:effectRef idx="0">
            <a:schemeClr val="dk1"/>
          </a:effectRef>
          <a:fontRef idx="minor">
            <a:schemeClr val="tx1"/>
          </a:fontRef>
        </p:style>
      </p:cxnSp>
      <p:grpSp>
        <p:nvGrpSpPr>
          <p:cNvPr id="9" name="Group 8">
            <a:extLst>
              <a:ext uri="{FF2B5EF4-FFF2-40B4-BE49-F238E27FC236}">
                <a16:creationId xmlns:a16="http://schemas.microsoft.com/office/drawing/2014/main" id="{0DE9E488-23FF-4A68-87D5-CD5F97E306A5}"/>
              </a:ext>
            </a:extLst>
          </p:cNvPr>
          <p:cNvGrpSpPr/>
          <p:nvPr/>
        </p:nvGrpSpPr>
        <p:grpSpPr>
          <a:xfrm>
            <a:off x="5824542" y="5042665"/>
            <a:ext cx="2396252" cy="614079"/>
            <a:chOff x="5700362" y="4984155"/>
            <a:chExt cx="2396252" cy="614079"/>
          </a:xfrm>
        </p:grpSpPr>
        <mc:AlternateContent xmlns:mc="http://schemas.openxmlformats.org/markup-compatibility/2006" xmlns:a14="http://schemas.microsoft.com/office/drawing/2010/main">
          <mc:Choice Requires="a14">
            <p:sp>
              <p:nvSpPr>
                <p:cNvPr id="44" name="Rectangle 43">
                  <a:extLst>
                    <a:ext uri="{FF2B5EF4-FFF2-40B4-BE49-F238E27FC236}">
                      <a16:creationId xmlns:a16="http://schemas.microsoft.com/office/drawing/2014/main" id="{96E03458-5E3F-486B-9241-A33B6409FC7D}"/>
                    </a:ext>
                  </a:extLst>
                </p:cNvPr>
                <p:cNvSpPr/>
                <p:nvPr/>
              </p:nvSpPr>
              <p:spPr>
                <a:xfrm>
                  <a:off x="7711573" y="4984155"/>
                  <a:ext cx="385041" cy="614079"/>
                </a:xfrm>
                <a:prstGeom prst="rect">
                  <a:avLst/>
                </a:prstGeom>
              </p:spPr>
              <p:txBody>
                <a:bodyPr wrap="square">
                  <a:spAutoFit/>
                </a:bodyPr>
                <a:lstStyle/>
                <a:p>
                  <a:pPr algn="ctr"/>
                  <a14:m>
                    <m:oMathPara xmlns:m="http://schemas.openxmlformats.org/officeDocument/2006/math">
                      <m:oMathParaPr>
                        <m:jc m:val="center"/>
                      </m:oMathParaPr>
                      <m:oMath xmlns:m="http://schemas.openxmlformats.org/officeDocument/2006/math">
                        <m:f>
                          <m:fPr>
                            <m:ctrlPr>
                              <a:rPr lang="en-GB" b="1" i="1" smtClean="0">
                                <a:solidFill>
                                  <a:schemeClr val="tx1"/>
                                </a:solidFill>
                                <a:latin typeface="Cambria Math" panose="02040503050406030204" pitchFamily="18" charset="0"/>
                              </a:rPr>
                            </m:ctrlPr>
                          </m:fPr>
                          <m:num>
                            <m:r>
                              <m:rPr>
                                <m:nor/>
                              </m:rPr>
                              <a:rPr lang="en-GB" b="1" i="0" smtClean="0">
                                <a:solidFill>
                                  <a:schemeClr val="tx1"/>
                                </a:solidFill>
                              </a:rPr>
                              <m:t>3</m:t>
                            </m:r>
                          </m:num>
                          <m:den>
                            <m:r>
                              <m:rPr>
                                <m:nor/>
                              </m:rPr>
                              <a:rPr lang="en-GB" b="1" i="0" smtClean="0">
                                <a:solidFill>
                                  <a:schemeClr val="tx1"/>
                                </a:solidFill>
                              </a:rPr>
                              <m:t>4</m:t>
                            </m:r>
                          </m:den>
                        </m:f>
                      </m:oMath>
                    </m:oMathPara>
                  </a14:m>
                  <a:endParaRPr lang="en-GB" b="1" dirty="0">
                    <a:solidFill>
                      <a:schemeClr val="tx1"/>
                    </a:solidFill>
                  </a:endParaRPr>
                </a:p>
              </p:txBody>
            </p:sp>
          </mc:Choice>
          <mc:Fallback xmlns="">
            <p:sp>
              <p:nvSpPr>
                <p:cNvPr id="44" name="Rectangle 43">
                  <a:extLst>
                    <a:ext uri="{FF2B5EF4-FFF2-40B4-BE49-F238E27FC236}">
                      <a16:creationId xmlns:a16="http://schemas.microsoft.com/office/drawing/2014/main" id="{96E03458-5E3F-486B-9241-A33B6409FC7D}"/>
                    </a:ext>
                  </a:extLst>
                </p:cNvPr>
                <p:cNvSpPr>
                  <a:spLocks noRot="1" noChangeAspect="1" noMove="1" noResize="1" noEditPoints="1" noAdjustHandles="1" noChangeArrowheads="1" noChangeShapeType="1" noTextEdit="1"/>
                </p:cNvSpPr>
                <p:nvPr/>
              </p:nvSpPr>
              <p:spPr>
                <a:xfrm>
                  <a:off x="7711573" y="4984155"/>
                  <a:ext cx="385041" cy="614079"/>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a:extLst>
                    <a:ext uri="{FF2B5EF4-FFF2-40B4-BE49-F238E27FC236}">
                      <a16:creationId xmlns:a16="http://schemas.microsoft.com/office/drawing/2014/main" id="{B4B74941-B73F-4E4C-8648-C674F9513741}"/>
                    </a:ext>
                  </a:extLst>
                </p:cNvPr>
                <p:cNvSpPr/>
                <p:nvPr/>
              </p:nvSpPr>
              <p:spPr>
                <a:xfrm>
                  <a:off x="5700362" y="4985886"/>
                  <a:ext cx="448903" cy="610616"/>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b="1" i="1" smtClean="0">
                                <a:solidFill>
                                  <a:schemeClr val="tx1"/>
                                </a:solidFill>
                                <a:latin typeface="Cambria Math" panose="02040503050406030204" pitchFamily="18" charset="0"/>
                              </a:rPr>
                            </m:ctrlPr>
                          </m:fPr>
                          <m:num>
                            <m:r>
                              <m:rPr>
                                <m:nor/>
                              </m:rPr>
                              <a:rPr lang="en-GB" b="1" i="0" smtClean="0">
                                <a:solidFill>
                                  <a:schemeClr val="tx1"/>
                                </a:solidFill>
                              </a:rPr>
                              <m:t>5</m:t>
                            </m:r>
                          </m:num>
                          <m:den>
                            <m:r>
                              <m:rPr>
                                <m:nor/>
                              </m:rPr>
                              <a:rPr lang="en-GB" b="1" i="0" smtClean="0">
                                <a:solidFill>
                                  <a:schemeClr val="tx1"/>
                                </a:solidFill>
                              </a:rPr>
                              <m:t>6</m:t>
                            </m:r>
                          </m:den>
                        </m:f>
                      </m:oMath>
                    </m:oMathPara>
                  </a14:m>
                  <a:endParaRPr lang="en-GB" b="1" dirty="0">
                    <a:solidFill>
                      <a:schemeClr val="tx1"/>
                    </a:solidFill>
                  </a:endParaRPr>
                </a:p>
              </p:txBody>
            </p:sp>
          </mc:Choice>
          <mc:Fallback xmlns="">
            <p:sp>
              <p:nvSpPr>
                <p:cNvPr id="45" name="Rectangle 44">
                  <a:extLst>
                    <a:ext uri="{FF2B5EF4-FFF2-40B4-BE49-F238E27FC236}">
                      <a16:creationId xmlns:a16="http://schemas.microsoft.com/office/drawing/2014/main" id="{B4B74941-B73F-4E4C-8648-C674F9513741}"/>
                    </a:ext>
                  </a:extLst>
                </p:cNvPr>
                <p:cNvSpPr>
                  <a:spLocks noRot="1" noChangeAspect="1" noMove="1" noResize="1" noEditPoints="1" noAdjustHandles="1" noChangeArrowheads="1" noChangeShapeType="1" noTextEdit="1"/>
                </p:cNvSpPr>
                <p:nvPr/>
              </p:nvSpPr>
              <p:spPr>
                <a:xfrm>
                  <a:off x="5700362" y="4985886"/>
                  <a:ext cx="448903" cy="610616"/>
                </a:xfrm>
                <a:prstGeom prst="rect">
                  <a:avLst/>
                </a:prstGeom>
                <a:blipFill>
                  <a:blip r:embed="rId8"/>
                  <a:stretch>
                    <a:fillRect/>
                  </a:stretch>
                </a:blipFill>
              </p:spPr>
              <p:txBody>
                <a:bodyPr/>
                <a:lstStyle/>
                <a:p>
                  <a:r>
                    <a:rPr lang="en-GB">
                      <a:noFill/>
                    </a:rPr>
                    <a:t> </a:t>
                  </a:r>
                </a:p>
              </p:txBody>
            </p:sp>
          </mc:Fallback>
        </mc:AlternateContent>
        <p:sp>
          <p:nvSpPr>
            <p:cNvPr id="46" name="Rectangle 45">
              <a:extLst>
                <a:ext uri="{FF2B5EF4-FFF2-40B4-BE49-F238E27FC236}">
                  <a16:creationId xmlns:a16="http://schemas.microsoft.com/office/drawing/2014/main" id="{FFA60C91-F4C6-4C73-A19E-826E6EF9A5EE}"/>
                </a:ext>
              </a:extLst>
            </p:cNvPr>
            <p:cNvSpPr/>
            <p:nvPr/>
          </p:nvSpPr>
          <p:spPr>
            <a:xfrm>
              <a:off x="6031465" y="5106528"/>
              <a:ext cx="1715534" cy="369332"/>
            </a:xfrm>
            <a:prstGeom prst="rect">
              <a:avLst/>
            </a:prstGeom>
          </p:spPr>
          <p:txBody>
            <a:bodyPr wrap="none">
              <a:spAutoFit/>
            </a:bodyPr>
            <a:lstStyle/>
            <a:p>
              <a:r>
                <a:rPr lang="en-GB" dirty="0"/>
                <a:t>is smaller than</a:t>
              </a:r>
            </a:p>
          </p:txBody>
        </p:sp>
      </p:grpSp>
      <p:cxnSp>
        <p:nvCxnSpPr>
          <p:cNvPr id="47" name="Straight Connector 46">
            <a:extLst>
              <a:ext uri="{FF2B5EF4-FFF2-40B4-BE49-F238E27FC236}">
                <a16:creationId xmlns:a16="http://schemas.microsoft.com/office/drawing/2014/main" id="{14B96E55-6E9F-4AFA-98CD-04243AACB45C}"/>
              </a:ext>
            </a:extLst>
          </p:cNvPr>
          <p:cNvCxnSpPr>
            <a:cxnSpLocks/>
          </p:cNvCxnSpPr>
          <p:nvPr/>
        </p:nvCxnSpPr>
        <p:spPr>
          <a:xfrm flipV="1">
            <a:off x="2913989" y="4891523"/>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48" name="Straight Connector 47">
            <a:extLst>
              <a:ext uri="{FF2B5EF4-FFF2-40B4-BE49-F238E27FC236}">
                <a16:creationId xmlns:a16="http://schemas.microsoft.com/office/drawing/2014/main" id="{FD331509-F018-4F4E-A83F-7F016148822A}"/>
              </a:ext>
            </a:extLst>
          </p:cNvPr>
          <p:cNvCxnSpPr>
            <a:cxnSpLocks/>
          </p:cNvCxnSpPr>
          <p:nvPr/>
        </p:nvCxnSpPr>
        <p:spPr>
          <a:xfrm flipV="1">
            <a:off x="3804576" y="4891523"/>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3FB7D03A-2646-42A9-8225-94D0A2914F9C}"/>
              </a:ext>
            </a:extLst>
          </p:cNvPr>
          <p:cNvCxnSpPr>
            <a:cxnSpLocks/>
          </p:cNvCxnSpPr>
          <p:nvPr/>
        </p:nvCxnSpPr>
        <p:spPr>
          <a:xfrm flipV="1">
            <a:off x="4699926" y="4891523"/>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50" name="Straight Connector 49">
            <a:extLst>
              <a:ext uri="{FF2B5EF4-FFF2-40B4-BE49-F238E27FC236}">
                <a16:creationId xmlns:a16="http://schemas.microsoft.com/office/drawing/2014/main" id="{5EC54B96-2EF2-4FA4-8230-9935CBD9584B}"/>
              </a:ext>
            </a:extLst>
          </p:cNvPr>
          <p:cNvCxnSpPr>
            <a:cxnSpLocks/>
          </p:cNvCxnSpPr>
          <p:nvPr/>
        </p:nvCxnSpPr>
        <p:spPr>
          <a:xfrm flipV="1">
            <a:off x="3357559" y="5472547"/>
            <a:ext cx="0" cy="365759"/>
          </a:xfrm>
          <a:prstGeom prst="line">
            <a:avLst/>
          </a:prstGeom>
          <a:ln w="12700"/>
        </p:spPr>
        <p:style>
          <a:lnRef idx="1">
            <a:schemeClr val="dk1"/>
          </a:lnRef>
          <a:fillRef idx="0">
            <a:schemeClr val="dk1"/>
          </a:fillRef>
          <a:effectRef idx="0">
            <a:schemeClr val="dk1"/>
          </a:effectRef>
          <a:fontRef idx="minor">
            <a:schemeClr val="tx1"/>
          </a:fontRef>
        </p:style>
      </p:cxnSp>
      <p:cxnSp>
        <p:nvCxnSpPr>
          <p:cNvPr id="51" name="Straight Connector 50">
            <a:extLst>
              <a:ext uri="{FF2B5EF4-FFF2-40B4-BE49-F238E27FC236}">
                <a16:creationId xmlns:a16="http://schemas.microsoft.com/office/drawing/2014/main" id="{AF1F4105-B825-4F68-846C-E130B5CFC0F0}"/>
              </a:ext>
            </a:extLst>
          </p:cNvPr>
          <p:cNvCxnSpPr>
            <a:cxnSpLocks/>
          </p:cNvCxnSpPr>
          <p:nvPr/>
        </p:nvCxnSpPr>
        <p:spPr>
          <a:xfrm flipV="1">
            <a:off x="4476746" y="5472547"/>
            <a:ext cx="0" cy="365759"/>
          </a:xfrm>
          <a:prstGeom prst="line">
            <a:avLst/>
          </a:prstGeom>
          <a:ln w="12700"/>
        </p:spPr>
        <p:style>
          <a:lnRef idx="1">
            <a:schemeClr val="dk1"/>
          </a:lnRef>
          <a:fillRef idx="0">
            <a:schemeClr val="dk1"/>
          </a:fillRef>
          <a:effectRef idx="0">
            <a:schemeClr val="dk1"/>
          </a:effectRef>
          <a:fontRef idx="minor">
            <a:schemeClr val="tx1"/>
          </a:fontRef>
        </p:style>
      </p:cxnSp>
      <p:sp>
        <p:nvSpPr>
          <p:cNvPr id="2" name="Rectangle 1">
            <a:extLst>
              <a:ext uri="{FF2B5EF4-FFF2-40B4-BE49-F238E27FC236}">
                <a16:creationId xmlns:a16="http://schemas.microsoft.com/office/drawing/2014/main" id="{9F84E823-6282-4DFC-83A5-080A6A85B2BE}"/>
              </a:ext>
            </a:extLst>
          </p:cNvPr>
          <p:cNvSpPr/>
          <p:nvPr/>
        </p:nvSpPr>
        <p:spPr>
          <a:xfrm>
            <a:off x="755650" y="3221692"/>
            <a:ext cx="7632700" cy="495108"/>
          </a:xfrm>
          <a:prstGeom prst="rect">
            <a:avLst/>
          </a:prstGeom>
          <a:solidFill>
            <a:schemeClr val="bg1"/>
          </a:solidFill>
          <a:ln w="28575">
            <a:solidFill>
              <a:srgbClr val="00913C"/>
            </a:solidFill>
          </a:ln>
        </p:spPr>
        <p:txBody>
          <a:bodyPr wrap="square" lIns="108000" tIns="108000" rIns="108000" bIns="108000">
            <a:spAutoFit/>
          </a:bodyPr>
          <a:lstStyle/>
          <a:p>
            <a:pPr algn="ctr"/>
            <a:r>
              <a:rPr lang="en-GB" b="1" dirty="0"/>
              <a:t>We can see from the bar model that fifths are bigger than sevenths. </a:t>
            </a:r>
          </a:p>
        </p:txBody>
      </p:sp>
    </p:spTree>
    <p:extLst>
      <p:ext uri="{BB962C8B-B14F-4D97-AF65-F5344CB8AC3E}">
        <p14:creationId xmlns:p14="http://schemas.microsoft.com/office/powerpoint/2010/main" val="3090477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500"/>
                                        <p:tgtEl>
                                          <p:spTgt spid="57"/>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up)">
                                      <p:cBhvr>
                                        <p:cTn id="37" dur="500"/>
                                        <p:tgtEl>
                                          <p:spTgt spid="21"/>
                                        </p:tgtEl>
                                      </p:cBhvr>
                                    </p:animEffect>
                                  </p:childTnLst>
                                </p:cTn>
                              </p:par>
                              <p:par>
                                <p:cTn id="38" presetID="22" presetClass="entr" presetSubtype="1"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up)">
                                      <p:cBhvr>
                                        <p:cTn id="40" dur="500"/>
                                        <p:tgtEl>
                                          <p:spTgt spid="34"/>
                                        </p:tgtEl>
                                      </p:cBhvr>
                                    </p:animEffect>
                                  </p:childTnLst>
                                </p:cTn>
                              </p:par>
                              <p:par>
                                <p:cTn id="41" presetID="22" presetClass="entr" presetSubtype="1"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par>
                                <p:cTn id="44" presetID="22" presetClass="entr" presetSubtype="1" fill="hold" nodeType="with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up)">
                                      <p:cBhvr>
                                        <p:cTn id="46" dur="500"/>
                                        <p:tgtEl>
                                          <p:spTgt spid="48"/>
                                        </p:tgtEl>
                                      </p:cBhvr>
                                    </p:animEffect>
                                  </p:childTnLst>
                                </p:cTn>
                              </p:par>
                              <p:par>
                                <p:cTn id="47" presetID="22" presetClass="entr" presetSubtype="1"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wipe(up)">
                                      <p:cBhvr>
                                        <p:cTn id="49" dur="500"/>
                                        <p:tgtEl>
                                          <p:spTgt spid="49"/>
                                        </p:tgtEl>
                                      </p:cBhvr>
                                    </p:animEffect>
                                  </p:childTnLst>
                                </p:cTn>
                              </p:par>
                              <p:par>
                                <p:cTn id="50" presetID="22" presetClass="entr" presetSubtype="1"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wipe(up)">
                                      <p:cBhvr>
                                        <p:cTn id="52" dur="500"/>
                                        <p:tgtEl>
                                          <p:spTgt spid="50"/>
                                        </p:tgtEl>
                                      </p:cBhvr>
                                    </p:animEffect>
                                  </p:childTnLst>
                                </p:cTn>
                              </p:par>
                              <p:par>
                                <p:cTn id="53" presetID="22" presetClass="entr" presetSubtype="1" fill="hold"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up)">
                                      <p:cBhvr>
                                        <p:cTn id="55" dur="500"/>
                                        <p:tgtEl>
                                          <p:spTgt spid="5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fade">
                                      <p:cBhvr>
                                        <p:cTn id="60" dur="500"/>
                                        <p:tgtEl>
                                          <p:spTgt spid="5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5" grpId="0" animBg="1"/>
      <p:bldP spid="52" grpId="0" animBg="1"/>
      <p:bldP spid="16" grpId="0"/>
      <p:bldP spid="17" grpId="0"/>
      <p:bldP spid="19" grpId="0"/>
      <p:bldP spid="23"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6EAB192-0138-4E2C-AEFC-C95C2FF0A6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1612" y="3605211"/>
            <a:ext cx="4040777" cy="2461914"/>
          </a:xfrm>
          <a:prstGeom prst="rect">
            <a:avLst/>
          </a:prstGeom>
        </p:spPr>
      </p:pic>
      <p:sp>
        <p:nvSpPr>
          <p:cNvPr id="24" name="TextBox 23">
            <a:extLst>
              <a:ext uri="{FF2B5EF4-FFF2-40B4-BE49-F238E27FC236}">
                <a16:creationId xmlns:a16="http://schemas.microsoft.com/office/drawing/2014/main" id="{5A1AFECE-0C7F-47FF-816E-7E03E086E0C4}"/>
              </a:ext>
            </a:extLst>
          </p:cNvPr>
          <p:cNvSpPr txBox="1"/>
          <p:nvPr/>
        </p:nvSpPr>
        <p:spPr>
          <a:xfrm>
            <a:off x="755650" y="1643892"/>
            <a:ext cx="7632700" cy="1785108"/>
          </a:xfrm>
          <a:prstGeom prst="rect">
            <a:avLst/>
          </a:prstGeom>
          <a:solidFill>
            <a:schemeClr val="bg1"/>
          </a:solidFill>
          <a:ln w="28575">
            <a:solidFill>
              <a:srgbClr val="6C9D6E"/>
            </a:solidFill>
          </a:ln>
        </p:spPr>
        <p:txBody>
          <a:bodyPr wrap="square" lIns="108000" tIns="108000" rIns="108000" bIns="108000" rtlCol="0">
            <a:noAutofit/>
          </a:bodyPr>
          <a:lstStyle/>
          <a:p>
            <a:pPr algn="ctr"/>
            <a:endParaRPr lang="en-GB" dirty="0">
              <a:solidFill>
                <a:schemeClr val="tx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97" name="Rectangle 96"/>
          <p:cNvSpPr/>
          <p:nvPr/>
        </p:nvSpPr>
        <p:spPr>
          <a:xfrm>
            <a:off x="470624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470624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Compare these fractions by finding a common numerator.</a:t>
            </a:r>
          </a:p>
        </p:txBody>
      </p:sp>
      <p:grpSp>
        <p:nvGrpSpPr>
          <p:cNvPr id="9" name="Group 8">
            <a:extLst>
              <a:ext uri="{FF2B5EF4-FFF2-40B4-BE49-F238E27FC236}">
                <a16:creationId xmlns:a16="http://schemas.microsoft.com/office/drawing/2014/main" id="{9154CA92-8F96-40E1-958B-E3249D1E314E}"/>
              </a:ext>
            </a:extLst>
          </p:cNvPr>
          <p:cNvGrpSpPr/>
          <p:nvPr/>
        </p:nvGrpSpPr>
        <p:grpSpPr>
          <a:xfrm>
            <a:off x="5130316" y="2004266"/>
            <a:ext cx="800148" cy="1360624"/>
            <a:chOff x="5130316" y="1999900"/>
            <a:chExt cx="800148" cy="1360624"/>
          </a:xfrm>
        </p:grpSpPr>
        <p:sp>
          <p:nvSpPr>
            <p:cNvPr id="29" name="Rectangle 28">
              <a:extLst>
                <a:ext uri="{FF2B5EF4-FFF2-40B4-BE49-F238E27FC236}">
                  <a16:creationId xmlns:a16="http://schemas.microsoft.com/office/drawing/2014/main" id="{19AC6126-65DB-430E-A7AF-7A7B6EE1903F}"/>
                </a:ext>
              </a:extLst>
            </p:cNvPr>
            <p:cNvSpPr/>
            <p:nvPr/>
          </p:nvSpPr>
          <p:spPr>
            <a:xfrm>
              <a:off x="5194617" y="1999900"/>
              <a:ext cx="674416" cy="646331"/>
            </a:xfrm>
            <a:prstGeom prst="rect">
              <a:avLst/>
            </a:prstGeom>
          </p:spPr>
          <p:txBody>
            <a:bodyPr wrap="square">
              <a:spAutoFit/>
            </a:bodyPr>
            <a:lstStyle/>
            <a:p>
              <a:pPr algn="ctr"/>
              <a:r>
                <a:rPr lang="en-GB" sz="3600" b="1" dirty="0"/>
                <a:t>2</a:t>
              </a:r>
            </a:p>
          </p:txBody>
        </p:sp>
        <p:sp>
          <p:nvSpPr>
            <p:cNvPr id="30" name="Rectangle 29">
              <a:extLst>
                <a:ext uri="{FF2B5EF4-FFF2-40B4-BE49-F238E27FC236}">
                  <a16:creationId xmlns:a16="http://schemas.microsoft.com/office/drawing/2014/main" id="{A2D17364-EF8D-456B-A73D-A24E7E1E6D64}"/>
                </a:ext>
              </a:extLst>
            </p:cNvPr>
            <p:cNvSpPr/>
            <p:nvPr/>
          </p:nvSpPr>
          <p:spPr>
            <a:xfrm>
              <a:off x="5194617" y="2714193"/>
              <a:ext cx="674416" cy="646331"/>
            </a:xfrm>
            <a:prstGeom prst="rect">
              <a:avLst/>
            </a:prstGeom>
          </p:spPr>
          <p:txBody>
            <a:bodyPr wrap="square">
              <a:spAutoFit/>
            </a:bodyPr>
            <a:lstStyle/>
            <a:p>
              <a:pPr algn="ctr"/>
              <a:r>
                <a:rPr lang="en-GB" sz="3600" b="1" dirty="0">
                  <a:latin typeface="Calibri" panose="020F0502020204030204" pitchFamily="34" charset="0"/>
                  <a:cs typeface="Times New Roman" panose="02020603050405020304" pitchFamily="18" charset="0"/>
                </a:rPr>
                <a:t>8</a:t>
              </a:r>
              <a:endParaRPr lang="en-GB" sz="3600" b="1" dirty="0"/>
            </a:p>
          </p:txBody>
        </p:sp>
        <p:cxnSp>
          <p:nvCxnSpPr>
            <p:cNvPr id="31" name="Straight Connector 30">
              <a:extLst>
                <a:ext uri="{FF2B5EF4-FFF2-40B4-BE49-F238E27FC236}">
                  <a16:creationId xmlns:a16="http://schemas.microsoft.com/office/drawing/2014/main" id="{123C0595-6DD1-4F13-83BD-9E49A032B595}"/>
                </a:ext>
              </a:extLst>
            </p:cNvPr>
            <p:cNvCxnSpPr>
              <a:cxnSpLocks/>
            </p:cNvCxnSpPr>
            <p:nvPr/>
          </p:nvCxnSpPr>
          <p:spPr>
            <a:xfrm>
              <a:off x="5130316" y="2680499"/>
              <a:ext cx="800148"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32" name="Rectangle 31">
            <a:extLst>
              <a:ext uri="{FF2B5EF4-FFF2-40B4-BE49-F238E27FC236}">
                <a16:creationId xmlns:a16="http://schemas.microsoft.com/office/drawing/2014/main" id="{EFA7C27F-E998-4E2E-9873-D88135E98B05}"/>
              </a:ext>
            </a:extLst>
          </p:cNvPr>
          <p:cNvSpPr/>
          <p:nvPr/>
        </p:nvSpPr>
        <p:spPr>
          <a:xfrm>
            <a:off x="3250082" y="1999900"/>
            <a:ext cx="674416" cy="646331"/>
          </a:xfrm>
          <a:prstGeom prst="rect">
            <a:avLst/>
          </a:prstGeom>
        </p:spPr>
        <p:txBody>
          <a:bodyPr wrap="square">
            <a:spAutoFit/>
          </a:bodyPr>
          <a:lstStyle/>
          <a:p>
            <a:pPr algn="ctr"/>
            <a:r>
              <a:rPr lang="en-GB" sz="3600" b="1" dirty="0"/>
              <a:t>4</a:t>
            </a:r>
          </a:p>
        </p:txBody>
      </p:sp>
      <p:sp>
        <p:nvSpPr>
          <p:cNvPr id="33" name="Rectangle 32">
            <a:extLst>
              <a:ext uri="{FF2B5EF4-FFF2-40B4-BE49-F238E27FC236}">
                <a16:creationId xmlns:a16="http://schemas.microsoft.com/office/drawing/2014/main" id="{B78D2383-5F18-4F87-9A2B-7A663AC9CE99}"/>
              </a:ext>
            </a:extLst>
          </p:cNvPr>
          <p:cNvSpPr/>
          <p:nvPr/>
        </p:nvSpPr>
        <p:spPr>
          <a:xfrm>
            <a:off x="3250082" y="2714193"/>
            <a:ext cx="674416" cy="646331"/>
          </a:xfrm>
          <a:prstGeom prst="rect">
            <a:avLst/>
          </a:prstGeom>
        </p:spPr>
        <p:txBody>
          <a:bodyPr wrap="square">
            <a:spAutoFit/>
          </a:bodyPr>
          <a:lstStyle/>
          <a:p>
            <a:pPr algn="ctr"/>
            <a:r>
              <a:rPr lang="en-GB" sz="3600" b="1" dirty="0">
                <a:cs typeface="Times New Roman" panose="02020603050405020304" pitchFamily="18" charset="0"/>
              </a:rPr>
              <a:t>5</a:t>
            </a:r>
            <a:endParaRPr lang="en-GB" sz="3600" b="1" dirty="0"/>
          </a:p>
        </p:txBody>
      </p:sp>
      <p:cxnSp>
        <p:nvCxnSpPr>
          <p:cNvPr id="39" name="Straight Connector 38">
            <a:extLst>
              <a:ext uri="{FF2B5EF4-FFF2-40B4-BE49-F238E27FC236}">
                <a16:creationId xmlns:a16="http://schemas.microsoft.com/office/drawing/2014/main" id="{E16AFEB5-ABE1-4D8C-B8EE-88ED819743D8}"/>
              </a:ext>
            </a:extLst>
          </p:cNvPr>
          <p:cNvCxnSpPr>
            <a:cxnSpLocks/>
          </p:cNvCxnSpPr>
          <p:nvPr/>
        </p:nvCxnSpPr>
        <p:spPr>
          <a:xfrm>
            <a:off x="3187216" y="2680499"/>
            <a:ext cx="800148" cy="0"/>
          </a:xfrm>
          <a:prstGeom prst="line">
            <a:avLst/>
          </a:prstGeom>
          <a:ln w="28575"/>
        </p:spPr>
        <p:style>
          <a:lnRef idx="1">
            <a:schemeClr val="dk1"/>
          </a:lnRef>
          <a:fillRef idx="0">
            <a:schemeClr val="dk1"/>
          </a:fillRef>
          <a:effectRef idx="0">
            <a:schemeClr val="dk1"/>
          </a:effectRef>
          <a:fontRef idx="minor">
            <a:schemeClr val="tx1"/>
          </a:fontRef>
        </p:style>
      </p:cxnSp>
      <p:sp>
        <p:nvSpPr>
          <p:cNvPr id="12" name="Oval 11">
            <a:extLst>
              <a:ext uri="{FF2B5EF4-FFF2-40B4-BE49-F238E27FC236}">
                <a16:creationId xmlns:a16="http://schemas.microsoft.com/office/drawing/2014/main" id="{135660F8-ED62-412C-A1AB-DE99D599CE2E}"/>
              </a:ext>
            </a:extLst>
          </p:cNvPr>
          <p:cNvSpPr/>
          <p:nvPr/>
        </p:nvSpPr>
        <p:spPr>
          <a:xfrm>
            <a:off x="3290764" y="2026839"/>
            <a:ext cx="593052" cy="593052"/>
          </a:xfrm>
          <a:prstGeom prst="ellipse">
            <a:avLst/>
          </a:prstGeom>
          <a:noFill/>
          <a:ln w="38100">
            <a:solidFill>
              <a:srgbClr val="009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C233E63B-2534-4349-B29B-91D00CE5C0E2}"/>
              </a:ext>
            </a:extLst>
          </p:cNvPr>
          <p:cNvGrpSpPr/>
          <p:nvPr/>
        </p:nvGrpSpPr>
        <p:grpSpPr>
          <a:xfrm>
            <a:off x="3321072" y="4343476"/>
            <a:ext cx="549892" cy="958257"/>
            <a:chOff x="3187216" y="4495412"/>
            <a:chExt cx="695677" cy="958257"/>
          </a:xfrm>
        </p:grpSpPr>
        <p:sp>
          <p:nvSpPr>
            <p:cNvPr id="15" name="Rectangle 14">
              <a:extLst>
                <a:ext uri="{FF2B5EF4-FFF2-40B4-BE49-F238E27FC236}">
                  <a16:creationId xmlns:a16="http://schemas.microsoft.com/office/drawing/2014/main" id="{E8D414C3-879A-449E-B08E-38CC67AD4F76}"/>
                </a:ext>
              </a:extLst>
            </p:cNvPr>
            <p:cNvSpPr/>
            <p:nvPr/>
          </p:nvSpPr>
          <p:spPr>
            <a:xfrm>
              <a:off x="3293086" y="4495412"/>
              <a:ext cx="486434" cy="461665"/>
            </a:xfrm>
            <a:prstGeom prst="rect">
              <a:avLst/>
            </a:prstGeom>
          </p:spPr>
          <p:txBody>
            <a:bodyPr wrap="square">
              <a:spAutoFit/>
            </a:bodyPr>
            <a:lstStyle/>
            <a:p>
              <a:pPr algn="ctr"/>
              <a:r>
                <a:rPr lang="en-GB" sz="2400" b="1" dirty="0">
                  <a:latin typeface="Kalam" panose="02000000000000000000" pitchFamily="2" charset="0"/>
                  <a:cs typeface="Kalam" panose="02000000000000000000" pitchFamily="2" charset="0"/>
                </a:rPr>
                <a:t>2</a:t>
              </a:r>
            </a:p>
          </p:txBody>
        </p:sp>
        <p:sp>
          <p:nvSpPr>
            <p:cNvPr id="16" name="Rectangle 15">
              <a:extLst>
                <a:ext uri="{FF2B5EF4-FFF2-40B4-BE49-F238E27FC236}">
                  <a16:creationId xmlns:a16="http://schemas.microsoft.com/office/drawing/2014/main" id="{94F52710-039D-42EA-B9E0-882FB80E88A9}"/>
                </a:ext>
              </a:extLst>
            </p:cNvPr>
            <p:cNvSpPr/>
            <p:nvPr/>
          </p:nvSpPr>
          <p:spPr>
            <a:xfrm>
              <a:off x="3293086" y="4992004"/>
              <a:ext cx="486434" cy="461665"/>
            </a:xfrm>
            <a:prstGeom prst="rect">
              <a:avLst/>
            </a:prstGeom>
          </p:spPr>
          <p:txBody>
            <a:bodyPr wrap="square">
              <a:spAutoFit/>
            </a:bodyPr>
            <a:lstStyle/>
            <a:p>
              <a:pPr algn="ctr"/>
              <a:r>
                <a:rPr lang="en-GB" sz="2400" b="1" dirty="0">
                  <a:latin typeface="Kalam" panose="02000000000000000000" pitchFamily="2" charset="0"/>
                  <a:cs typeface="Kalam" panose="02000000000000000000" pitchFamily="2" charset="0"/>
                </a:rPr>
                <a:t>8</a:t>
              </a:r>
            </a:p>
          </p:txBody>
        </p:sp>
        <p:cxnSp>
          <p:nvCxnSpPr>
            <p:cNvPr id="17" name="Straight Connector 16">
              <a:extLst>
                <a:ext uri="{FF2B5EF4-FFF2-40B4-BE49-F238E27FC236}">
                  <a16:creationId xmlns:a16="http://schemas.microsoft.com/office/drawing/2014/main" id="{67D4BF19-7DA3-4594-A84D-7371FA529EDF}"/>
                </a:ext>
              </a:extLst>
            </p:cNvPr>
            <p:cNvCxnSpPr>
              <a:cxnSpLocks/>
            </p:cNvCxnSpPr>
            <p:nvPr/>
          </p:nvCxnSpPr>
          <p:spPr>
            <a:xfrm>
              <a:off x="3187216" y="4974540"/>
              <a:ext cx="695677"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6" name="Arc 5">
            <a:extLst>
              <a:ext uri="{FF2B5EF4-FFF2-40B4-BE49-F238E27FC236}">
                <a16:creationId xmlns:a16="http://schemas.microsoft.com/office/drawing/2014/main" id="{4A55BF83-E997-46D0-8A79-71397DBB23A3}"/>
              </a:ext>
            </a:extLst>
          </p:cNvPr>
          <p:cNvSpPr/>
          <p:nvPr/>
        </p:nvSpPr>
        <p:spPr>
          <a:xfrm>
            <a:off x="3789254" y="4267559"/>
            <a:ext cx="1687418" cy="358124"/>
          </a:xfrm>
          <a:prstGeom prst="arc">
            <a:avLst>
              <a:gd name="adj1" fmla="val 10901361"/>
              <a:gd name="adj2" fmla="val 21534981"/>
            </a:avLst>
          </a:prstGeom>
          <a:ln w="28575">
            <a:solidFill>
              <a:srgbClr val="F0864A"/>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latin typeface="Kalam" panose="02000000000000000000" pitchFamily="2" charset="0"/>
              <a:cs typeface="Kalam" panose="02000000000000000000" pitchFamily="2" charset="0"/>
            </a:endParaRPr>
          </a:p>
        </p:txBody>
      </p:sp>
      <p:sp>
        <p:nvSpPr>
          <p:cNvPr id="23" name="Rectangle 22">
            <a:extLst>
              <a:ext uri="{FF2B5EF4-FFF2-40B4-BE49-F238E27FC236}">
                <a16:creationId xmlns:a16="http://schemas.microsoft.com/office/drawing/2014/main" id="{FC21B13D-12CE-4153-8F56-02EC056A490B}"/>
              </a:ext>
            </a:extLst>
          </p:cNvPr>
          <p:cNvSpPr/>
          <p:nvPr/>
        </p:nvSpPr>
        <p:spPr>
          <a:xfrm>
            <a:off x="4323423" y="4254198"/>
            <a:ext cx="619080" cy="369332"/>
          </a:xfrm>
          <a:prstGeom prst="rect">
            <a:avLst/>
          </a:prstGeom>
        </p:spPr>
        <p:txBody>
          <a:bodyPr wrap="square">
            <a:spAutoFit/>
          </a:bodyPr>
          <a:lstStyle/>
          <a:p>
            <a:pPr algn="ctr"/>
            <a:r>
              <a:rPr lang="en-GB" b="1" dirty="0">
                <a:solidFill>
                  <a:srgbClr val="00B050"/>
                </a:solidFill>
                <a:latin typeface="Kalam" panose="02000000000000000000" pitchFamily="2" charset="0"/>
                <a:cs typeface="Kalam" panose="02000000000000000000" pitchFamily="2" charset="0"/>
              </a:rPr>
              <a:t>× 2</a:t>
            </a:r>
          </a:p>
        </p:txBody>
      </p:sp>
      <p:sp>
        <p:nvSpPr>
          <p:cNvPr id="26" name="Rectangle 25">
            <a:extLst>
              <a:ext uri="{FF2B5EF4-FFF2-40B4-BE49-F238E27FC236}">
                <a16:creationId xmlns:a16="http://schemas.microsoft.com/office/drawing/2014/main" id="{762BF179-02D2-416D-B2D3-E758B4E6222B}"/>
              </a:ext>
            </a:extLst>
          </p:cNvPr>
          <p:cNvSpPr/>
          <p:nvPr/>
        </p:nvSpPr>
        <p:spPr>
          <a:xfrm>
            <a:off x="5400091" y="4341029"/>
            <a:ext cx="384498" cy="461665"/>
          </a:xfrm>
          <a:prstGeom prst="rect">
            <a:avLst/>
          </a:prstGeom>
        </p:spPr>
        <p:txBody>
          <a:bodyPr wrap="square">
            <a:spAutoFit/>
          </a:bodyPr>
          <a:lstStyle/>
          <a:p>
            <a:pPr algn="ctr"/>
            <a:r>
              <a:rPr lang="en-GB" sz="2400" b="1" dirty="0">
                <a:latin typeface="Kalam" panose="02000000000000000000" pitchFamily="2" charset="0"/>
                <a:cs typeface="Kalam" panose="02000000000000000000" pitchFamily="2" charset="0"/>
              </a:rPr>
              <a:t>4</a:t>
            </a:r>
          </a:p>
        </p:txBody>
      </p:sp>
      <p:sp>
        <p:nvSpPr>
          <p:cNvPr id="27" name="Rectangle 26">
            <a:extLst>
              <a:ext uri="{FF2B5EF4-FFF2-40B4-BE49-F238E27FC236}">
                <a16:creationId xmlns:a16="http://schemas.microsoft.com/office/drawing/2014/main" id="{52B523E8-448F-4F0B-9D67-A77CE80B34FF}"/>
              </a:ext>
            </a:extLst>
          </p:cNvPr>
          <p:cNvSpPr/>
          <p:nvPr/>
        </p:nvSpPr>
        <p:spPr>
          <a:xfrm>
            <a:off x="5323510" y="4837621"/>
            <a:ext cx="537660" cy="461665"/>
          </a:xfrm>
          <a:prstGeom prst="rect">
            <a:avLst/>
          </a:prstGeom>
        </p:spPr>
        <p:txBody>
          <a:bodyPr wrap="square">
            <a:spAutoFit/>
          </a:bodyPr>
          <a:lstStyle/>
          <a:p>
            <a:pPr algn="ctr"/>
            <a:r>
              <a:rPr lang="en-GB" sz="2400" b="1" dirty="0">
                <a:latin typeface="Kalam" panose="02000000000000000000" pitchFamily="2" charset="0"/>
                <a:cs typeface="Kalam" panose="02000000000000000000" pitchFamily="2" charset="0"/>
              </a:rPr>
              <a:t>16</a:t>
            </a:r>
          </a:p>
        </p:txBody>
      </p:sp>
      <p:cxnSp>
        <p:nvCxnSpPr>
          <p:cNvPr id="28" name="Straight Connector 27">
            <a:extLst>
              <a:ext uri="{FF2B5EF4-FFF2-40B4-BE49-F238E27FC236}">
                <a16:creationId xmlns:a16="http://schemas.microsoft.com/office/drawing/2014/main" id="{11FA424D-A26D-4A54-8B55-CC0B6434103C}"/>
              </a:ext>
            </a:extLst>
          </p:cNvPr>
          <p:cNvCxnSpPr>
            <a:cxnSpLocks/>
          </p:cNvCxnSpPr>
          <p:nvPr/>
        </p:nvCxnSpPr>
        <p:spPr>
          <a:xfrm>
            <a:off x="5316407" y="4820157"/>
            <a:ext cx="549892" cy="0"/>
          </a:xfrm>
          <a:prstGeom prst="line">
            <a:avLst/>
          </a:prstGeom>
          <a:ln w="28575"/>
        </p:spPr>
        <p:style>
          <a:lnRef idx="1">
            <a:schemeClr val="dk1"/>
          </a:lnRef>
          <a:fillRef idx="0">
            <a:schemeClr val="dk1"/>
          </a:fillRef>
          <a:effectRef idx="0">
            <a:schemeClr val="dk1"/>
          </a:effectRef>
          <a:fontRef idx="minor">
            <a:schemeClr val="tx1"/>
          </a:fontRef>
        </p:style>
      </p:cxnSp>
      <p:sp>
        <p:nvSpPr>
          <p:cNvPr id="34" name="Arc 33">
            <a:extLst>
              <a:ext uri="{FF2B5EF4-FFF2-40B4-BE49-F238E27FC236}">
                <a16:creationId xmlns:a16="http://schemas.microsoft.com/office/drawing/2014/main" id="{C84C42F8-6E9E-4D78-A71A-81C5644ED3F9}"/>
              </a:ext>
            </a:extLst>
          </p:cNvPr>
          <p:cNvSpPr/>
          <p:nvPr/>
        </p:nvSpPr>
        <p:spPr>
          <a:xfrm flipV="1">
            <a:off x="3789254" y="5032448"/>
            <a:ext cx="1687418" cy="353818"/>
          </a:xfrm>
          <a:prstGeom prst="arc">
            <a:avLst>
              <a:gd name="adj1" fmla="val 10901361"/>
              <a:gd name="adj2" fmla="val 21534981"/>
            </a:avLst>
          </a:prstGeom>
          <a:ln w="28575">
            <a:solidFill>
              <a:srgbClr val="F0864A"/>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latin typeface="Kalam" panose="02000000000000000000" pitchFamily="2" charset="0"/>
              <a:cs typeface="Kalam" panose="02000000000000000000" pitchFamily="2" charset="0"/>
            </a:endParaRPr>
          </a:p>
        </p:txBody>
      </p:sp>
      <p:sp>
        <p:nvSpPr>
          <p:cNvPr id="35" name="Rectangle 34">
            <a:extLst>
              <a:ext uri="{FF2B5EF4-FFF2-40B4-BE49-F238E27FC236}">
                <a16:creationId xmlns:a16="http://schemas.microsoft.com/office/drawing/2014/main" id="{96497BB3-009A-4260-A704-106E6855D128}"/>
              </a:ext>
            </a:extLst>
          </p:cNvPr>
          <p:cNvSpPr/>
          <p:nvPr/>
        </p:nvSpPr>
        <p:spPr>
          <a:xfrm>
            <a:off x="4323423" y="5016934"/>
            <a:ext cx="619080" cy="369332"/>
          </a:xfrm>
          <a:prstGeom prst="rect">
            <a:avLst/>
          </a:prstGeom>
        </p:spPr>
        <p:txBody>
          <a:bodyPr wrap="square">
            <a:spAutoFit/>
          </a:bodyPr>
          <a:lstStyle/>
          <a:p>
            <a:pPr algn="ctr"/>
            <a:r>
              <a:rPr lang="en-GB" b="1" dirty="0">
                <a:solidFill>
                  <a:srgbClr val="00B050"/>
                </a:solidFill>
                <a:latin typeface="Kalam" panose="02000000000000000000" pitchFamily="2" charset="0"/>
                <a:cs typeface="Kalam" panose="02000000000000000000" pitchFamily="2" charset="0"/>
              </a:rPr>
              <a:t>× 2</a:t>
            </a:r>
          </a:p>
        </p:txBody>
      </p:sp>
      <p:grpSp>
        <p:nvGrpSpPr>
          <p:cNvPr id="36" name="Group 35">
            <a:extLst>
              <a:ext uri="{FF2B5EF4-FFF2-40B4-BE49-F238E27FC236}">
                <a16:creationId xmlns:a16="http://schemas.microsoft.com/office/drawing/2014/main" id="{C3F94643-1A13-4966-80EE-D048E31713DB}"/>
              </a:ext>
            </a:extLst>
          </p:cNvPr>
          <p:cNvGrpSpPr/>
          <p:nvPr/>
        </p:nvGrpSpPr>
        <p:grpSpPr>
          <a:xfrm>
            <a:off x="5130316" y="2004266"/>
            <a:ext cx="800148" cy="1360624"/>
            <a:chOff x="5130316" y="1999900"/>
            <a:chExt cx="800148" cy="1360624"/>
          </a:xfrm>
        </p:grpSpPr>
        <p:sp>
          <p:nvSpPr>
            <p:cNvPr id="37" name="Rectangle 36">
              <a:extLst>
                <a:ext uri="{FF2B5EF4-FFF2-40B4-BE49-F238E27FC236}">
                  <a16:creationId xmlns:a16="http://schemas.microsoft.com/office/drawing/2014/main" id="{F85A0E49-C00A-4586-A559-084469A6453F}"/>
                </a:ext>
              </a:extLst>
            </p:cNvPr>
            <p:cNvSpPr/>
            <p:nvPr/>
          </p:nvSpPr>
          <p:spPr>
            <a:xfrm>
              <a:off x="5194617" y="1999900"/>
              <a:ext cx="674416" cy="646331"/>
            </a:xfrm>
            <a:prstGeom prst="rect">
              <a:avLst/>
            </a:prstGeom>
          </p:spPr>
          <p:txBody>
            <a:bodyPr wrap="square">
              <a:spAutoFit/>
            </a:bodyPr>
            <a:lstStyle/>
            <a:p>
              <a:pPr algn="ctr"/>
              <a:r>
                <a:rPr lang="en-GB" sz="3600" b="1" dirty="0">
                  <a:solidFill>
                    <a:srgbClr val="00913C"/>
                  </a:solidFill>
                </a:rPr>
                <a:t>4</a:t>
              </a:r>
            </a:p>
          </p:txBody>
        </p:sp>
        <p:sp>
          <p:nvSpPr>
            <p:cNvPr id="38" name="Rectangle 37">
              <a:extLst>
                <a:ext uri="{FF2B5EF4-FFF2-40B4-BE49-F238E27FC236}">
                  <a16:creationId xmlns:a16="http://schemas.microsoft.com/office/drawing/2014/main" id="{737F130F-4473-4B7F-B4B4-59606E9BBE03}"/>
                </a:ext>
              </a:extLst>
            </p:cNvPr>
            <p:cNvSpPr/>
            <p:nvPr/>
          </p:nvSpPr>
          <p:spPr>
            <a:xfrm>
              <a:off x="5194617" y="2714193"/>
              <a:ext cx="674416" cy="646331"/>
            </a:xfrm>
            <a:prstGeom prst="rect">
              <a:avLst/>
            </a:prstGeom>
          </p:spPr>
          <p:txBody>
            <a:bodyPr wrap="square">
              <a:spAutoFit/>
            </a:bodyPr>
            <a:lstStyle/>
            <a:p>
              <a:pPr algn="ctr"/>
              <a:r>
                <a:rPr lang="en-GB" sz="3600" b="1" dirty="0">
                  <a:solidFill>
                    <a:srgbClr val="00913C"/>
                  </a:solidFill>
                  <a:latin typeface="Calibri" panose="020F0502020204030204" pitchFamily="34" charset="0"/>
                  <a:cs typeface="Times New Roman" panose="02020603050405020304" pitchFamily="18" charset="0"/>
                </a:rPr>
                <a:t>16</a:t>
              </a:r>
              <a:endParaRPr lang="en-GB" sz="3600" b="1" dirty="0">
                <a:solidFill>
                  <a:srgbClr val="00913C"/>
                </a:solidFill>
              </a:endParaRPr>
            </a:p>
          </p:txBody>
        </p:sp>
        <p:cxnSp>
          <p:nvCxnSpPr>
            <p:cNvPr id="40" name="Straight Connector 39">
              <a:extLst>
                <a:ext uri="{FF2B5EF4-FFF2-40B4-BE49-F238E27FC236}">
                  <a16:creationId xmlns:a16="http://schemas.microsoft.com/office/drawing/2014/main" id="{6D88DBA6-EFC4-4F9C-9FC4-AABC9DD4FA2E}"/>
                </a:ext>
              </a:extLst>
            </p:cNvPr>
            <p:cNvCxnSpPr>
              <a:cxnSpLocks/>
            </p:cNvCxnSpPr>
            <p:nvPr/>
          </p:nvCxnSpPr>
          <p:spPr>
            <a:xfrm>
              <a:off x="5130316" y="2680499"/>
              <a:ext cx="800148" cy="0"/>
            </a:xfrm>
            <a:prstGeom prst="line">
              <a:avLst/>
            </a:prstGeom>
            <a:ln w="28575">
              <a:solidFill>
                <a:srgbClr val="00913C"/>
              </a:solidFill>
            </a:ln>
          </p:spPr>
          <p:style>
            <a:lnRef idx="1">
              <a:schemeClr val="dk1"/>
            </a:lnRef>
            <a:fillRef idx="0">
              <a:schemeClr val="dk1"/>
            </a:fillRef>
            <a:effectRef idx="0">
              <a:schemeClr val="dk1"/>
            </a:effectRef>
            <a:fontRef idx="minor">
              <a:schemeClr val="tx1"/>
            </a:fontRef>
          </p:style>
        </p:cxnSp>
      </p:grpSp>
      <p:sp>
        <p:nvSpPr>
          <p:cNvPr id="42" name="Rectangle 41">
            <a:extLst>
              <a:ext uri="{FF2B5EF4-FFF2-40B4-BE49-F238E27FC236}">
                <a16:creationId xmlns:a16="http://schemas.microsoft.com/office/drawing/2014/main" id="{169803FA-7611-499A-97BC-24D645A23B81}"/>
              </a:ext>
            </a:extLst>
          </p:cNvPr>
          <p:cNvSpPr/>
          <p:nvPr/>
        </p:nvSpPr>
        <p:spPr>
          <a:xfrm>
            <a:off x="4244836" y="2357333"/>
            <a:ext cx="674416" cy="646331"/>
          </a:xfrm>
          <a:prstGeom prst="rect">
            <a:avLst/>
          </a:prstGeom>
        </p:spPr>
        <p:txBody>
          <a:bodyPr wrap="square">
            <a:spAutoFit/>
          </a:bodyPr>
          <a:lstStyle/>
          <a:p>
            <a:pPr algn="ctr"/>
            <a:r>
              <a:rPr lang="en-GB" sz="3600" b="1" dirty="0">
                <a:solidFill>
                  <a:srgbClr val="00913C"/>
                </a:solidFill>
                <a:cs typeface="Times New Roman" panose="02020603050405020304" pitchFamily="18" charset="0"/>
              </a:rPr>
              <a:t>&gt;</a:t>
            </a:r>
            <a:endParaRPr lang="en-GB" sz="3600" b="1" dirty="0">
              <a:solidFill>
                <a:srgbClr val="00913C"/>
              </a:solidFill>
            </a:endParaRPr>
          </a:p>
        </p:txBody>
      </p:sp>
      <p:pic>
        <p:nvPicPr>
          <p:cNvPr id="18" name="Picture 17">
            <a:extLst>
              <a:ext uri="{FF2B5EF4-FFF2-40B4-BE49-F238E27FC236}">
                <a16:creationId xmlns:a16="http://schemas.microsoft.com/office/drawing/2014/main" id="{A84BAC00-B8C9-4A4F-A709-5E4D5F5028D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75"/>
          <a:stretch/>
        </p:blipFill>
        <p:spPr>
          <a:xfrm>
            <a:off x="6926229" y="3605211"/>
            <a:ext cx="1467883" cy="2804298"/>
          </a:xfrm>
          <a:prstGeom prst="rect">
            <a:avLst/>
          </a:prstGeom>
        </p:spPr>
      </p:pic>
      <p:pic>
        <p:nvPicPr>
          <p:cNvPr id="20" name="Picture 19">
            <a:extLst>
              <a:ext uri="{FF2B5EF4-FFF2-40B4-BE49-F238E27FC236}">
                <a16:creationId xmlns:a16="http://schemas.microsoft.com/office/drawing/2014/main" id="{AA4A7ED8-2C9F-438E-A776-DEABF99952A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7375"/>
          <a:stretch/>
        </p:blipFill>
        <p:spPr>
          <a:xfrm>
            <a:off x="592830" y="3605211"/>
            <a:ext cx="1529855" cy="2804298"/>
          </a:xfrm>
          <a:prstGeom prst="rect">
            <a:avLst/>
          </a:prstGeom>
        </p:spPr>
      </p:pic>
      <p:pic>
        <p:nvPicPr>
          <p:cNvPr id="22" name="Picture 21">
            <a:extLst>
              <a:ext uri="{FF2B5EF4-FFF2-40B4-BE49-F238E27FC236}">
                <a16:creationId xmlns:a16="http://schemas.microsoft.com/office/drawing/2014/main" id="{435F45E3-9A27-4A1A-8606-88AF3F12F02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0420"/>
          <a:stretch/>
        </p:blipFill>
        <p:spPr>
          <a:xfrm>
            <a:off x="6340777" y="3590572"/>
            <a:ext cx="2064009" cy="2818756"/>
          </a:xfrm>
          <a:prstGeom prst="rect">
            <a:avLst/>
          </a:prstGeom>
        </p:spPr>
      </p:pic>
      <p:pic>
        <p:nvPicPr>
          <p:cNvPr id="44" name="Picture 43">
            <a:extLst>
              <a:ext uri="{FF2B5EF4-FFF2-40B4-BE49-F238E27FC236}">
                <a16:creationId xmlns:a16="http://schemas.microsoft.com/office/drawing/2014/main" id="{49CA712E-6A67-4035-96F4-D3C7A537859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20417"/>
          <a:stretch/>
        </p:blipFill>
        <p:spPr>
          <a:xfrm>
            <a:off x="305518" y="3605035"/>
            <a:ext cx="2985246" cy="2804294"/>
          </a:xfrm>
          <a:prstGeom prst="rect">
            <a:avLst/>
          </a:prstGeom>
        </p:spPr>
      </p:pic>
      <p:sp>
        <p:nvSpPr>
          <p:cNvPr id="47" name="Rectangle 46">
            <a:extLst>
              <a:ext uri="{FF2B5EF4-FFF2-40B4-BE49-F238E27FC236}">
                <a16:creationId xmlns:a16="http://schemas.microsoft.com/office/drawing/2014/main" id="{2A239E45-AF21-4EF9-B10E-729423AF9D6A}"/>
              </a:ext>
            </a:extLst>
          </p:cNvPr>
          <p:cNvSpPr/>
          <p:nvPr/>
        </p:nvSpPr>
        <p:spPr>
          <a:xfrm>
            <a:off x="4402563" y="4591771"/>
            <a:ext cx="384498" cy="461665"/>
          </a:xfrm>
          <a:prstGeom prst="rect">
            <a:avLst/>
          </a:prstGeom>
        </p:spPr>
        <p:txBody>
          <a:bodyPr wrap="square">
            <a:spAutoFit/>
          </a:bodyPr>
          <a:lstStyle/>
          <a:p>
            <a:pPr algn="ctr"/>
            <a:r>
              <a:rPr lang="en-GB" sz="2400" b="1" dirty="0">
                <a:latin typeface="Kalam" panose="02000000000000000000" pitchFamily="2" charset="0"/>
                <a:cs typeface="Kalam" panose="02000000000000000000" pitchFamily="2" charset="0"/>
              </a:rPr>
              <a:t>=</a:t>
            </a:r>
          </a:p>
        </p:txBody>
      </p:sp>
    </p:spTree>
    <p:extLst>
      <p:ext uri="{BB962C8B-B14F-4D97-AF65-F5344CB8AC3E}">
        <p14:creationId xmlns:p14="http://schemas.microsoft.com/office/powerpoint/2010/main" val="173301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 presetClass="exit" presetSubtype="0" fill="hold" nodeType="withEffect">
                                  <p:stCondLst>
                                    <p:cond delay="0"/>
                                  </p:stCondLst>
                                  <p:childTnLst>
                                    <p:set>
                                      <p:cBhvr>
                                        <p:cTn id="14" dur="1" fill="hold">
                                          <p:stCondLst>
                                            <p:cond delay="0"/>
                                          </p:stCondLst>
                                        </p:cTn>
                                        <p:tgtEl>
                                          <p:spTgt spid="20"/>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8"/>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500"/>
                                        <p:tgtEl>
                                          <p:spTgt spid="47"/>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2000"/>
                            </p:stCondLst>
                            <p:childTnLst>
                              <p:par>
                                <p:cTn id="39" presetID="22" presetClass="entr" presetSubtype="8"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left)">
                                      <p:cBhvr>
                                        <p:cTn id="41" dur="500"/>
                                        <p:tgtEl>
                                          <p:spTgt spid="28"/>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left)">
                                      <p:cBhvr>
                                        <p:cTn id="46" dur="500"/>
                                        <p:tgtEl>
                                          <p:spTgt spid="34"/>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500"/>
                                        <p:tgtEl>
                                          <p:spTgt spid="35"/>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500"/>
                                        <p:tgtEl>
                                          <p:spTgt spid="2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9"/>
                                        </p:tgtEl>
                                      </p:cBhvr>
                                    </p:animEffect>
                                    <p:set>
                                      <p:cBhvr>
                                        <p:cTn id="59" dur="1" fill="hold">
                                          <p:stCondLst>
                                            <p:cond delay="499"/>
                                          </p:stCondLst>
                                        </p:cTn>
                                        <p:tgtEl>
                                          <p:spTgt spid="9"/>
                                        </p:tgtEl>
                                        <p:attrNameLst>
                                          <p:attrName>style.visibility</p:attrName>
                                        </p:attrNameLst>
                                      </p:cBhvr>
                                      <p:to>
                                        <p:strVal val="hidden"/>
                                      </p:to>
                                    </p:set>
                                  </p:childTnLst>
                                </p:cTn>
                              </p:par>
                              <p:par>
                                <p:cTn id="60" presetID="10" presetClass="entr" presetSubtype="0" fill="hold"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 grpId="0" animBg="1"/>
      <p:bldP spid="23" grpId="0"/>
      <p:bldP spid="26" grpId="0"/>
      <p:bldP spid="27" grpId="0"/>
      <p:bldP spid="34" grpId="0" animBg="1"/>
      <p:bldP spid="35" grpId="0"/>
      <p:bldP spid="42" grpId="0"/>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97" name="Rectangle 96"/>
          <p:cNvSpPr/>
          <p:nvPr/>
        </p:nvSpPr>
        <p:spPr>
          <a:xfrm>
            <a:off x="470624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470624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1049106"/>
          </a:xfrm>
          <a:prstGeom prst="rect">
            <a:avLst/>
          </a:prstGeom>
          <a:solidFill>
            <a:srgbClr val="6C9D6E"/>
          </a:solidFill>
          <a:ln w="28575">
            <a:solidFill>
              <a:srgbClr val="6C9D6E"/>
            </a:solidFill>
          </a:ln>
        </p:spPr>
        <p:txBody>
          <a:bodyPr wrap="square" lIns="108000" tIns="108000" rIns="108000" bIns="108000" rtlCol="0">
            <a:spAutoFit/>
          </a:bodyPr>
          <a:lstStyle/>
          <a:p>
            <a:r>
              <a:rPr lang="en-GB" b="1" dirty="0">
                <a:solidFill>
                  <a:schemeClr val="bg1"/>
                </a:solidFill>
              </a:rPr>
              <a:t>Use the boxes given to write equivalent fractions with a common denominator to help you compare the three fractions. </a:t>
            </a:r>
          </a:p>
          <a:p>
            <a:pPr algn="just"/>
            <a:r>
              <a:rPr lang="en-GB" b="1" dirty="0">
                <a:solidFill>
                  <a:schemeClr val="bg1"/>
                </a:solidFill>
              </a:rPr>
              <a:t>Then, order the fractions from smallest to largest. </a:t>
            </a:r>
          </a:p>
        </p:txBody>
      </p:sp>
      <p:sp>
        <p:nvSpPr>
          <p:cNvPr id="21" name="Rectangle 20">
            <a:extLst>
              <a:ext uri="{FF2B5EF4-FFF2-40B4-BE49-F238E27FC236}">
                <a16:creationId xmlns:a16="http://schemas.microsoft.com/office/drawing/2014/main" id="{BB6FE128-BA30-47FF-8833-DB174C01DDA5}"/>
              </a:ext>
            </a:extLst>
          </p:cNvPr>
          <p:cNvSpPr/>
          <p:nvPr/>
        </p:nvSpPr>
        <p:spPr>
          <a:xfrm>
            <a:off x="5401065" y="3792606"/>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CFDCE0B0-2DAA-4162-98C3-B07D299E2D81}"/>
              </a:ext>
            </a:extLst>
          </p:cNvPr>
          <p:cNvSpPr/>
          <p:nvPr/>
        </p:nvSpPr>
        <p:spPr>
          <a:xfrm>
            <a:off x="5401065" y="4565413"/>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a:extLst>
              <a:ext uri="{FF2B5EF4-FFF2-40B4-BE49-F238E27FC236}">
                <a16:creationId xmlns:a16="http://schemas.microsoft.com/office/drawing/2014/main" id="{86BDB2F8-D29A-4FC7-9472-034982B7A88A}"/>
              </a:ext>
            </a:extLst>
          </p:cNvPr>
          <p:cNvCxnSpPr>
            <a:cxnSpLocks/>
          </p:cNvCxnSpPr>
          <p:nvPr/>
        </p:nvCxnSpPr>
        <p:spPr>
          <a:xfrm>
            <a:off x="5266866" y="4461843"/>
            <a:ext cx="8321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29143EFE-524D-4ED1-B370-B312EDD7DE40}"/>
              </a:ext>
            </a:extLst>
          </p:cNvPr>
          <p:cNvSpPr/>
          <p:nvPr/>
        </p:nvSpPr>
        <p:spPr>
          <a:xfrm>
            <a:off x="3185721" y="3792606"/>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5DC19169-94E2-4AD4-BE97-868CD0E55220}"/>
              </a:ext>
            </a:extLst>
          </p:cNvPr>
          <p:cNvSpPr/>
          <p:nvPr/>
        </p:nvSpPr>
        <p:spPr>
          <a:xfrm>
            <a:off x="3185721" y="4565413"/>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a:extLst>
              <a:ext uri="{FF2B5EF4-FFF2-40B4-BE49-F238E27FC236}">
                <a16:creationId xmlns:a16="http://schemas.microsoft.com/office/drawing/2014/main" id="{CE17AA2D-CFF8-48D3-AC1B-B17A2E7D7520}"/>
              </a:ext>
            </a:extLst>
          </p:cNvPr>
          <p:cNvCxnSpPr>
            <a:cxnSpLocks/>
          </p:cNvCxnSpPr>
          <p:nvPr/>
        </p:nvCxnSpPr>
        <p:spPr>
          <a:xfrm>
            <a:off x="3051522" y="4461843"/>
            <a:ext cx="8321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0D254D48-12BD-4DF8-AA89-9CCAF716F7BD}"/>
              </a:ext>
            </a:extLst>
          </p:cNvPr>
          <p:cNvSpPr/>
          <p:nvPr/>
        </p:nvSpPr>
        <p:spPr>
          <a:xfrm>
            <a:off x="4290291" y="3792606"/>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DF7D7E3A-D677-45A0-873B-B070D0B6F846}"/>
              </a:ext>
            </a:extLst>
          </p:cNvPr>
          <p:cNvSpPr/>
          <p:nvPr/>
        </p:nvSpPr>
        <p:spPr>
          <a:xfrm>
            <a:off x="4290291" y="4565413"/>
            <a:ext cx="563418" cy="563418"/>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4" name="Straight Connector 43">
            <a:extLst>
              <a:ext uri="{FF2B5EF4-FFF2-40B4-BE49-F238E27FC236}">
                <a16:creationId xmlns:a16="http://schemas.microsoft.com/office/drawing/2014/main" id="{2977A008-B867-4635-ADC3-9722EAB409C5}"/>
              </a:ext>
            </a:extLst>
          </p:cNvPr>
          <p:cNvCxnSpPr>
            <a:cxnSpLocks/>
          </p:cNvCxnSpPr>
          <p:nvPr/>
        </p:nvCxnSpPr>
        <p:spPr>
          <a:xfrm>
            <a:off x="4155941" y="4461843"/>
            <a:ext cx="8321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806CAEA-E586-4BCB-96BC-7EBBFF07C0EA}"/>
              </a:ext>
            </a:extLst>
          </p:cNvPr>
          <p:cNvSpPr/>
          <p:nvPr/>
        </p:nvSpPr>
        <p:spPr>
          <a:xfrm>
            <a:off x="4318566" y="3843483"/>
            <a:ext cx="506870" cy="461665"/>
          </a:xfrm>
          <a:prstGeom prst="rect">
            <a:avLst/>
          </a:prstGeom>
        </p:spPr>
        <p:txBody>
          <a:bodyPr wrap="square">
            <a:spAutoFit/>
          </a:bodyPr>
          <a:lstStyle/>
          <a:p>
            <a:pPr algn="ctr"/>
            <a:r>
              <a:rPr lang="en-GB" sz="2400" b="1" dirty="0">
                <a:solidFill>
                  <a:srgbClr val="00B050"/>
                </a:solidFill>
              </a:rPr>
              <a:t>10</a:t>
            </a:r>
          </a:p>
        </p:txBody>
      </p:sp>
      <p:sp>
        <p:nvSpPr>
          <p:cNvPr id="45" name="Rectangle 44">
            <a:extLst>
              <a:ext uri="{FF2B5EF4-FFF2-40B4-BE49-F238E27FC236}">
                <a16:creationId xmlns:a16="http://schemas.microsoft.com/office/drawing/2014/main" id="{58F6E968-D85D-4C92-A085-C9EDA665CB3B}"/>
              </a:ext>
            </a:extLst>
          </p:cNvPr>
          <p:cNvSpPr/>
          <p:nvPr/>
        </p:nvSpPr>
        <p:spPr>
          <a:xfrm>
            <a:off x="4334595" y="4616290"/>
            <a:ext cx="474810" cy="461665"/>
          </a:xfrm>
          <a:prstGeom prst="rect">
            <a:avLst/>
          </a:prstGeom>
        </p:spPr>
        <p:txBody>
          <a:bodyPr wrap="square">
            <a:spAutoFit/>
          </a:bodyPr>
          <a:lstStyle/>
          <a:p>
            <a:pPr algn="ctr"/>
            <a:r>
              <a:rPr lang="en-GB" sz="2400" b="1" dirty="0">
                <a:solidFill>
                  <a:srgbClr val="00B050"/>
                </a:solidFill>
              </a:rPr>
              <a:t>12</a:t>
            </a:r>
          </a:p>
        </p:txBody>
      </p:sp>
      <p:sp>
        <p:nvSpPr>
          <p:cNvPr id="46" name="Rectangle 45">
            <a:extLst>
              <a:ext uri="{FF2B5EF4-FFF2-40B4-BE49-F238E27FC236}">
                <a16:creationId xmlns:a16="http://schemas.microsoft.com/office/drawing/2014/main" id="{9D0128FE-10EE-4A9D-AE49-724E285D0E8E}"/>
              </a:ext>
            </a:extLst>
          </p:cNvPr>
          <p:cNvSpPr/>
          <p:nvPr/>
        </p:nvSpPr>
        <p:spPr>
          <a:xfrm>
            <a:off x="3289339" y="3843483"/>
            <a:ext cx="364202" cy="461665"/>
          </a:xfrm>
          <a:prstGeom prst="rect">
            <a:avLst/>
          </a:prstGeom>
        </p:spPr>
        <p:txBody>
          <a:bodyPr wrap="square">
            <a:spAutoFit/>
          </a:bodyPr>
          <a:lstStyle/>
          <a:p>
            <a:pPr algn="ctr"/>
            <a:r>
              <a:rPr lang="en-GB" sz="2400" b="1" dirty="0">
                <a:solidFill>
                  <a:srgbClr val="00B050"/>
                </a:solidFill>
              </a:rPr>
              <a:t>4</a:t>
            </a:r>
          </a:p>
        </p:txBody>
      </p:sp>
      <p:sp>
        <p:nvSpPr>
          <p:cNvPr id="47" name="Rectangle 46">
            <a:extLst>
              <a:ext uri="{FF2B5EF4-FFF2-40B4-BE49-F238E27FC236}">
                <a16:creationId xmlns:a16="http://schemas.microsoft.com/office/drawing/2014/main" id="{468E0EB5-0B89-4611-B662-5BDA3E55A820}"/>
              </a:ext>
            </a:extLst>
          </p:cNvPr>
          <p:cNvSpPr/>
          <p:nvPr/>
        </p:nvSpPr>
        <p:spPr>
          <a:xfrm>
            <a:off x="3234035" y="4616290"/>
            <a:ext cx="474810" cy="461665"/>
          </a:xfrm>
          <a:prstGeom prst="rect">
            <a:avLst/>
          </a:prstGeom>
        </p:spPr>
        <p:txBody>
          <a:bodyPr wrap="square">
            <a:spAutoFit/>
          </a:bodyPr>
          <a:lstStyle/>
          <a:p>
            <a:pPr algn="ctr"/>
            <a:r>
              <a:rPr lang="en-GB" sz="2400" b="1" dirty="0">
                <a:solidFill>
                  <a:srgbClr val="00B050"/>
                </a:solidFill>
              </a:rPr>
              <a:t>12</a:t>
            </a:r>
          </a:p>
        </p:txBody>
      </p:sp>
      <p:sp>
        <p:nvSpPr>
          <p:cNvPr id="48" name="Rectangle 47">
            <a:extLst>
              <a:ext uri="{FF2B5EF4-FFF2-40B4-BE49-F238E27FC236}">
                <a16:creationId xmlns:a16="http://schemas.microsoft.com/office/drawing/2014/main" id="{0B21F598-FCD5-41E7-91BB-81683DCD1416}"/>
              </a:ext>
            </a:extLst>
          </p:cNvPr>
          <p:cNvSpPr/>
          <p:nvPr/>
        </p:nvSpPr>
        <p:spPr>
          <a:xfrm>
            <a:off x="5500023" y="3843483"/>
            <a:ext cx="365806" cy="461665"/>
          </a:xfrm>
          <a:prstGeom prst="rect">
            <a:avLst/>
          </a:prstGeom>
        </p:spPr>
        <p:txBody>
          <a:bodyPr wrap="square">
            <a:spAutoFit/>
          </a:bodyPr>
          <a:lstStyle/>
          <a:p>
            <a:pPr algn="ctr"/>
            <a:r>
              <a:rPr lang="en-GB" sz="2400" b="1" dirty="0">
                <a:solidFill>
                  <a:srgbClr val="00B050"/>
                </a:solidFill>
              </a:rPr>
              <a:t>8</a:t>
            </a:r>
          </a:p>
        </p:txBody>
      </p:sp>
      <p:sp>
        <p:nvSpPr>
          <p:cNvPr id="49" name="Rectangle 48">
            <a:extLst>
              <a:ext uri="{FF2B5EF4-FFF2-40B4-BE49-F238E27FC236}">
                <a16:creationId xmlns:a16="http://schemas.microsoft.com/office/drawing/2014/main" id="{01B9C882-D5AA-4A33-9DA3-7EB97C74E40D}"/>
              </a:ext>
            </a:extLst>
          </p:cNvPr>
          <p:cNvSpPr/>
          <p:nvPr/>
        </p:nvSpPr>
        <p:spPr>
          <a:xfrm>
            <a:off x="5445521" y="4616290"/>
            <a:ext cx="474810" cy="461665"/>
          </a:xfrm>
          <a:prstGeom prst="rect">
            <a:avLst/>
          </a:prstGeom>
        </p:spPr>
        <p:txBody>
          <a:bodyPr wrap="square">
            <a:spAutoFit/>
          </a:bodyPr>
          <a:lstStyle/>
          <a:p>
            <a:pPr algn="ctr"/>
            <a:r>
              <a:rPr lang="en-GB" sz="2400" b="1" dirty="0">
                <a:solidFill>
                  <a:srgbClr val="00B050"/>
                </a:solidFill>
              </a:rPr>
              <a:t>12</a:t>
            </a:r>
          </a:p>
        </p:txBody>
      </p:sp>
      <p:sp>
        <p:nvSpPr>
          <p:cNvPr id="67" name="Rectangle 66">
            <a:extLst>
              <a:ext uri="{FF2B5EF4-FFF2-40B4-BE49-F238E27FC236}">
                <a16:creationId xmlns:a16="http://schemas.microsoft.com/office/drawing/2014/main" id="{D97A9940-2D6A-4211-8861-654BCDD497CF}"/>
              </a:ext>
            </a:extLst>
          </p:cNvPr>
          <p:cNvSpPr/>
          <p:nvPr/>
        </p:nvSpPr>
        <p:spPr>
          <a:xfrm>
            <a:off x="1756041" y="3731085"/>
            <a:ext cx="619080" cy="461665"/>
          </a:xfrm>
          <a:prstGeom prst="rect">
            <a:avLst/>
          </a:prstGeom>
        </p:spPr>
        <p:txBody>
          <a:bodyPr wrap="square">
            <a:spAutoFit/>
          </a:bodyPr>
          <a:lstStyle/>
          <a:p>
            <a:pPr algn="ctr"/>
            <a:r>
              <a:rPr lang="en-GB" sz="2400" b="1" dirty="0">
                <a:solidFill>
                  <a:srgbClr val="00B050"/>
                </a:solidFill>
              </a:rPr>
              <a:t>× 2</a:t>
            </a:r>
          </a:p>
        </p:txBody>
      </p:sp>
      <p:sp>
        <p:nvSpPr>
          <p:cNvPr id="68" name="Curved Right Arrow 36">
            <a:extLst>
              <a:ext uri="{FF2B5EF4-FFF2-40B4-BE49-F238E27FC236}">
                <a16:creationId xmlns:a16="http://schemas.microsoft.com/office/drawing/2014/main" id="{E3BA5E1F-2639-4A74-B44A-10D3AD068FD1}"/>
              </a:ext>
            </a:extLst>
          </p:cNvPr>
          <p:cNvSpPr/>
          <p:nvPr/>
        </p:nvSpPr>
        <p:spPr>
          <a:xfrm flipH="1">
            <a:off x="6035320" y="3260991"/>
            <a:ext cx="689330" cy="1755832"/>
          </a:xfrm>
          <a:prstGeom prst="curvedRightArrow">
            <a:avLst>
              <a:gd name="adj1" fmla="val 23105"/>
              <a:gd name="adj2" fmla="val 58079"/>
              <a:gd name="adj3" fmla="val 32583"/>
            </a:avLst>
          </a:prstGeom>
          <a:solidFill>
            <a:srgbClr val="F7BC92"/>
          </a:solidFill>
          <a:ln>
            <a:solidFill>
              <a:srgbClr val="F0864A"/>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schemeClr val="tx1"/>
              </a:solidFill>
            </a:endParaRPr>
          </a:p>
        </p:txBody>
      </p:sp>
      <p:sp>
        <p:nvSpPr>
          <p:cNvPr id="69" name="Curved Right Arrow 37">
            <a:extLst>
              <a:ext uri="{FF2B5EF4-FFF2-40B4-BE49-F238E27FC236}">
                <a16:creationId xmlns:a16="http://schemas.microsoft.com/office/drawing/2014/main" id="{D5129F62-E2FB-4FFC-BB04-2EF4F40942BF}"/>
              </a:ext>
            </a:extLst>
          </p:cNvPr>
          <p:cNvSpPr/>
          <p:nvPr/>
        </p:nvSpPr>
        <p:spPr>
          <a:xfrm flipH="1">
            <a:off x="6035320" y="2868299"/>
            <a:ext cx="506872" cy="1334995"/>
          </a:xfrm>
          <a:prstGeom prst="curvedRightArrow">
            <a:avLst>
              <a:gd name="adj1" fmla="val 32255"/>
              <a:gd name="adj2" fmla="val 67007"/>
              <a:gd name="adj3" fmla="val 43441"/>
            </a:avLst>
          </a:prstGeom>
          <a:solidFill>
            <a:srgbClr val="F7BC92"/>
          </a:solidFill>
          <a:ln>
            <a:solidFill>
              <a:srgbClr val="F0864A"/>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dirty="0">
              <a:solidFill>
                <a:schemeClr val="tx1"/>
              </a:solidFill>
            </a:endParaRPr>
          </a:p>
        </p:txBody>
      </p:sp>
      <p:sp>
        <p:nvSpPr>
          <p:cNvPr id="70" name="Rectangle 69">
            <a:extLst>
              <a:ext uri="{FF2B5EF4-FFF2-40B4-BE49-F238E27FC236}">
                <a16:creationId xmlns:a16="http://schemas.microsoft.com/office/drawing/2014/main" id="{B5BC650E-F170-40A4-8D8E-0D6FA3E50791}"/>
              </a:ext>
            </a:extLst>
          </p:cNvPr>
          <p:cNvSpPr/>
          <p:nvPr/>
        </p:nvSpPr>
        <p:spPr>
          <a:xfrm>
            <a:off x="6778945" y="3731085"/>
            <a:ext cx="635110" cy="461665"/>
          </a:xfrm>
          <a:prstGeom prst="rect">
            <a:avLst/>
          </a:prstGeom>
        </p:spPr>
        <p:txBody>
          <a:bodyPr wrap="square">
            <a:spAutoFit/>
          </a:bodyPr>
          <a:lstStyle/>
          <a:p>
            <a:pPr algn="ctr"/>
            <a:r>
              <a:rPr lang="en-GB" sz="2400" b="1" dirty="0">
                <a:solidFill>
                  <a:srgbClr val="00B050"/>
                </a:solidFill>
              </a:rPr>
              <a:t>× 4</a:t>
            </a:r>
          </a:p>
        </p:txBody>
      </p:sp>
      <mc:AlternateContent xmlns:mc="http://schemas.openxmlformats.org/markup-compatibility/2006" xmlns:a14="http://schemas.microsoft.com/office/drawing/2010/main">
        <mc:Choice Requires="a14">
          <p:sp>
            <p:nvSpPr>
              <p:cNvPr id="71" name="Rectangle 70">
                <a:extLst>
                  <a:ext uri="{FF2B5EF4-FFF2-40B4-BE49-F238E27FC236}">
                    <a16:creationId xmlns:a16="http://schemas.microsoft.com/office/drawing/2014/main" id="{5973A865-A031-4FDE-B7DA-11D300C05D3F}"/>
                  </a:ext>
                </a:extLst>
              </p:cNvPr>
              <p:cNvSpPr/>
              <p:nvPr/>
            </p:nvSpPr>
            <p:spPr>
              <a:xfrm>
                <a:off x="3749137" y="5304750"/>
                <a:ext cx="1645724" cy="810066"/>
              </a:xfrm>
              <a:prstGeom prst="rect">
                <a:avLst/>
              </a:prstGeom>
              <a:ln w="28575">
                <a:solidFill>
                  <a:srgbClr val="00913C"/>
                </a:solidFill>
              </a:ln>
            </p:spPr>
            <p:style>
              <a:lnRef idx="2">
                <a:schemeClr val="accent6"/>
              </a:lnRef>
              <a:fillRef idx="1">
                <a:schemeClr val="lt1"/>
              </a:fillRef>
              <a:effectRef idx="0">
                <a:schemeClr val="accent6"/>
              </a:effectRef>
              <a:fontRef idx="minor">
                <a:schemeClr val="dk1"/>
              </a:fontRef>
            </p:style>
            <p:txBody>
              <a:bodyPr wrap="square" lIns="108000" tIns="108000" rIns="108000" bIns="108000">
                <a:spAutoFit/>
              </a:bodyPr>
              <a:lstStyle/>
              <a:p>
                <a:pPr algn="ctr"/>
                <a14:m>
                  <m:oMath xmlns:m="http://schemas.openxmlformats.org/officeDocument/2006/math">
                    <m:f>
                      <m:fPr>
                        <m:ctrlPr>
                          <a:rPr lang="en-GB" sz="2400" b="1" i="1" smtClean="0">
                            <a:solidFill>
                              <a:schemeClr val="tx1"/>
                            </a:solidFill>
                            <a:latin typeface="Cambria Math" panose="02040503050406030204" pitchFamily="18" charset="0"/>
                            <a:ea typeface="Cambria Math" panose="02040503050406030204" pitchFamily="18" charset="0"/>
                          </a:rPr>
                        </m:ctrlPr>
                      </m:fPr>
                      <m:num>
                        <m:r>
                          <m:rPr>
                            <m:nor/>
                          </m:rPr>
                          <a:rPr lang="en-GB" sz="2400" b="1" i="0" smtClean="0">
                            <a:solidFill>
                              <a:schemeClr val="tx1"/>
                            </a:solidFill>
                            <a:ea typeface="Cambria Math" panose="02040503050406030204" pitchFamily="18" charset="0"/>
                          </a:rPr>
                          <m:t>2</m:t>
                        </m:r>
                      </m:num>
                      <m:den>
                        <m:r>
                          <m:rPr>
                            <m:nor/>
                          </m:rPr>
                          <a:rPr lang="en-GB" sz="2400" b="1" i="0" smtClean="0">
                            <a:solidFill>
                              <a:schemeClr val="tx1"/>
                            </a:solidFill>
                            <a:ea typeface="Cambria Math" panose="02040503050406030204" pitchFamily="18" charset="0"/>
                          </a:rPr>
                          <m:t>6</m:t>
                        </m:r>
                      </m:den>
                    </m:f>
                  </m:oMath>
                </a14:m>
                <a:r>
                  <a:rPr lang="en-GB" sz="2400" b="1" dirty="0">
                    <a:solidFill>
                      <a:schemeClr val="tx1"/>
                    </a:solidFill>
                    <a:latin typeface="Calibri" panose="020F0502020204030204" pitchFamily="34" charset="0"/>
                    <a:cs typeface="Times New Roman" panose="02020603050405020304" pitchFamily="18" charset="0"/>
                  </a:rPr>
                  <a:t> , </a:t>
                </a:r>
                <a14:m>
                  <m:oMath xmlns:m="http://schemas.openxmlformats.org/officeDocument/2006/math">
                    <m:f>
                      <m:fPr>
                        <m:ctrlPr>
                          <a:rPr lang="en-GB" sz="2400" b="1" i="1">
                            <a:solidFill>
                              <a:schemeClr val="tx1"/>
                            </a:solidFill>
                            <a:latin typeface="Cambria Math" panose="02040503050406030204" pitchFamily="18" charset="0"/>
                            <a:ea typeface="Cambria Math" panose="02040503050406030204" pitchFamily="18" charset="0"/>
                          </a:rPr>
                        </m:ctrlPr>
                      </m:fPr>
                      <m:num>
                        <m:r>
                          <m:rPr>
                            <m:nor/>
                          </m:rPr>
                          <a:rPr lang="en-GB" sz="2400" b="1" i="0" smtClean="0">
                            <a:solidFill>
                              <a:schemeClr val="tx1"/>
                            </a:solidFill>
                            <a:ea typeface="Cambria Math" panose="02040503050406030204" pitchFamily="18" charset="0"/>
                          </a:rPr>
                          <m:t>2</m:t>
                        </m:r>
                      </m:num>
                      <m:den>
                        <m:r>
                          <m:rPr>
                            <m:nor/>
                          </m:rPr>
                          <a:rPr lang="en-GB" sz="2400" b="1" i="0" smtClean="0">
                            <a:solidFill>
                              <a:schemeClr val="tx1"/>
                            </a:solidFill>
                            <a:ea typeface="Cambria Math" panose="02040503050406030204" pitchFamily="18" charset="0"/>
                          </a:rPr>
                          <m:t>3</m:t>
                        </m:r>
                      </m:den>
                    </m:f>
                    <m:r>
                      <a:rPr lang="en-GB" sz="2400" b="1" i="1" smtClean="0">
                        <a:solidFill>
                          <a:schemeClr val="tx1"/>
                        </a:solidFill>
                        <a:latin typeface="Cambria Math" panose="02040503050406030204" pitchFamily="18" charset="0"/>
                        <a:ea typeface="Cambria Math" panose="02040503050406030204" pitchFamily="18" charset="0"/>
                      </a:rPr>
                      <m:t> </m:t>
                    </m:r>
                  </m:oMath>
                </a14:m>
                <a:r>
                  <a:rPr lang="en-GB" sz="2400" b="1" dirty="0">
                    <a:solidFill>
                      <a:schemeClr val="tx1"/>
                    </a:solidFill>
                    <a:latin typeface="Calibri" panose="020F0502020204030204" pitchFamily="34" charset="0"/>
                    <a:cs typeface="Times New Roman" panose="02020603050405020304" pitchFamily="18" charset="0"/>
                  </a:rPr>
                  <a:t>, </a:t>
                </a:r>
                <a14:m>
                  <m:oMath xmlns:m="http://schemas.openxmlformats.org/officeDocument/2006/math">
                    <m:f>
                      <m:fPr>
                        <m:ctrlPr>
                          <a:rPr lang="en-GB" sz="2400" b="1" i="1">
                            <a:solidFill>
                              <a:schemeClr val="tx1"/>
                            </a:solidFill>
                            <a:latin typeface="Cambria Math" panose="02040503050406030204" pitchFamily="18" charset="0"/>
                            <a:ea typeface="Cambria Math" panose="02040503050406030204" pitchFamily="18" charset="0"/>
                          </a:rPr>
                        </m:ctrlPr>
                      </m:fPr>
                      <m:num>
                        <m:r>
                          <m:rPr>
                            <m:nor/>
                          </m:rPr>
                          <a:rPr lang="en-GB" sz="2400" b="1" i="0" smtClean="0">
                            <a:solidFill>
                              <a:schemeClr val="tx1"/>
                            </a:solidFill>
                            <a:ea typeface="Cambria Math" panose="02040503050406030204" pitchFamily="18" charset="0"/>
                          </a:rPr>
                          <m:t>10</m:t>
                        </m:r>
                      </m:num>
                      <m:den>
                        <m:r>
                          <m:rPr>
                            <m:nor/>
                          </m:rPr>
                          <a:rPr lang="en-GB" sz="2400" b="1" i="0" smtClean="0">
                            <a:solidFill>
                              <a:schemeClr val="tx1"/>
                            </a:solidFill>
                            <a:ea typeface="Cambria Math" panose="02040503050406030204" pitchFamily="18" charset="0"/>
                          </a:rPr>
                          <m:t>12</m:t>
                        </m:r>
                      </m:den>
                    </m:f>
                  </m:oMath>
                </a14:m>
                <a:endParaRPr lang="en-GB" sz="2400" b="1" dirty="0">
                  <a:solidFill>
                    <a:schemeClr val="tx1"/>
                  </a:solidFill>
                </a:endParaRPr>
              </a:p>
            </p:txBody>
          </p:sp>
        </mc:Choice>
        <mc:Fallback xmlns="">
          <p:sp>
            <p:nvSpPr>
              <p:cNvPr id="71" name="Rectangle 70">
                <a:extLst>
                  <a:ext uri="{FF2B5EF4-FFF2-40B4-BE49-F238E27FC236}">
                    <a16:creationId xmlns:a16="http://schemas.microsoft.com/office/drawing/2014/main" id="{5973A865-A031-4FDE-B7DA-11D300C05D3F}"/>
                  </a:ext>
                </a:extLst>
              </p:cNvPr>
              <p:cNvSpPr>
                <a:spLocks noRot="1" noChangeAspect="1" noMove="1" noResize="1" noEditPoints="1" noAdjustHandles="1" noChangeArrowheads="1" noChangeShapeType="1" noTextEdit="1"/>
              </p:cNvSpPr>
              <p:nvPr/>
            </p:nvSpPr>
            <p:spPr>
              <a:xfrm>
                <a:off x="3749137" y="5304750"/>
                <a:ext cx="1645724" cy="810066"/>
              </a:xfrm>
              <a:prstGeom prst="rect">
                <a:avLst/>
              </a:prstGeom>
              <a:blipFill>
                <a:blip r:embed="rId3"/>
                <a:stretch>
                  <a:fillRect/>
                </a:stretch>
              </a:blipFill>
              <a:ln w="28575">
                <a:solidFill>
                  <a:srgbClr val="00913C"/>
                </a:solidFill>
              </a:ln>
            </p:spPr>
            <p:txBody>
              <a:bodyPr/>
              <a:lstStyle/>
              <a:p>
                <a:r>
                  <a:rPr lang="en-GB">
                    <a:noFill/>
                  </a:rPr>
                  <a:t> </a:t>
                </a:r>
              </a:p>
            </p:txBody>
          </p:sp>
        </mc:Fallback>
      </mc:AlternateContent>
      <p:sp>
        <p:nvSpPr>
          <p:cNvPr id="80" name="Curved Right Arrow 36">
            <a:extLst>
              <a:ext uri="{FF2B5EF4-FFF2-40B4-BE49-F238E27FC236}">
                <a16:creationId xmlns:a16="http://schemas.microsoft.com/office/drawing/2014/main" id="{71225665-2CA9-4FC0-8A3C-6DBE17356FF1}"/>
              </a:ext>
            </a:extLst>
          </p:cNvPr>
          <p:cNvSpPr/>
          <p:nvPr/>
        </p:nvSpPr>
        <p:spPr>
          <a:xfrm>
            <a:off x="2425857" y="3276448"/>
            <a:ext cx="689330" cy="1755832"/>
          </a:xfrm>
          <a:prstGeom prst="curvedRightArrow">
            <a:avLst>
              <a:gd name="adj1" fmla="val 23105"/>
              <a:gd name="adj2" fmla="val 58079"/>
              <a:gd name="adj3" fmla="val 32583"/>
            </a:avLst>
          </a:prstGeom>
          <a:solidFill>
            <a:srgbClr val="F7BC92"/>
          </a:solidFill>
          <a:ln>
            <a:solidFill>
              <a:srgbClr val="F0864A"/>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schemeClr val="tx1"/>
              </a:solidFill>
            </a:endParaRPr>
          </a:p>
        </p:txBody>
      </p:sp>
      <p:sp>
        <p:nvSpPr>
          <p:cNvPr id="81" name="Curved Right Arrow 37">
            <a:extLst>
              <a:ext uri="{FF2B5EF4-FFF2-40B4-BE49-F238E27FC236}">
                <a16:creationId xmlns:a16="http://schemas.microsoft.com/office/drawing/2014/main" id="{8F9E23F7-725E-4D68-99DE-91D8C9DF8743}"/>
              </a:ext>
            </a:extLst>
          </p:cNvPr>
          <p:cNvSpPr/>
          <p:nvPr/>
        </p:nvSpPr>
        <p:spPr>
          <a:xfrm>
            <a:off x="2608315" y="2883756"/>
            <a:ext cx="506872" cy="1334995"/>
          </a:xfrm>
          <a:prstGeom prst="curvedRightArrow">
            <a:avLst>
              <a:gd name="adj1" fmla="val 32255"/>
              <a:gd name="adj2" fmla="val 67007"/>
              <a:gd name="adj3" fmla="val 43441"/>
            </a:avLst>
          </a:prstGeom>
          <a:solidFill>
            <a:srgbClr val="F7BC92"/>
          </a:solidFill>
          <a:ln>
            <a:solidFill>
              <a:srgbClr val="F0864A"/>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dirty="0">
              <a:solidFill>
                <a:schemeClr val="tx1"/>
              </a:solidFill>
            </a:endParaRPr>
          </a:p>
        </p:txBody>
      </p:sp>
      <p:sp>
        <p:nvSpPr>
          <p:cNvPr id="50" name="Rectangle 49">
            <a:extLst>
              <a:ext uri="{FF2B5EF4-FFF2-40B4-BE49-F238E27FC236}">
                <a16:creationId xmlns:a16="http://schemas.microsoft.com/office/drawing/2014/main" id="{1DF5B1A5-E488-4214-B97D-C46B5B7D533D}"/>
              </a:ext>
            </a:extLst>
          </p:cNvPr>
          <p:cNvSpPr/>
          <p:nvPr/>
        </p:nvSpPr>
        <p:spPr>
          <a:xfrm>
            <a:off x="3108680" y="2641483"/>
            <a:ext cx="2926640" cy="99595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4430A87D-6F3B-49A9-A1E7-C946F5C16823}"/>
              </a:ext>
            </a:extLst>
          </p:cNvPr>
          <p:cNvSpPr/>
          <p:nvPr/>
        </p:nvSpPr>
        <p:spPr>
          <a:xfrm>
            <a:off x="4290291" y="2701059"/>
            <a:ext cx="563418" cy="461665"/>
          </a:xfrm>
          <a:prstGeom prst="rect">
            <a:avLst/>
          </a:prstGeom>
        </p:spPr>
        <p:txBody>
          <a:bodyPr wrap="square">
            <a:spAutoFit/>
          </a:bodyPr>
          <a:lstStyle/>
          <a:p>
            <a:pPr algn="ctr"/>
            <a:r>
              <a:rPr lang="en-GB" sz="2400" b="1" dirty="0"/>
              <a:t>10</a:t>
            </a:r>
          </a:p>
        </p:txBody>
      </p:sp>
      <p:sp>
        <p:nvSpPr>
          <p:cNvPr id="55" name="Rectangle 54">
            <a:extLst>
              <a:ext uri="{FF2B5EF4-FFF2-40B4-BE49-F238E27FC236}">
                <a16:creationId xmlns:a16="http://schemas.microsoft.com/office/drawing/2014/main" id="{8D13C99D-E959-41B3-8630-64F6E1C9EB0B}"/>
              </a:ext>
            </a:extLst>
          </p:cNvPr>
          <p:cNvSpPr/>
          <p:nvPr/>
        </p:nvSpPr>
        <p:spPr>
          <a:xfrm>
            <a:off x="4318563" y="3114251"/>
            <a:ext cx="506872" cy="461665"/>
          </a:xfrm>
          <a:prstGeom prst="rect">
            <a:avLst/>
          </a:prstGeom>
        </p:spPr>
        <p:txBody>
          <a:bodyPr wrap="square">
            <a:spAutoFit/>
          </a:bodyPr>
          <a:lstStyle/>
          <a:p>
            <a:pPr algn="ctr"/>
            <a:r>
              <a:rPr lang="en-GB" sz="2400" b="1" dirty="0">
                <a:cs typeface="Times New Roman" panose="02020603050405020304" pitchFamily="18" charset="0"/>
              </a:rPr>
              <a:t>12</a:t>
            </a:r>
            <a:endParaRPr lang="en-GB" sz="2400" b="1" dirty="0"/>
          </a:p>
        </p:txBody>
      </p:sp>
      <p:cxnSp>
        <p:nvCxnSpPr>
          <p:cNvPr id="56" name="Straight Connector 55">
            <a:extLst>
              <a:ext uri="{FF2B5EF4-FFF2-40B4-BE49-F238E27FC236}">
                <a16:creationId xmlns:a16="http://schemas.microsoft.com/office/drawing/2014/main" id="{93A654AB-62FA-4FF5-95AE-EACCDAB6DBA2}"/>
              </a:ext>
            </a:extLst>
          </p:cNvPr>
          <p:cNvCxnSpPr>
            <a:cxnSpLocks/>
          </p:cNvCxnSpPr>
          <p:nvPr/>
        </p:nvCxnSpPr>
        <p:spPr>
          <a:xfrm>
            <a:off x="4348742" y="3148169"/>
            <a:ext cx="446518" cy="0"/>
          </a:xfrm>
          <a:prstGeom prst="line">
            <a:avLst/>
          </a:prstGeom>
          <a:ln w="28575"/>
        </p:spPr>
        <p:style>
          <a:lnRef idx="1">
            <a:schemeClr val="dk1"/>
          </a:lnRef>
          <a:fillRef idx="0">
            <a:schemeClr val="dk1"/>
          </a:fillRef>
          <a:effectRef idx="0">
            <a:schemeClr val="dk1"/>
          </a:effectRef>
          <a:fontRef idx="minor">
            <a:schemeClr val="tx1"/>
          </a:fontRef>
        </p:style>
      </p:cxnSp>
      <p:sp>
        <p:nvSpPr>
          <p:cNvPr id="58" name="Rectangle 57">
            <a:extLst>
              <a:ext uri="{FF2B5EF4-FFF2-40B4-BE49-F238E27FC236}">
                <a16:creationId xmlns:a16="http://schemas.microsoft.com/office/drawing/2014/main" id="{C16C6A9E-0925-4979-89BE-50D4A0769F1D}"/>
              </a:ext>
            </a:extLst>
          </p:cNvPr>
          <p:cNvSpPr/>
          <p:nvPr/>
        </p:nvSpPr>
        <p:spPr>
          <a:xfrm>
            <a:off x="3185721" y="2701059"/>
            <a:ext cx="563418" cy="461665"/>
          </a:xfrm>
          <a:prstGeom prst="rect">
            <a:avLst/>
          </a:prstGeom>
        </p:spPr>
        <p:txBody>
          <a:bodyPr wrap="square">
            <a:spAutoFit/>
          </a:bodyPr>
          <a:lstStyle/>
          <a:p>
            <a:pPr algn="ctr"/>
            <a:r>
              <a:rPr lang="en-GB" sz="2400" b="1" dirty="0"/>
              <a:t>2</a:t>
            </a:r>
          </a:p>
        </p:txBody>
      </p:sp>
      <p:sp>
        <p:nvSpPr>
          <p:cNvPr id="59" name="Rectangle 58">
            <a:extLst>
              <a:ext uri="{FF2B5EF4-FFF2-40B4-BE49-F238E27FC236}">
                <a16:creationId xmlns:a16="http://schemas.microsoft.com/office/drawing/2014/main" id="{996F0C80-1A01-481F-8531-5BCBFBC7DD8A}"/>
              </a:ext>
            </a:extLst>
          </p:cNvPr>
          <p:cNvSpPr/>
          <p:nvPr/>
        </p:nvSpPr>
        <p:spPr>
          <a:xfrm>
            <a:off x="3185721" y="3114251"/>
            <a:ext cx="563418" cy="461665"/>
          </a:xfrm>
          <a:prstGeom prst="rect">
            <a:avLst/>
          </a:prstGeom>
        </p:spPr>
        <p:txBody>
          <a:bodyPr wrap="square">
            <a:spAutoFit/>
          </a:bodyPr>
          <a:lstStyle/>
          <a:p>
            <a:pPr algn="ctr"/>
            <a:r>
              <a:rPr lang="en-GB" sz="2400" b="1" dirty="0">
                <a:cs typeface="Times New Roman" panose="02020603050405020304" pitchFamily="18" charset="0"/>
              </a:rPr>
              <a:t>6</a:t>
            </a:r>
            <a:endParaRPr lang="en-GB" sz="2400" b="1" dirty="0"/>
          </a:p>
        </p:txBody>
      </p:sp>
      <p:cxnSp>
        <p:nvCxnSpPr>
          <p:cNvPr id="60" name="Straight Connector 59">
            <a:extLst>
              <a:ext uri="{FF2B5EF4-FFF2-40B4-BE49-F238E27FC236}">
                <a16:creationId xmlns:a16="http://schemas.microsoft.com/office/drawing/2014/main" id="{62FCEE94-F227-4B05-A021-8106C9872FB7}"/>
              </a:ext>
            </a:extLst>
          </p:cNvPr>
          <p:cNvCxnSpPr>
            <a:cxnSpLocks/>
          </p:cNvCxnSpPr>
          <p:nvPr/>
        </p:nvCxnSpPr>
        <p:spPr>
          <a:xfrm>
            <a:off x="3244172" y="3148169"/>
            <a:ext cx="446518" cy="0"/>
          </a:xfrm>
          <a:prstGeom prst="line">
            <a:avLst/>
          </a:prstGeom>
          <a:ln w="28575"/>
        </p:spPr>
        <p:style>
          <a:lnRef idx="1">
            <a:schemeClr val="dk1"/>
          </a:lnRef>
          <a:fillRef idx="0">
            <a:schemeClr val="dk1"/>
          </a:fillRef>
          <a:effectRef idx="0">
            <a:schemeClr val="dk1"/>
          </a:effectRef>
          <a:fontRef idx="minor">
            <a:schemeClr val="tx1"/>
          </a:fontRef>
        </p:style>
      </p:cxnSp>
      <p:sp>
        <p:nvSpPr>
          <p:cNvPr id="62" name="Rectangle 61">
            <a:extLst>
              <a:ext uri="{FF2B5EF4-FFF2-40B4-BE49-F238E27FC236}">
                <a16:creationId xmlns:a16="http://schemas.microsoft.com/office/drawing/2014/main" id="{E9BFEFE2-0929-4096-A97F-49DD011993F0}"/>
              </a:ext>
            </a:extLst>
          </p:cNvPr>
          <p:cNvSpPr/>
          <p:nvPr/>
        </p:nvSpPr>
        <p:spPr>
          <a:xfrm>
            <a:off x="5394861" y="2701059"/>
            <a:ext cx="563418" cy="461665"/>
          </a:xfrm>
          <a:prstGeom prst="rect">
            <a:avLst/>
          </a:prstGeom>
        </p:spPr>
        <p:txBody>
          <a:bodyPr wrap="square">
            <a:spAutoFit/>
          </a:bodyPr>
          <a:lstStyle/>
          <a:p>
            <a:pPr algn="ctr"/>
            <a:r>
              <a:rPr lang="en-GB" sz="2400" b="1" dirty="0"/>
              <a:t>2</a:t>
            </a:r>
          </a:p>
        </p:txBody>
      </p:sp>
      <p:sp>
        <p:nvSpPr>
          <p:cNvPr id="63" name="Rectangle 62">
            <a:extLst>
              <a:ext uri="{FF2B5EF4-FFF2-40B4-BE49-F238E27FC236}">
                <a16:creationId xmlns:a16="http://schemas.microsoft.com/office/drawing/2014/main" id="{D3AFC9E8-EC93-4638-BBAB-E98050FEA1E8}"/>
              </a:ext>
            </a:extLst>
          </p:cNvPr>
          <p:cNvSpPr/>
          <p:nvPr/>
        </p:nvSpPr>
        <p:spPr>
          <a:xfrm>
            <a:off x="5394861" y="3114251"/>
            <a:ext cx="563418" cy="461665"/>
          </a:xfrm>
          <a:prstGeom prst="rect">
            <a:avLst/>
          </a:prstGeom>
        </p:spPr>
        <p:txBody>
          <a:bodyPr wrap="square">
            <a:spAutoFit/>
          </a:bodyPr>
          <a:lstStyle/>
          <a:p>
            <a:pPr algn="ctr"/>
            <a:r>
              <a:rPr lang="en-GB" sz="2400" b="1" dirty="0">
                <a:cs typeface="Times New Roman" panose="02020603050405020304" pitchFamily="18" charset="0"/>
              </a:rPr>
              <a:t>3</a:t>
            </a:r>
            <a:endParaRPr lang="en-GB" sz="2400" b="1" dirty="0"/>
          </a:p>
        </p:txBody>
      </p:sp>
      <p:cxnSp>
        <p:nvCxnSpPr>
          <p:cNvPr id="64" name="Straight Connector 63">
            <a:extLst>
              <a:ext uri="{FF2B5EF4-FFF2-40B4-BE49-F238E27FC236}">
                <a16:creationId xmlns:a16="http://schemas.microsoft.com/office/drawing/2014/main" id="{1C7A2E07-00F0-4997-9572-C116658DD4F8}"/>
              </a:ext>
            </a:extLst>
          </p:cNvPr>
          <p:cNvCxnSpPr>
            <a:cxnSpLocks/>
          </p:cNvCxnSpPr>
          <p:nvPr/>
        </p:nvCxnSpPr>
        <p:spPr>
          <a:xfrm>
            <a:off x="5453312" y="3148169"/>
            <a:ext cx="446518" cy="0"/>
          </a:xfrm>
          <a:prstGeom prst="line">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2203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5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par>
                          <p:cTn id="16" fill="hold">
                            <p:stCondLst>
                              <p:cond delay="500"/>
                            </p:stCondLst>
                            <p:childTnLst>
                              <p:par>
                                <p:cTn id="17" presetID="22" presetClass="entr" presetSubtype="1" fill="hold" grpId="0"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up)">
                                      <p:cBhvr>
                                        <p:cTn id="19" dur="500"/>
                                        <p:tgtEl>
                                          <p:spTgt spid="8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500"/>
                                        <p:tgtEl>
                                          <p:spTgt spid="46"/>
                                        </p:tgtEl>
                                      </p:cBhvr>
                                    </p:animEffect>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up)">
                                      <p:cBhvr>
                                        <p:cTn id="27" dur="500"/>
                                        <p:tgtEl>
                                          <p:spTgt spid="80"/>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fade">
                                      <p:cBhvr>
                                        <p:cTn id="36" dur="500"/>
                                        <p:tgtEl>
                                          <p:spTgt spid="70"/>
                                        </p:tgtEl>
                                      </p:cBhvr>
                                    </p:animEffect>
                                  </p:childTnLst>
                                </p:cTn>
                              </p:par>
                            </p:childTnLst>
                          </p:cTn>
                        </p:par>
                        <p:par>
                          <p:cTn id="37" fill="hold">
                            <p:stCondLst>
                              <p:cond delay="500"/>
                            </p:stCondLst>
                            <p:childTnLst>
                              <p:par>
                                <p:cTn id="38" presetID="22" presetClass="entr" presetSubtype="1"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wipe(up)">
                                      <p:cBhvr>
                                        <p:cTn id="40" dur="500"/>
                                        <p:tgtEl>
                                          <p:spTgt spid="69"/>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par>
                          <p:cTn id="45" fill="hold">
                            <p:stCondLst>
                              <p:cond delay="1500"/>
                            </p:stCondLst>
                            <p:childTnLst>
                              <p:par>
                                <p:cTn id="46" presetID="22" presetClass="entr" presetSubtype="1" fill="hold" grpId="0" nodeType="afterEffect">
                                  <p:stCondLst>
                                    <p:cond delay="0"/>
                                  </p:stCondLst>
                                  <p:childTnLst>
                                    <p:set>
                                      <p:cBhvr>
                                        <p:cTn id="47" dur="1" fill="hold">
                                          <p:stCondLst>
                                            <p:cond delay="0"/>
                                          </p:stCondLst>
                                        </p:cTn>
                                        <p:tgtEl>
                                          <p:spTgt spid="68"/>
                                        </p:tgtEl>
                                        <p:attrNameLst>
                                          <p:attrName>style.visibility</p:attrName>
                                        </p:attrNameLst>
                                      </p:cBhvr>
                                      <p:to>
                                        <p:strVal val="visible"/>
                                      </p:to>
                                    </p:set>
                                    <p:animEffect transition="in" filter="wipe(up)">
                                      <p:cBhvr>
                                        <p:cTn id="48" dur="500"/>
                                        <p:tgtEl>
                                          <p:spTgt spid="68"/>
                                        </p:tgtEl>
                                      </p:cBhvr>
                                    </p:animEffec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fade">
                                      <p:cBhvr>
                                        <p:cTn id="57"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p:bldP spid="46" grpId="0"/>
      <p:bldP spid="47" grpId="0"/>
      <p:bldP spid="48" grpId="0"/>
      <p:bldP spid="49" grpId="0"/>
      <p:bldP spid="67" grpId="0"/>
      <p:bldP spid="68" grpId="0" animBg="1"/>
      <p:bldP spid="69" grpId="0" animBg="1"/>
      <p:bldP spid="70" grpId="0"/>
      <p:bldP spid="71" grpId="0" animBg="1"/>
      <p:bldP spid="80" grpId="0" animBg="1"/>
      <p:bldP spid="8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6DE0FAA-35E4-466B-9542-CABF2F1EBE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6686" y="2549114"/>
            <a:ext cx="3867150" cy="2356128"/>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D4A62C10-BFE4-4FA5-87F8-3F43A74354DF}"/>
              </a:ext>
            </a:extLst>
          </p:cNvPr>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10" name="Rectangle 9"/>
          <p:cNvSpPr/>
          <p:nvPr/>
        </p:nvSpPr>
        <p:spPr>
          <a:xfrm>
            <a:off x="4709294"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70929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9BF14352-04D3-4C07-98BA-5B0CEC084B61}"/>
                  </a:ext>
                </a:extLst>
              </p:cNvPr>
              <p:cNvSpPr txBox="1"/>
              <p:nvPr/>
            </p:nvSpPr>
            <p:spPr>
              <a:xfrm>
                <a:off x="755650" y="1341438"/>
                <a:ext cx="7632700" cy="563076"/>
              </a:xfrm>
              <a:prstGeom prst="rect">
                <a:avLst/>
              </a:prstGeom>
              <a:solidFill>
                <a:schemeClr val="bg1"/>
              </a:solidFill>
              <a:ln w="28575">
                <a:solidFill>
                  <a:srgbClr val="6C9D6E"/>
                </a:solidFill>
              </a:ln>
            </p:spPr>
            <p:txBody>
              <a:bodyPr wrap="square" lIns="108000" tIns="108000" rIns="108000" bIns="108000" rtlCol="0">
                <a:spAutoFit/>
              </a:bodyPr>
              <a:lstStyle/>
              <a:p>
                <a:pPr algn="ctr"/>
                <a:r>
                  <a:rPr lang="en-GB" dirty="0">
                    <a:solidFill>
                      <a:schemeClr val="tx1"/>
                    </a:solidFill>
                  </a:rPr>
                  <a:t>Georgia has drawn two bar models to compare </a:t>
                </a:r>
                <a14:m>
                  <m:oMath xmlns:m="http://schemas.openxmlformats.org/officeDocument/2006/math">
                    <m:f>
                      <m:fPr>
                        <m:ctrlPr>
                          <a:rPr lang="en-GB" sz="1400" i="1">
                            <a:solidFill>
                              <a:schemeClr val="tx1"/>
                            </a:solidFill>
                            <a:latin typeface="Cambria Math" panose="02040503050406030204" pitchFamily="18" charset="0"/>
                          </a:rPr>
                        </m:ctrlPr>
                      </m:fPr>
                      <m:num>
                        <m:r>
                          <m:rPr>
                            <m:nor/>
                          </m:rPr>
                          <a:rPr lang="en-GB" sz="1400">
                            <a:solidFill>
                              <a:schemeClr val="tx1"/>
                            </a:solidFill>
                          </a:rPr>
                          <m:t>2</m:t>
                        </m:r>
                      </m:num>
                      <m:den>
                        <m:r>
                          <m:rPr>
                            <m:nor/>
                          </m:rPr>
                          <a:rPr lang="en-GB" sz="1400" i="0" smtClean="0">
                            <a:solidFill>
                              <a:schemeClr val="tx1"/>
                            </a:solidFill>
                          </a:rPr>
                          <m:t>3</m:t>
                        </m:r>
                      </m:den>
                    </m:f>
                  </m:oMath>
                </a14:m>
                <a:r>
                  <a:rPr lang="en-GB" dirty="0">
                    <a:solidFill>
                      <a:schemeClr val="tx1"/>
                    </a:solidFill>
                  </a:rPr>
                  <a:t> and </a:t>
                </a:r>
                <a14:m>
                  <m:oMath xmlns:m="http://schemas.openxmlformats.org/officeDocument/2006/math">
                    <m:f>
                      <m:fPr>
                        <m:ctrlPr>
                          <a:rPr lang="en-GB" sz="1400" i="1">
                            <a:solidFill>
                              <a:schemeClr val="tx1"/>
                            </a:solidFill>
                            <a:latin typeface="Cambria Math" panose="02040503050406030204" pitchFamily="18" charset="0"/>
                            <a:ea typeface="Cambria Math" panose="02040503050406030204" pitchFamily="18" charset="0"/>
                          </a:rPr>
                        </m:ctrlPr>
                      </m:fPr>
                      <m:num>
                        <m:r>
                          <m:rPr>
                            <m:nor/>
                          </m:rPr>
                          <a:rPr lang="en-GB" sz="1400" i="0" smtClean="0">
                            <a:solidFill>
                              <a:schemeClr val="tx1"/>
                            </a:solidFill>
                            <a:ea typeface="Cambria Math" panose="02040503050406030204" pitchFamily="18" charset="0"/>
                          </a:rPr>
                          <m:t>2</m:t>
                        </m:r>
                      </m:num>
                      <m:den>
                        <m:r>
                          <m:rPr>
                            <m:nor/>
                          </m:rPr>
                          <a:rPr lang="en-GB" sz="1400" i="0" smtClean="0">
                            <a:solidFill>
                              <a:schemeClr val="tx1"/>
                            </a:solidFill>
                            <a:ea typeface="Cambria Math" panose="02040503050406030204" pitchFamily="18" charset="0"/>
                          </a:rPr>
                          <m:t>6</m:t>
                        </m:r>
                      </m:den>
                    </m:f>
                  </m:oMath>
                </a14:m>
                <a:r>
                  <a:rPr lang="en-GB" dirty="0">
                    <a:solidFill>
                      <a:schemeClr val="tx1"/>
                    </a:solidFill>
                  </a:rPr>
                  <a:t>.</a:t>
                </a:r>
              </a:p>
            </p:txBody>
          </p:sp>
        </mc:Choice>
        <mc:Fallback xmlns="">
          <p:sp>
            <p:nvSpPr>
              <p:cNvPr id="7" name="TextBox 6">
                <a:extLst>
                  <a:ext uri="{FF2B5EF4-FFF2-40B4-BE49-F238E27FC236}">
                    <a16:creationId xmlns:a16="http://schemas.microsoft.com/office/drawing/2014/main" id="{9BF14352-04D3-4C07-98BA-5B0CEC084B61}"/>
                  </a:ext>
                </a:extLst>
              </p:cNvPr>
              <p:cNvSpPr txBox="1">
                <a:spLocks noRot="1" noChangeAspect="1" noMove="1" noResize="1" noEditPoints="1" noAdjustHandles="1" noChangeArrowheads="1" noChangeShapeType="1" noTextEdit="1"/>
              </p:cNvSpPr>
              <p:nvPr/>
            </p:nvSpPr>
            <p:spPr>
              <a:xfrm>
                <a:off x="755650" y="1341438"/>
                <a:ext cx="7632700" cy="563076"/>
              </a:xfrm>
              <a:prstGeom prst="rect">
                <a:avLst/>
              </a:prstGeom>
              <a:blipFill>
                <a:blip r:embed="rId4"/>
                <a:stretch>
                  <a:fillRect/>
                </a:stretch>
              </a:blipFill>
              <a:ln w="28575">
                <a:solidFill>
                  <a:srgbClr val="6C9D6E"/>
                </a:solidFill>
              </a:ln>
            </p:spPr>
            <p:txBody>
              <a:bodyPr/>
              <a:lstStyle/>
              <a:p>
                <a:r>
                  <a:rPr lang="en-GB">
                    <a:noFill/>
                  </a:rPr>
                  <a:t> </a:t>
                </a:r>
              </a:p>
            </p:txBody>
          </p:sp>
        </mc:Fallback>
      </mc:AlternateContent>
      <p:sp>
        <p:nvSpPr>
          <p:cNvPr id="8" name="TextBox 7">
            <a:extLst>
              <a:ext uri="{FF2B5EF4-FFF2-40B4-BE49-F238E27FC236}">
                <a16:creationId xmlns:a16="http://schemas.microsoft.com/office/drawing/2014/main" id="{E650E2AF-1CF9-480C-8039-10EDCF1CD6EB}"/>
              </a:ext>
            </a:extLst>
          </p:cNvPr>
          <p:cNvSpPr txBox="1"/>
          <p:nvPr/>
        </p:nvSpPr>
        <p:spPr>
          <a:xfrm>
            <a:off x="755650" y="1904514"/>
            <a:ext cx="7632700" cy="495108"/>
          </a:xfrm>
          <a:prstGeom prst="rect">
            <a:avLst/>
          </a:prstGeom>
          <a:solidFill>
            <a:srgbClr val="6C9D6E"/>
          </a:solidFill>
          <a:ln w="28575">
            <a:solidFill>
              <a:srgbClr val="6C9D6E"/>
            </a:solidFill>
          </a:ln>
        </p:spPr>
        <p:txBody>
          <a:bodyPr wrap="square" lIns="108000" tIns="108000" rIns="108000" bIns="108000" rtlCol="0">
            <a:spAutoFit/>
          </a:bodyPr>
          <a:lstStyle/>
          <a:p>
            <a:pPr algn="ctr"/>
            <a:r>
              <a:rPr lang="en-GB" b="1" dirty="0">
                <a:solidFill>
                  <a:schemeClr val="bg1"/>
                </a:solidFill>
              </a:rPr>
              <a:t>Explain the mistake she has made.</a:t>
            </a:r>
          </a:p>
        </p:txBody>
      </p:sp>
      <p:graphicFrame>
        <p:nvGraphicFramePr>
          <p:cNvPr id="9" name="Table 8">
            <a:extLst>
              <a:ext uri="{FF2B5EF4-FFF2-40B4-BE49-F238E27FC236}">
                <a16:creationId xmlns:a16="http://schemas.microsoft.com/office/drawing/2014/main" id="{A6B06AB5-FE30-41A9-AACE-2F2F475609AD}"/>
              </a:ext>
            </a:extLst>
          </p:cNvPr>
          <p:cNvGraphicFramePr>
            <a:graphicFrameLocks noGrp="1"/>
          </p:cNvGraphicFramePr>
          <p:nvPr>
            <p:extLst>
              <p:ext uri="{D42A27DB-BD31-4B8C-83A1-F6EECF244321}">
                <p14:modId xmlns:p14="http://schemas.microsoft.com/office/powerpoint/2010/main" val="1769538040"/>
              </p:ext>
            </p:extLst>
          </p:nvPr>
        </p:nvGraphicFramePr>
        <p:xfrm>
          <a:off x="1411386" y="3220331"/>
          <a:ext cx="1708875" cy="365760"/>
        </p:xfrm>
        <a:graphic>
          <a:graphicData uri="http://schemas.openxmlformats.org/drawingml/2006/table">
            <a:tbl>
              <a:tblPr firstRow="1" bandRow="1">
                <a:tableStyleId>{5940675A-B579-460E-94D1-54222C63F5DA}</a:tableStyleId>
              </a:tblPr>
              <a:tblGrid>
                <a:gridCol w="569625">
                  <a:extLst>
                    <a:ext uri="{9D8B030D-6E8A-4147-A177-3AD203B41FA5}">
                      <a16:colId xmlns:a16="http://schemas.microsoft.com/office/drawing/2014/main" val="2332676519"/>
                    </a:ext>
                  </a:extLst>
                </a:gridCol>
                <a:gridCol w="569625">
                  <a:extLst>
                    <a:ext uri="{9D8B030D-6E8A-4147-A177-3AD203B41FA5}">
                      <a16:colId xmlns:a16="http://schemas.microsoft.com/office/drawing/2014/main" val="4187344780"/>
                    </a:ext>
                  </a:extLst>
                </a:gridCol>
                <a:gridCol w="569625">
                  <a:extLst>
                    <a:ext uri="{9D8B030D-6E8A-4147-A177-3AD203B41FA5}">
                      <a16:colId xmlns:a16="http://schemas.microsoft.com/office/drawing/2014/main" val="4144173921"/>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6961952"/>
                  </a:ext>
                </a:extLst>
              </a:tr>
            </a:tbl>
          </a:graphicData>
        </a:graphic>
      </p:graphicFrame>
      <p:graphicFrame>
        <p:nvGraphicFramePr>
          <p:cNvPr id="12" name="Table 11">
            <a:extLst>
              <a:ext uri="{FF2B5EF4-FFF2-40B4-BE49-F238E27FC236}">
                <a16:creationId xmlns:a16="http://schemas.microsoft.com/office/drawing/2014/main" id="{46664231-EBB4-4910-B290-E6B7FF6BB077}"/>
              </a:ext>
            </a:extLst>
          </p:cNvPr>
          <p:cNvGraphicFramePr>
            <a:graphicFrameLocks noGrp="1"/>
          </p:cNvGraphicFramePr>
          <p:nvPr>
            <p:extLst>
              <p:ext uri="{D42A27DB-BD31-4B8C-83A1-F6EECF244321}">
                <p14:modId xmlns:p14="http://schemas.microsoft.com/office/powerpoint/2010/main" val="1754941219"/>
              </p:ext>
            </p:extLst>
          </p:nvPr>
        </p:nvGraphicFramePr>
        <p:xfrm>
          <a:off x="1411386" y="3805539"/>
          <a:ext cx="3422466" cy="365760"/>
        </p:xfrm>
        <a:graphic>
          <a:graphicData uri="http://schemas.openxmlformats.org/drawingml/2006/table">
            <a:tbl>
              <a:tblPr firstRow="1" bandRow="1">
                <a:tableStyleId>{5940675A-B579-460E-94D1-54222C63F5DA}</a:tableStyleId>
              </a:tblPr>
              <a:tblGrid>
                <a:gridCol w="570411">
                  <a:extLst>
                    <a:ext uri="{9D8B030D-6E8A-4147-A177-3AD203B41FA5}">
                      <a16:colId xmlns:a16="http://schemas.microsoft.com/office/drawing/2014/main" val="429454421"/>
                    </a:ext>
                  </a:extLst>
                </a:gridCol>
                <a:gridCol w="570411">
                  <a:extLst>
                    <a:ext uri="{9D8B030D-6E8A-4147-A177-3AD203B41FA5}">
                      <a16:colId xmlns:a16="http://schemas.microsoft.com/office/drawing/2014/main" val="432973161"/>
                    </a:ext>
                  </a:extLst>
                </a:gridCol>
                <a:gridCol w="570411">
                  <a:extLst>
                    <a:ext uri="{9D8B030D-6E8A-4147-A177-3AD203B41FA5}">
                      <a16:colId xmlns:a16="http://schemas.microsoft.com/office/drawing/2014/main" val="1135277349"/>
                    </a:ext>
                  </a:extLst>
                </a:gridCol>
                <a:gridCol w="570411">
                  <a:extLst>
                    <a:ext uri="{9D8B030D-6E8A-4147-A177-3AD203B41FA5}">
                      <a16:colId xmlns:a16="http://schemas.microsoft.com/office/drawing/2014/main" val="581763544"/>
                    </a:ext>
                  </a:extLst>
                </a:gridCol>
                <a:gridCol w="570411">
                  <a:extLst>
                    <a:ext uri="{9D8B030D-6E8A-4147-A177-3AD203B41FA5}">
                      <a16:colId xmlns:a16="http://schemas.microsoft.com/office/drawing/2014/main" val="2400149187"/>
                    </a:ext>
                  </a:extLst>
                </a:gridCol>
                <a:gridCol w="570411">
                  <a:extLst>
                    <a:ext uri="{9D8B030D-6E8A-4147-A177-3AD203B41FA5}">
                      <a16:colId xmlns:a16="http://schemas.microsoft.com/office/drawing/2014/main" val="354366728"/>
                    </a:ext>
                  </a:extLst>
                </a:gridCol>
              </a:tblGrid>
              <a:tr h="271209">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pic>
        <p:nvPicPr>
          <p:cNvPr id="5" name="Picture 4">
            <a:extLst>
              <a:ext uri="{FF2B5EF4-FFF2-40B4-BE49-F238E27FC236}">
                <a16:creationId xmlns:a16="http://schemas.microsoft.com/office/drawing/2014/main" id="{E4ABD1AC-3E95-43FE-B219-0E5A82FFB9B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926" b="6926"/>
          <a:stretch/>
        </p:blipFill>
        <p:spPr>
          <a:xfrm>
            <a:off x="5145863" y="2743200"/>
            <a:ext cx="2928592" cy="3667125"/>
          </a:xfrm>
          <a:prstGeom prst="rect">
            <a:avLst/>
          </a:prstGeom>
        </p:spPr>
      </p:pic>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E64A94A9-1DC4-45EF-8DCD-59CFDF51C6DE}"/>
                  </a:ext>
                </a:extLst>
              </p:cNvPr>
              <p:cNvSpPr/>
              <p:nvPr/>
            </p:nvSpPr>
            <p:spPr>
              <a:xfrm>
                <a:off x="755650" y="5054734"/>
                <a:ext cx="7632700" cy="1037308"/>
              </a:xfrm>
              <a:prstGeom prst="rect">
                <a:avLst/>
              </a:prstGeom>
              <a:solidFill>
                <a:schemeClr val="bg1"/>
              </a:solidFill>
              <a:ln w="28575">
                <a:solidFill>
                  <a:srgbClr val="00913C"/>
                </a:solidFill>
              </a:ln>
            </p:spPr>
            <p:txBody>
              <a:bodyPr wrap="square" lIns="108000" tIns="108000" rIns="108000" bIns="108000">
                <a:spAutoFit/>
              </a:bodyPr>
              <a:lstStyle/>
              <a:p>
                <a:r>
                  <a:rPr lang="en-GB" sz="1600" b="1" dirty="0"/>
                  <a:t>Georgia has not understood that the whole of each bar model needs to be the same size. This has led to her bar model wrongly showing that </a:t>
                </a:r>
                <a14:m>
                  <m:oMath xmlns:m="http://schemas.openxmlformats.org/officeDocument/2006/math">
                    <m:f>
                      <m:fPr>
                        <m:ctrlPr>
                          <a:rPr lang="en-GB" sz="1200" b="1" i="1">
                            <a:latin typeface="Cambria Math" panose="02040503050406030204" pitchFamily="18" charset="0"/>
                          </a:rPr>
                        </m:ctrlPr>
                      </m:fPr>
                      <m:num>
                        <m:r>
                          <m:rPr>
                            <m:nor/>
                          </m:rPr>
                          <a:rPr lang="en-GB" sz="1200" b="1"/>
                          <m:t>2</m:t>
                        </m:r>
                      </m:num>
                      <m:den>
                        <m:r>
                          <m:rPr>
                            <m:nor/>
                          </m:rPr>
                          <a:rPr lang="en-GB" sz="1200" b="1"/>
                          <m:t>3</m:t>
                        </m:r>
                      </m:den>
                    </m:f>
                  </m:oMath>
                </a14:m>
                <a:r>
                  <a:rPr lang="en-GB" sz="1600" b="1" dirty="0"/>
                  <a:t> and </a:t>
                </a:r>
                <a14:m>
                  <m:oMath xmlns:m="http://schemas.openxmlformats.org/officeDocument/2006/math">
                    <m:f>
                      <m:fPr>
                        <m:ctrlPr>
                          <a:rPr lang="en-GB" sz="1200" b="1" i="1">
                            <a:latin typeface="Cambria Math" panose="02040503050406030204" pitchFamily="18" charset="0"/>
                            <a:ea typeface="Cambria Math" panose="02040503050406030204" pitchFamily="18" charset="0"/>
                          </a:rPr>
                        </m:ctrlPr>
                      </m:fPr>
                      <m:num>
                        <m:r>
                          <m:rPr>
                            <m:nor/>
                          </m:rPr>
                          <a:rPr lang="en-GB" sz="1200" b="1">
                            <a:ea typeface="Cambria Math" panose="02040503050406030204" pitchFamily="18" charset="0"/>
                          </a:rPr>
                          <m:t>2</m:t>
                        </m:r>
                      </m:num>
                      <m:den>
                        <m:r>
                          <m:rPr>
                            <m:nor/>
                          </m:rPr>
                          <a:rPr lang="en-GB" sz="1200" b="1">
                            <a:ea typeface="Cambria Math" panose="02040503050406030204" pitchFamily="18" charset="0"/>
                          </a:rPr>
                          <m:t>6</m:t>
                        </m:r>
                      </m:den>
                    </m:f>
                  </m:oMath>
                </a14:m>
                <a:r>
                  <a:rPr lang="en-GB" sz="1600" b="1" dirty="0"/>
                  <a:t> are the same size.</a:t>
                </a:r>
              </a:p>
            </p:txBody>
          </p:sp>
        </mc:Choice>
        <mc:Fallback xmlns="">
          <p:sp>
            <p:nvSpPr>
              <p:cNvPr id="13" name="Rectangle 12">
                <a:extLst>
                  <a:ext uri="{FF2B5EF4-FFF2-40B4-BE49-F238E27FC236}">
                    <a16:creationId xmlns:a16="http://schemas.microsoft.com/office/drawing/2014/main" id="{E64A94A9-1DC4-45EF-8DCD-59CFDF51C6DE}"/>
                  </a:ext>
                </a:extLst>
              </p:cNvPr>
              <p:cNvSpPr>
                <a:spLocks noRot="1" noChangeAspect="1" noMove="1" noResize="1" noEditPoints="1" noAdjustHandles="1" noChangeArrowheads="1" noChangeShapeType="1" noTextEdit="1"/>
              </p:cNvSpPr>
              <p:nvPr/>
            </p:nvSpPr>
            <p:spPr>
              <a:xfrm>
                <a:off x="755650" y="5054734"/>
                <a:ext cx="7632700" cy="1037308"/>
              </a:xfrm>
              <a:prstGeom prst="rect">
                <a:avLst/>
              </a:prstGeom>
              <a:blipFill>
                <a:blip r:embed="rId6"/>
                <a:stretch>
                  <a:fillRect l="-80"/>
                </a:stretch>
              </a:blipFill>
              <a:ln w="28575">
                <a:solidFill>
                  <a:srgbClr val="00913C"/>
                </a:solidFill>
              </a:ln>
            </p:spPr>
            <p:txBody>
              <a:bodyPr/>
              <a:lstStyle/>
              <a:p>
                <a:r>
                  <a:rPr lang="en-GB">
                    <a:noFill/>
                  </a:rPr>
                  <a:t> </a:t>
                </a:r>
              </a:p>
            </p:txBody>
          </p:sp>
        </mc:Fallback>
      </mc:AlternateContent>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D4A62C10-BFE4-4FA5-87F8-3F43A74354DF}"/>
              </a:ext>
            </a:extLst>
          </p:cNvPr>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10" name="Rectangle 9"/>
          <p:cNvSpPr/>
          <p:nvPr/>
        </p:nvSpPr>
        <p:spPr>
          <a:xfrm>
            <a:off x="4709294"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70929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BF14352-04D3-4C07-98BA-5B0CEC084B61}"/>
              </a:ext>
            </a:extLst>
          </p:cNvPr>
          <p:cNvSpPr txBox="1"/>
          <p:nvPr/>
        </p:nvSpPr>
        <p:spPr>
          <a:xfrm>
            <a:off x="755650" y="1341438"/>
            <a:ext cx="7632700" cy="495108"/>
          </a:xfrm>
          <a:prstGeom prst="rect">
            <a:avLst/>
          </a:prstGeom>
          <a:solidFill>
            <a:schemeClr val="bg1"/>
          </a:solidFill>
          <a:ln w="28575">
            <a:solidFill>
              <a:srgbClr val="6C9D6E"/>
            </a:solidFill>
          </a:ln>
        </p:spPr>
        <p:txBody>
          <a:bodyPr wrap="square" lIns="108000" tIns="108000" rIns="108000" bIns="108000" rtlCol="0">
            <a:spAutoFit/>
          </a:bodyPr>
          <a:lstStyle/>
          <a:p>
            <a:r>
              <a:rPr lang="en-GB" dirty="0"/>
              <a:t>Harvey has ordered these fractions from smallest to largest. </a:t>
            </a:r>
          </a:p>
        </p:txBody>
      </p:sp>
      <p:sp>
        <p:nvSpPr>
          <p:cNvPr id="8" name="TextBox 7">
            <a:extLst>
              <a:ext uri="{FF2B5EF4-FFF2-40B4-BE49-F238E27FC236}">
                <a16:creationId xmlns:a16="http://schemas.microsoft.com/office/drawing/2014/main" id="{E650E2AF-1CF9-480C-8039-10EDCF1CD6EB}"/>
              </a:ext>
            </a:extLst>
          </p:cNvPr>
          <p:cNvSpPr txBox="1"/>
          <p:nvPr/>
        </p:nvSpPr>
        <p:spPr>
          <a:xfrm>
            <a:off x="755650" y="1836546"/>
            <a:ext cx="7632700" cy="495108"/>
          </a:xfrm>
          <a:prstGeom prst="rect">
            <a:avLst/>
          </a:prstGeom>
          <a:solidFill>
            <a:srgbClr val="6C9D6E"/>
          </a:solidFill>
          <a:ln w="28575">
            <a:solidFill>
              <a:srgbClr val="6C9D6E"/>
            </a:solidFill>
          </a:ln>
        </p:spPr>
        <p:txBody>
          <a:bodyPr wrap="square" lIns="108000" tIns="108000" rIns="108000" bIns="108000" rtlCol="0">
            <a:spAutoFit/>
          </a:bodyPr>
          <a:lstStyle/>
          <a:p>
            <a:r>
              <a:rPr lang="en-GB" b="1" dirty="0">
                <a:solidFill>
                  <a:schemeClr val="bg1"/>
                </a:solidFill>
              </a:rPr>
              <a:t>Is he correct? Explain your reasoning using a common denominator.</a:t>
            </a:r>
          </a:p>
        </p:txBody>
      </p:sp>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E64A94A9-1DC4-45EF-8DCD-59CFDF51C6DE}"/>
                  </a:ext>
                </a:extLst>
              </p:cNvPr>
              <p:cNvSpPr/>
              <p:nvPr/>
            </p:nvSpPr>
            <p:spPr>
              <a:xfrm>
                <a:off x="1541417" y="5208486"/>
                <a:ext cx="6061166" cy="840396"/>
              </a:xfrm>
              <a:prstGeom prst="rect">
                <a:avLst/>
              </a:prstGeom>
              <a:solidFill>
                <a:schemeClr val="bg1"/>
              </a:solidFill>
              <a:ln w="28575">
                <a:solidFill>
                  <a:srgbClr val="00913C"/>
                </a:solidFill>
              </a:ln>
            </p:spPr>
            <p:txBody>
              <a:bodyPr wrap="square" lIns="108000" tIns="108000" rIns="108000" bIns="108000">
                <a:spAutoFit/>
              </a:bodyPr>
              <a:lstStyle/>
              <a:p>
                <a:pPr algn="ctr"/>
                <a:r>
                  <a:rPr lang="en-GB" b="1" dirty="0"/>
                  <a:t>Harry is not correct.</a:t>
                </a:r>
              </a:p>
              <a:p>
                <a:pPr algn="ctr"/>
                <a14:m>
                  <m:oMath xmlns:m="http://schemas.openxmlformats.org/officeDocument/2006/math">
                    <m:f>
                      <m:fPr>
                        <m:ctrlPr>
                          <a:rPr lang="en-GB" sz="1400" b="1" i="1">
                            <a:latin typeface="Cambria Math" panose="02040503050406030204" pitchFamily="18" charset="0"/>
                          </a:rPr>
                        </m:ctrlPr>
                      </m:fPr>
                      <m:num>
                        <m:r>
                          <m:rPr>
                            <m:nor/>
                          </m:rPr>
                          <a:rPr lang="en-GB" sz="1400" b="1" i="0" smtClean="0"/>
                          <m:t>3</m:t>
                        </m:r>
                      </m:num>
                      <m:den>
                        <m:r>
                          <m:rPr>
                            <m:nor/>
                          </m:rPr>
                          <a:rPr lang="en-GB" sz="1400" b="1" i="0" smtClean="0"/>
                          <m:t>6</m:t>
                        </m:r>
                      </m:den>
                    </m:f>
                  </m:oMath>
                </a14:m>
                <a:r>
                  <a:rPr lang="en-GB" b="1" dirty="0"/>
                  <a:t> is equivalent to </a:t>
                </a:r>
                <a14:m>
                  <m:oMath xmlns:m="http://schemas.openxmlformats.org/officeDocument/2006/math">
                    <m:f>
                      <m:fPr>
                        <m:ctrlPr>
                          <a:rPr lang="en-GB" sz="1400" b="1" i="1">
                            <a:latin typeface="Cambria Math" panose="02040503050406030204" pitchFamily="18" charset="0"/>
                          </a:rPr>
                        </m:ctrlPr>
                      </m:fPr>
                      <m:num>
                        <m:r>
                          <m:rPr>
                            <m:nor/>
                          </m:rPr>
                          <a:rPr lang="en-GB" sz="1400" b="1" i="0" smtClean="0"/>
                          <m:t>6</m:t>
                        </m:r>
                      </m:num>
                      <m:den>
                        <m:r>
                          <m:rPr>
                            <m:nor/>
                          </m:rPr>
                          <a:rPr lang="en-GB" sz="1400" b="1" i="0" smtClean="0"/>
                          <m:t>12</m:t>
                        </m:r>
                      </m:den>
                    </m:f>
                  </m:oMath>
                </a14:m>
                <a:r>
                  <a:rPr lang="en-GB" b="1" dirty="0"/>
                  <a:t> so </a:t>
                </a:r>
                <a14:m>
                  <m:oMath xmlns:m="http://schemas.openxmlformats.org/officeDocument/2006/math">
                    <m:f>
                      <m:fPr>
                        <m:ctrlPr>
                          <a:rPr lang="en-GB" sz="1400" b="1" i="1">
                            <a:latin typeface="Cambria Math" panose="02040503050406030204" pitchFamily="18" charset="0"/>
                          </a:rPr>
                        </m:ctrlPr>
                      </m:fPr>
                      <m:num>
                        <m:r>
                          <m:rPr>
                            <m:nor/>
                          </m:rPr>
                          <a:rPr lang="en-GB" sz="1400" b="1" i="0" smtClean="0"/>
                          <m:t>5</m:t>
                        </m:r>
                      </m:num>
                      <m:den>
                        <m:r>
                          <m:rPr>
                            <m:nor/>
                          </m:rPr>
                          <a:rPr lang="en-GB" sz="1400" b="1" i="0" smtClean="0"/>
                          <m:t>12</m:t>
                        </m:r>
                      </m:den>
                    </m:f>
                  </m:oMath>
                </a14:m>
                <a:r>
                  <a:rPr lang="en-GB" b="1" dirty="0"/>
                  <a:t> should come before </a:t>
                </a:r>
                <a14:m>
                  <m:oMath xmlns:m="http://schemas.openxmlformats.org/officeDocument/2006/math">
                    <m:f>
                      <m:fPr>
                        <m:ctrlPr>
                          <a:rPr lang="en-GB" sz="1400" b="1" i="1">
                            <a:latin typeface="Cambria Math" panose="02040503050406030204" pitchFamily="18" charset="0"/>
                          </a:rPr>
                        </m:ctrlPr>
                      </m:fPr>
                      <m:num>
                        <m:r>
                          <m:rPr>
                            <m:nor/>
                          </m:rPr>
                          <a:rPr lang="en-GB" sz="1400" b="1" i="0" smtClean="0"/>
                          <m:t>3</m:t>
                        </m:r>
                      </m:num>
                      <m:den>
                        <m:r>
                          <m:rPr>
                            <m:nor/>
                          </m:rPr>
                          <a:rPr lang="en-GB" sz="1400" b="1" i="0" smtClean="0"/>
                          <m:t>6</m:t>
                        </m:r>
                      </m:den>
                    </m:f>
                  </m:oMath>
                </a14:m>
                <a:r>
                  <a:rPr lang="en-GB" b="1" dirty="0"/>
                  <a:t> .</a:t>
                </a:r>
              </a:p>
            </p:txBody>
          </p:sp>
        </mc:Choice>
        <mc:Fallback xmlns="">
          <p:sp>
            <p:nvSpPr>
              <p:cNvPr id="13" name="Rectangle 12">
                <a:extLst>
                  <a:ext uri="{FF2B5EF4-FFF2-40B4-BE49-F238E27FC236}">
                    <a16:creationId xmlns:a16="http://schemas.microsoft.com/office/drawing/2014/main" id="{E64A94A9-1DC4-45EF-8DCD-59CFDF51C6DE}"/>
                  </a:ext>
                </a:extLst>
              </p:cNvPr>
              <p:cNvSpPr>
                <a:spLocks noRot="1" noChangeAspect="1" noMove="1" noResize="1" noEditPoints="1" noAdjustHandles="1" noChangeArrowheads="1" noChangeShapeType="1" noTextEdit="1"/>
              </p:cNvSpPr>
              <p:nvPr/>
            </p:nvSpPr>
            <p:spPr>
              <a:xfrm>
                <a:off x="1541417" y="5208486"/>
                <a:ext cx="6061166" cy="840396"/>
              </a:xfrm>
              <a:prstGeom prst="rect">
                <a:avLst/>
              </a:prstGeom>
              <a:blipFill>
                <a:blip r:embed="rId3"/>
                <a:stretch>
                  <a:fillRect/>
                </a:stretch>
              </a:blipFill>
              <a:ln w="28575">
                <a:solidFill>
                  <a:srgbClr val="00913C"/>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Rectangle 13">
                <a:extLst>
                  <a:ext uri="{FF2B5EF4-FFF2-40B4-BE49-F238E27FC236}">
                    <a16:creationId xmlns:a16="http://schemas.microsoft.com/office/drawing/2014/main" id="{EB87A6B1-81AD-460B-A73E-780355A9972B}"/>
                  </a:ext>
                </a:extLst>
              </p:cNvPr>
              <p:cNvSpPr/>
              <p:nvPr/>
            </p:nvSpPr>
            <p:spPr>
              <a:xfrm>
                <a:off x="2517220" y="2582368"/>
                <a:ext cx="400154"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1</m:t>
                          </m:r>
                        </m:num>
                        <m:den>
                          <m:r>
                            <m:rPr>
                              <m:nor/>
                            </m:rPr>
                            <a:rPr lang="en-GB" sz="2400" b="1" i="0" smtClean="0">
                              <a:solidFill>
                                <a:schemeClr val="tx1"/>
                              </a:solidFill>
                            </a:rPr>
                            <m:t>3</m:t>
                          </m:r>
                        </m:den>
                      </m:f>
                    </m:oMath>
                  </m:oMathPara>
                </a14:m>
                <a:endParaRPr lang="en-GB" sz="2400" b="1" dirty="0">
                  <a:solidFill>
                    <a:schemeClr val="tx1"/>
                  </a:solidFill>
                </a:endParaRPr>
              </a:p>
            </p:txBody>
          </p:sp>
        </mc:Choice>
        <mc:Fallback xmlns="">
          <p:sp>
            <p:nvSpPr>
              <p:cNvPr id="14" name="Rectangle 13">
                <a:extLst>
                  <a:ext uri="{FF2B5EF4-FFF2-40B4-BE49-F238E27FC236}">
                    <a16:creationId xmlns:a16="http://schemas.microsoft.com/office/drawing/2014/main" id="{EB87A6B1-81AD-460B-A73E-780355A9972B}"/>
                  </a:ext>
                </a:extLst>
              </p:cNvPr>
              <p:cNvSpPr>
                <a:spLocks noRot="1" noChangeAspect="1" noMove="1" noResize="1" noEditPoints="1" noAdjustHandles="1" noChangeArrowheads="1" noChangeShapeType="1" noTextEdit="1"/>
              </p:cNvSpPr>
              <p:nvPr/>
            </p:nvSpPr>
            <p:spPr>
              <a:xfrm>
                <a:off x="2517220" y="2582368"/>
                <a:ext cx="400154" cy="783099"/>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BF536A40-6CAE-4935-950E-ECB77519CB62}"/>
                  </a:ext>
                </a:extLst>
              </p:cNvPr>
              <p:cNvSpPr/>
              <p:nvPr/>
            </p:nvSpPr>
            <p:spPr>
              <a:xfrm>
                <a:off x="3444683" y="2582368"/>
                <a:ext cx="400154"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3</m:t>
                          </m:r>
                        </m:num>
                        <m:den>
                          <m:r>
                            <m:rPr>
                              <m:nor/>
                            </m:rPr>
                            <a:rPr lang="en-GB" sz="2400" b="1" i="0" smtClean="0">
                              <a:solidFill>
                                <a:schemeClr val="tx1"/>
                              </a:solidFill>
                            </a:rPr>
                            <m:t>6</m:t>
                          </m:r>
                        </m:den>
                      </m:f>
                    </m:oMath>
                  </m:oMathPara>
                </a14:m>
                <a:endParaRPr lang="en-GB" sz="2400" b="1" dirty="0">
                  <a:solidFill>
                    <a:schemeClr val="tx1"/>
                  </a:solidFill>
                </a:endParaRPr>
              </a:p>
            </p:txBody>
          </p:sp>
        </mc:Choice>
        <mc:Fallback xmlns="">
          <p:sp>
            <p:nvSpPr>
              <p:cNvPr id="15" name="Rectangle 14">
                <a:extLst>
                  <a:ext uri="{FF2B5EF4-FFF2-40B4-BE49-F238E27FC236}">
                    <a16:creationId xmlns:a16="http://schemas.microsoft.com/office/drawing/2014/main" id="{BF536A40-6CAE-4935-950E-ECB77519CB62}"/>
                  </a:ext>
                </a:extLst>
              </p:cNvPr>
              <p:cNvSpPr>
                <a:spLocks noRot="1" noChangeAspect="1" noMove="1" noResize="1" noEditPoints="1" noAdjustHandles="1" noChangeArrowheads="1" noChangeShapeType="1" noTextEdit="1"/>
              </p:cNvSpPr>
              <p:nvPr/>
            </p:nvSpPr>
            <p:spPr>
              <a:xfrm>
                <a:off x="3444683" y="2582368"/>
                <a:ext cx="400154" cy="783099"/>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792216E7-09F8-4804-9601-04AAB00B6267}"/>
                  </a:ext>
                </a:extLst>
              </p:cNvPr>
              <p:cNvSpPr/>
              <p:nvPr/>
            </p:nvSpPr>
            <p:spPr>
              <a:xfrm>
                <a:off x="4372146" y="2582368"/>
                <a:ext cx="400154"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5</m:t>
                          </m:r>
                        </m:num>
                        <m:den>
                          <m:r>
                            <m:rPr>
                              <m:nor/>
                            </m:rPr>
                            <a:rPr lang="en-GB" sz="2400" b="1" i="0" smtClean="0">
                              <a:solidFill>
                                <a:schemeClr val="tx1"/>
                              </a:solidFill>
                            </a:rPr>
                            <m:t>12</m:t>
                          </m:r>
                        </m:den>
                      </m:f>
                    </m:oMath>
                  </m:oMathPara>
                </a14:m>
                <a:endParaRPr lang="en-GB" sz="2400" b="1" dirty="0">
                  <a:solidFill>
                    <a:schemeClr val="tx1"/>
                  </a:solidFill>
                </a:endParaRPr>
              </a:p>
            </p:txBody>
          </p:sp>
        </mc:Choice>
        <mc:Fallback xmlns="">
          <p:sp>
            <p:nvSpPr>
              <p:cNvPr id="16" name="Rectangle 15">
                <a:extLst>
                  <a:ext uri="{FF2B5EF4-FFF2-40B4-BE49-F238E27FC236}">
                    <a16:creationId xmlns:a16="http://schemas.microsoft.com/office/drawing/2014/main" id="{792216E7-09F8-4804-9601-04AAB00B6267}"/>
                  </a:ext>
                </a:extLst>
              </p:cNvPr>
              <p:cNvSpPr>
                <a:spLocks noRot="1" noChangeAspect="1" noMove="1" noResize="1" noEditPoints="1" noAdjustHandles="1" noChangeArrowheads="1" noChangeShapeType="1" noTextEdit="1"/>
              </p:cNvSpPr>
              <p:nvPr/>
            </p:nvSpPr>
            <p:spPr>
              <a:xfrm>
                <a:off x="4372146" y="2582368"/>
                <a:ext cx="400154" cy="783099"/>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ADFFC862-89A7-408D-8673-55B1AA513165}"/>
                  </a:ext>
                </a:extLst>
              </p:cNvPr>
              <p:cNvSpPr/>
              <p:nvPr/>
            </p:nvSpPr>
            <p:spPr>
              <a:xfrm>
                <a:off x="5299609" y="2582368"/>
                <a:ext cx="400154"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2</m:t>
                          </m:r>
                        </m:num>
                        <m:den>
                          <m:r>
                            <m:rPr>
                              <m:nor/>
                            </m:rPr>
                            <a:rPr lang="en-GB" sz="2400" b="1" i="0" smtClean="0">
                              <a:solidFill>
                                <a:schemeClr val="tx1"/>
                              </a:solidFill>
                            </a:rPr>
                            <m:t>3</m:t>
                          </m:r>
                        </m:den>
                      </m:f>
                    </m:oMath>
                  </m:oMathPara>
                </a14:m>
                <a:endParaRPr lang="en-GB" sz="2400" b="1" dirty="0">
                  <a:solidFill>
                    <a:schemeClr val="tx1"/>
                  </a:solidFill>
                </a:endParaRPr>
              </a:p>
            </p:txBody>
          </p:sp>
        </mc:Choice>
        <mc:Fallback xmlns="">
          <p:sp>
            <p:nvSpPr>
              <p:cNvPr id="17" name="Rectangle 16">
                <a:extLst>
                  <a:ext uri="{FF2B5EF4-FFF2-40B4-BE49-F238E27FC236}">
                    <a16:creationId xmlns:a16="http://schemas.microsoft.com/office/drawing/2014/main" id="{ADFFC862-89A7-408D-8673-55B1AA513165}"/>
                  </a:ext>
                </a:extLst>
              </p:cNvPr>
              <p:cNvSpPr>
                <a:spLocks noRot="1" noChangeAspect="1" noMove="1" noResize="1" noEditPoints="1" noAdjustHandles="1" noChangeArrowheads="1" noChangeShapeType="1" noTextEdit="1"/>
              </p:cNvSpPr>
              <p:nvPr/>
            </p:nvSpPr>
            <p:spPr>
              <a:xfrm>
                <a:off x="5299609" y="2582368"/>
                <a:ext cx="400154" cy="783099"/>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a:extLst>
                  <a:ext uri="{FF2B5EF4-FFF2-40B4-BE49-F238E27FC236}">
                    <a16:creationId xmlns:a16="http://schemas.microsoft.com/office/drawing/2014/main" id="{33B2A36E-14A8-4B63-B9C2-4558F4E17402}"/>
                  </a:ext>
                </a:extLst>
              </p:cNvPr>
              <p:cNvSpPr/>
              <p:nvPr/>
            </p:nvSpPr>
            <p:spPr>
              <a:xfrm>
                <a:off x="6227071" y="2582368"/>
                <a:ext cx="400154" cy="783099"/>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en-GB" sz="2400" b="1" i="1" smtClean="0">
                              <a:solidFill>
                                <a:schemeClr val="tx1"/>
                              </a:solidFill>
                              <a:latin typeface="Cambria Math" panose="02040503050406030204" pitchFamily="18" charset="0"/>
                            </a:rPr>
                          </m:ctrlPr>
                        </m:fPr>
                        <m:num>
                          <m:r>
                            <m:rPr>
                              <m:nor/>
                            </m:rPr>
                            <a:rPr lang="en-GB" sz="2400" b="1" i="0" smtClean="0">
                              <a:solidFill>
                                <a:schemeClr val="tx1"/>
                              </a:solidFill>
                            </a:rPr>
                            <m:t>10</m:t>
                          </m:r>
                        </m:num>
                        <m:den>
                          <m:r>
                            <m:rPr>
                              <m:nor/>
                            </m:rPr>
                            <a:rPr lang="en-GB" sz="2400" b="1" i="0" smtClean="0">
                              <a:solidFill>
                                <a:schemeClr val="tx1"/>
                              </a:solidFill>
                            </a:rPr>
                            <m:t>12</m:t>
                          </m:r>
                        </m:den>
                      </m:f>
                    </m:oMath>
                  </m:oMathPara>
                </a14:m>
                <a:endParaRPr lang="en-GB" sz="2400" b="1" dirty="0">
                  <a:solidFill>
                    <a:schemeClr val="tx1"/>
                  </a:solidFill>
                </a:endParaRPr>
              </a:p>
            </p:txBody>
          </p:sp>
        </mc:Choice>
        <mc:Fallback xmlns="">
          <p:sp>
            <p:nvSpPr>
              <p:cNvPr id="18" name="Rectangle 17">
                <a:extLst>
                  <a:ext uri="{FF2B5EF4-FFF2-40B4-BE49-F238E27FC236}">
                    <a16:creationId xmlns:a16="http://schemas.microsoft.com/office/drawing/2014/main" id="{33B2A36E-14A8-4B63-B9C2-4558F4E17402}"/>
                  </a:ext>
                </a:extLst>
              </p:cNvPr>
              <p:cNvSpPr>
                <a:spLocks noRot="1" noChangeAspect="1" noMove="1" noResize="1" noEditPoints="1" noAdjustHandles="1" noChangeArrowheads="1" noChangeShapeType="1" noTextEdit="1"/>
              </p:cNvSpPr>
              <p:nvPr/>
            </p:nvSpPr>
            <p:spPr>
              <a:xfrm>
                <a:off x="6227071" y="2582368"/>
                <a:ext cx="400154" cy="783099"/>
              </a:xfrm>
              <a:prstGeom prst="rect">
                <a:avLst/>
              </a:prstGeom>
              <a:blipFill>
                <a:blip r:embed="rId8"/>
                <a:stretch>
                  <a:fillRect l="-3077"/>
                </a:stretch>
              </a:blipFill>
            </p:spPr>
            <p:txBody>
              <a:bodyPr/>
              <a:lstStyle/>
              <a:p>
                <a:r>
                  <a:rPr lang="en-GB">
                    <a:noFill/>
                  </a:rPr>
                  <a:t> </a:t>
                </a:r>
              </a:p>
            </p:txBody>
          </p:sp>
        </mc:Fallback>
      </mc:AlternateContent>
      <p:grpSp>
        <p:nvGrpSpPr>
          <p:cNvPr id="54" name="Group 53">
            <a:extLst>
              <a:ext uri="{FF2B5EF4-FFF2-40B4-BE49-F238E27FC236}">
                <a16:creationId xmlns:a16="http://schemas.microsoft.com/office/drawing/2014/main" id="{D5FEF181-CEF7-4923-8E0B-CEFCA46C145C}"/>
              </a:ext>
            </a:extLst>
          </p:cNvPr>
          <p:cNvGrpSpPr/>
          <p:nvPr/>
        </p:nvGrpSpPr>
        <p:grpSpPr>
          <a:xfrm>
            <a:off x="2376488" y="3757850"/>
            <a:ext cx="614362" cy="1058253"/>
            <a:chOff x="2376488" y="3757850"/>
            <a:chExt cx="614362" cy="1058253"/>
          </a:xfrm>
        </p:grpSpPr>
        <p:sp>
          <p:nvSpPr>
            <p:cNvPr id="20" name="Rectangle 19">
              <a:extLst>
                <a:ext uri="{FF2B5EF4-FFF2-40B4-BE49-F238E27FC236}">
                  <a16:creationId xmlns:a16="http://schemas.microsoft.com/office/drawing/2014/main" id="{18732834-114A-4736-8B52-39728C5C49E0}"/>
                </a:ext>
              </a:extLst>
            </p:cNvPr>
            <p:cNvSpPr/>
            <p:nvPr/>
          </p:nvSpPr>
          <p:spPr>
            <a:xfrm>
              <a:off x="2458568" y="3763581"/>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0B99D1CD-29A5-4216-8B36-D9E2E3FBE47D}"/>
                </a:ext>
              </a:extLst>
            </p:cNvPr>
            <p:cNvSpPr/>
            <p:nvPr/>
          </p:nvSpPr>
          <p:spPr>
            <a:xfrm>
              <a:off x="2458568" y="4360169"/>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a:extLst>
                <a:ext uri="{FF2B5EF4-FFF2-40B4-BE49-F238E27FC236}">
                  <a16:creationId xmlns:a16="http://schemas.microsoft.com/office/drawing/2014/main" id="{8545D203-6ABE-4034-B8BF-8487C375C59D}"/>
                </a:ext>
              </a:extLst>
            </p:cNvPr>
            <p:cNvCxnSpPr>
              <a:cxnSpLocks/>
            </p:cNvCxnSpPr>
            <p:nvPr/>
          </p:nvCxnSpPr>
          <p:spPr>
            <a:xfrm>
              <a:off x="2376488" y="4285719"/>
              <a:ext cx="614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3017D16C-E7D2-4115-B13F-FC1822F8391E}"/>
                </a:ext>
              </a:extLst>
            </p:cNvPr>
            <p:cNvSpPr/>
            <p:nvPr/>
          </p:nvSpPr>
          <p:spPr>
            <a:xfrm>
              <a:off x="2501568" y="3757850"/>
              <a:ext cx="364202" cy="461665"/>
            </a:xfrm>
            <a:prstGeom prst="rect">
              <a:avLst/>
            </a:prstGeom>
          </p:spPr>
          <p:txBody>
            <a:bodyPr wrap="square">
              <a:spAutoFit/>
            </a:bodyPr>
            <a:lstStyle/>
            <a:p>
              <a:pPr algn="ctr"/>
              <a:r>
                <a:rPr lang="en-GB" sz="2400" b="1" dirty="0">
                  <a:solidFill>
                    <a:srgbClr val="00B050"/>
                  </a:solidFill>
                </a:rPr>
                <a:t>4</a:t>
              </a:r>
            </a:p>
          </p:txBody>
        </p:sp>
        <p:sp>
          <p:nvSpPr>
            <p:cNvPr id="24" name="Rectangle 23">
              <a:extLst>
                <a:ext uri="{FF2B5EF4-FFF2-40B4-BE49-F238E27FC236}">
                  <a16:creationId xmlns:a16="http://schemas.microsoft.com/office/drawing/2014/main" id="{C2C281D3-197A-4EAC-A903-72C56ED3C4D9}"/>
                </a:ext>
              </a:extLst>
            </p:cNvPr>
            <p:cNvSpPr/>
            <p:nvPr/>
          </p:nvSpPr>
          <p:spPr>
            <a:xfrm>
              <a:off x="2446264" y="4354438"/>
              <a:ext cx="474810" cy="461665"/>
            </a:xfrm>
            <a:prstGeom prst="rect">
              <a:avLst/>
            </a:prstGeom>
          </p:spPr>
          <p:txBody>
            <a:bodyPr wrap="square">
              <a:spAutoFit/>
            </a:bodyPr>
            <a:lstStyle/>
            <a:p>
              <a:pPr algn="ctr"/>
              <a:r>
                <a:rPr lang="en-GB" sz="2400" b="1" dirty="0">
                  <a:solidFill>
                    <a:srgbClr val="00B050"/>
                  </a:solidFill>
                </a:rPr>
                <a:t>12</a:t>
              </a:r>
            </a:p>
          </p:txBody>
        </p:sp>
      </p:grpSp>
      <p:grpSp>
        <p:nvGrpSpPr>
          <p:cNvPr id="59" name="Group 58">
            <a:extLst>
              <a:ext uri="{FF2B5EF4-FFF2-40B4-BE49-F238E27FC236}">
                <a16:creationId xmlns:a16="http://schemas.microsoft.com/office/drawing/2014/main" id="{5F163D28-B7FF-4063-9F0F-448ADB6F59B0}"/>
              </a:ext>
            </a:extLst>
          </p:cNvPr>
          <p:cNvGrpSpPr/>
          <p:nvPr/>
        </p:nvGrpSpPr>
        <p:grpSpPr>
          <a:xfrm>
            <a:off x="3306128" y="3757850"/>
            <a:ext cx="614362" cy="1058253"/>
            <a:chOff x="3306128" y="3757850"/>
            <a:chExt cx="614362" cy="1058253"/>
          </a:xfrm>
        </p:grpSpPr>
        <p:sp>
          <p:nvSpPr>
            <p:cNvPr id="25" name="Rectangle 24">
              <a:extLst>
                <a:ext uri="{FF2B5EF4-FFF2-40B4-BE49-F238E27FC236}">
                  <a16:creationId xmlns:a16="http://schemas.microsoft.com/office/drawing/2014/main" id="{1BD35BDE-35FF-4258-9417-6838EA30EFD9}"/>
                </a:ext>
              </a:extLst>
            </p:cNvPr>
            <p:cNvSpPr/>
            <p:nvPr/>
          </p:nvSpPr>
          <p:spPr>
            <a:xfrm>
              <a:off x="3388208" y="3763581"/>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0C51AE67-5D24-4936-A5A3-88C6B8DE9699}"/>
                </a:ext>
              </a:extLst>
            </p:cNvPr>
            <p:cNvSpPr/>
            <p:nvPr/>
          </p:nvSpPr>
          <p:spPr>
            <a:xfrm>
              <a:off x="3388208" y="4360169"/>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Connector 26">
              <a:extLst>
                <a:ext uri="{FF2B5EF4-FFF2-40B4-BE49-F238E27FC236}">
                  <a16:creationId xmlns:a16="http://schemas.microsoft.com/office/drawing/2014/main" id="{3C5A7271-5E4D-4E78-9666-64F9C2C2A8D9}"/>
                </a:ext>
              </a:extLst>
            </p:cNvPr>
            <p:cNvCxnSpPr>
              <a:cxnSpLocks/>
            </p:cNvCxnSpPr>
            <p:nvPr/>
          </p:nvCxnSpPr>
          <p:spPr>
            <a:xfrm>
              <a:off x="3306128" y="4285719"/>
              <a:ext cx="614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26B115E2-BBAC-417A-BE66-AFCEC37DDC90}"/>
                </a:ext>
              </a:extLst>
            </p:cNvPr>
            <p:cNvSpPr/>
            <p:nvPr/>
          </p:nvSpPr>
          <p:spPr>
            <a:xfrm>
              <a:off x="3431208" y="3757850"/>
              <a:ext cx="364202" cy="461665"/>
            </a:xfrm>
            <a:prstGeom prst="rect">
              <a:avLst/>
            </a:prstGeom>
          </p:spPr>
          <p:txBody>
            <a:bodyPr wrap="square">
              <a:spAutoFit/>
            </a:bodyPr>
            <a:lstStyle/>
            <a:p>
              <a:pPr algn="ctr"/>
              <a:r>
                <a:rPr lang="en-GB" sz="2400" b="1" dirty="0">
                  <a:solidFill>
                    <a:srgbClr val="00B050"/>
                  </a:solidFill>
                </a:rPr>
                <a:t>6</a:t>
              </a:r>
            </a:p>
          </p:txBody>
        </p:sp>
        <p:sp>
          <p:nvSpPr>
            <p:cNvPr id="29" name="Rectangle 28">
              <a:extLst>
                <a:ext uri="{FF2B5EF4-FFF2-40B4-BE49-F238E27FC236}">
                  <a16:creationId xmlns:a16="http://schemas.microsoft.com/office/drawing/2014/main" id="{1FF24E1F-2042-4FE5-A1AB-7DF7AC379711}"/>
                </a:ext>
              </a:extLst>
            </p:cNvPr>
            <p:cNvSpPr/>
            <p:nvPr/>
          </p:nvSpPr>
          <p:spPr>
            <a:xfrm>
              <a:off x="3375904" y="4354438"/>
              <a:ext cx="474810" cy="461665"/>
            </a:xfrm>
            <a:prstGeom prst="rect">
              <a:avLst/>
            </a:prstGeom>
          </p:spPr>
          <p:txBody>
            <a:bodyPr wrap="square">
              <a:spAutoFit/>
            </a:bodyPr>
            <a:lstStyle/>
            <a:p>
              <a:pPr algn="ctr"/>
              <a:r>
                <a:rPr lang="en-GB" sz="2400" b="1" dirty="0">
                  <a:solidFill>
                    <a:srgbClr val="00B050"/>
                  </a:solidFill>
                </a:rPr>
                <a:t>12</a:t>
              </a:r>
            </a:p>
          </p:txBody>
        </p:sp>
      </p:grpSp>
      <p:grpSp>
        <p:nvGrpSpPr>
          <p:cNvPr id="60" name="Group 59">
            <a:extLst>
              <a:ext uri="{FF2B5EF4-FFF2-40B4-BE49-F238E27FC236}">
                <a16:creationId xmlns:a16="http://schemas.microsoft.com/office/drawing/2014/main" id="{C045B331-327E-4D91-9BF6-D154A32D6C66}"/>
              </a:ext>
            </a:extLst>
          </p:cNvPr>
          <p:cNvGrpSpPr/>
          <p:nvPr/>
        </p:nvGrpSpPr>
        <p:grpSpPr>
          <a:xfrm>
            <a:off x="4235768" y="3757850"/>
            <a:ext cx="614362" cy="1058253"/>
            <a:chOff x="4235768" y="3757850"/>
            <a:chExt cx="614362" cy="1058253"/>
          </a:xfrm>
        </p:grpSpPr>
        <p:sp>
          <p:nvSpPr>
            <p:cNvPr id="30" name="Rectangle 29">
              <a:extLst>
                <a:ext uri="{FF2B5EF4-FFF2-40B4-BE49-F238E27FC236}">
                  <a16:creationId xmlns:a16="http://schemas.microsoft.com/office/drawing/2014/main" id="{F10985CB-0683-4D37-9795-A919F0C95FA9}"/>
                </a:ext>
              </a:extLst>
            </p:cNvPr>
            <p:cNvSpPr/>
            <p:nvPr/>
          </p:nvSpPr>
          <p:spPr>
            <a:xfrm>
              <a:off x="4317848" y="3763581"/>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B04C4D66-B43E-49CD-9128-B463DF797C25}"/>
                </a:ext>
              </a:extLst>
            </p:cNvPr>
            <p:cNvSpPr/>
            <p:nvPr/>
          </p:nvSpPr>
          <p:spPr>
            <a:xfrm>
              <a:off x="4317848" y="4360169"/>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2" name="Straight Connector 31">
              <a:extLst>
                <a:ext uri="{FF2B5EF4-FFF2-40B4-BE49-F238E27FC236}">
                  <a16:creationId xmlns:a16="http://schemas.microsoft.com/office/drawing/2014/main" id="{68228CE0-F313-45F4-A702-02BBA9C94F53}"/>
                </a:ext>
              </a:extLst>
            </p:cNvPr>
            <p:cNvCxnSpPr>
              <a:cxnSpLocks/>
            </p:cNvCxnSpPr>
            <p:nvPr/>
          </p:nvCxnSpPr>
          <p:spPr>
            <a:xfrm>
              <a:off x="4235768" y="4285719"/>
              <a:ext cx="614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052495BF-85C5-4932-8148-85B29EC64F78}"/>
                </a:ext>
              </a:extLst>
            </p:cNvPr>
            <p:cNvSpPr/>
            <p:nvPr/>
          </p:nvSpPr>
          <p:spPr>
            <a:xfrm>
              <a:off x="4360848" y="3757850"/>
              <a:ext cx="364202" cy="461665"/>
            </a:xfrm>
            <a:prstGeom prst="rect">
              <a:avLst/>
            </a:prstGeom>
          </p:spPr>
          <p:txBody>
            <a:bodyPr wrap="square">
              <a:spAutoFit/>
            </a:bodyPr>
            <a:lstStyle/>
            <a:p>
              <a:pPr algn="ctr"/>
              <a:r>
                <a:rPr lang="en-GB" sz="2400" b="1" dirty="0">
                  <a:solidFill>
                    <a:srgbClr val="00B050"/>
                  </a:solidFill>
                </a:rPr>
                <a:t>5</a:t>
              </a:r>
            </a:p>
          </p:txBody>
        </p:sp>
        <p:sp>
          <p:nvSpPr>
            <p:cNvPr id="34" name="Rectangle 33">
              <a:extLst>
                <a:ext uri="{FF2B5EF4-FFF2-40B4-BE49-F238E27FC236}">
                  <a16:creationId xmlns:a16="http://schemas.microsoft.com/office/drawing/2014/main" id="{FCAB6B9A-6782-4629-80B1-A033DA5C918C}"/>
                </a:ext>
              </a:extLst>
            </p:cNvPr>
            <p:cNvSpPr/>
            <p:nvPr/>
          </p:nvSpPr>
          <p:spPr>
            <a:xfrm>
              <a:off x="4305544" y="4354438"/>
              <a:ext cx="474810" cy="461665"/>
            </a:xfrm>
            <a:prstGeom prst="rect">
              <a:avLst/>
            </a:prstGeom>
          </p:spPr>
          <p:txBody>
            <a:bodyPr wrap="square">
              <a:spAutoFit/>
            </a:bodyPr>
            <a:lstStyle/>
            <a:p>
              <a:pPr algn="ctr"/>
              <a:r>
                <a:rPr lang="en-GB" sz="2400" b="1" dirty="0">
                  <a:solidFill>
                    <a:srgbClr val="00B050"/>
                  </a:solidFill>
                </a:rPr>
                <a:t>12</a:t>
              </a:r>
            </a:p>
          </p:txBody>
        </p:sp>
      </p:grpSp>
      <p:grpSp>
        <p:nvGrpSpPr>
          <p:cNvPr id="61" name="Group 60">
            <a:extLst>
              <a:ext uri="{FF2B5EF4-FFF2-40B4-BE49-F238E27FC236}">
                <a16:creationId xmlns:a16="http://schemas.microsoft.com/office/drawing/2014/main" id="{4E03F88D-7A2D-4CBC-9B1A-EF776EE6A4AA}"/>
              </a:ext>
            </a:extLst>
          </p:cNvPr>
          <p:cNvGrpSpPr/>
          <p:nvPr/>
        </p:nvGrpSpPr>
        <p:grpSpPr>
          <a:xfrm>
            <a:off x="5165408" y="3757850"/>
            <a:ext cx="614362" cy="1058253"/>
            <a:chOff x="5165408" y="3757850"/>
            <a:chExt cx="614362" cy="1058253"/>
          </a:xfrm>
        </p:grpSpPr>
        <p:sp>
          <p:nvSpPr>
            <p:cNvPr id="35" name="Rectangle 34">
              <a:extLst>
                <a:ext uri="{FF2B5EF4-FFF2-40B4-BE49-F238E27FC236}">
                  <a16:creationId xmlns:a16="http://schemas.microsoft.com/office/drawing/2014/main" id="{95DC71D6-2C9C-46F2-BB3C-A44DEF3279B1}"/>
                </a:ext>
              </a:extLst>
            </p:cNvPr>
            <p:cNvSpPr/>
            <p:nvPr/>
          </p:nvSpPr>
          <p:spPr>
            <a:xfrm>
              <a:off x="5247488" y="3763581"/>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27FB020D-8186-454C-8050-57244E2F49F1}"/>
                </a:ext>
              </a:extLst>
            </p:cNvPr>
            <p:cNvSpPr/>
            <p:nvPr/>
          </p:nvSpPr>
          <p:spPr>
            <a:xfrm>
              <a:off x="5247488" y="4360169"/>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a:extLst>
                <a:ext uri="{FF2B5EF4-FFF2-40B4-BE49-F238E27FC236}">
                  <a16:creationId xmlns:a16="http://schemas.microsoft.com/office/drawing/2014/main" id="{A47557C6-C791-4D28-8BAF-E74B809BBE05}"/>
                </a:ext>
              </a:extLst>
            </p:cNvPr>
            <p:cNvCxnSpPr>
              <a:cxnSpLocks/>
            </p:cNvCxnSpPr>
            <p:nvPr/>
          </p:nvCxnSpPr>
          <p:spPr>
            <a:xfrm>
              <a:off x="5165408" y="4285719"/>
              <a:ext cx="614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84A9D896-CF24-4871-9C8F-DF3EAD4E37AC}"/>
                </a:ext>
              </a:extLst>
            </p:cNvPr>
            <p:cNvSpPr/>
            <p:nvPr/>
          </p:nvSpPr>
          <p:spPr>
            <a:xfrm>
              <a:off x="5290488" y="3757850"/>
              <a:ext cx="364202" cy="461665"/>
            </a:xfrm>
            <a:prstGeom prst="rect">
              <a:avLst/>
            </a:prstGeom>
          </p:spPr>
          <p:txBody>
            <a:bodyPr wrap="square">
              <a:spAutoFit/>
            </a:bodyPr>
            <a:lstStyle/>
            <a:p>
              <a:pPr algn="ctr"/>
              <a:r>
                <a:rPr lang="en-GB" sz="2400" b="1" dirty="0">
                  <a:solidFill>
                    <a:srgbClr val="00B050"/>
                  </a:solidFill>
                </a:rPr>
                <a:t>8</a:t>
              </a:r>
            </a:p>
          </p:txBody>
        </p:sp>
        <p:sp>
          <p:nvSpPr>
            <p:cNvPr id="39" name="Rectangle 38">
              <a:extLst>
                <a:ext uri="{FF2B5EF4-FFF2-40B4-BE49-F238E27FC236}">
                  <a16:creationId xmlns:a16="http://schemas.microsoft.com/office/drawing/2014/main" id="{E36BE3BB-4089-4731-9501-86AC815749E8}"/>
                </a:ext>
              </a:extLst>
            </p:cNvPr>
            <p:cNvSpPr/>
            <p:nvPr/>
          </p:nvSpPr>
          <p:spPr>
            <a:xfrm>
              <a:off x="5235184" y="4354438"/>
              <a:ext cx="474810" cy="461665"/>
            </a:xfrm>
            <a:prstGeom prst="rect">
              <a:avLst/>
            </a:prstGeom>
          </p:spPr>
          <p:txBody>
            <a:bodyPr wrap="square">
              <a:spAutoFit/>
            </a:bodyPr>
            <a:lstStyle/>
            <a:p>
              <a:pPr algn="ctr"/>
              <a:r>
                <a:rPr lang="en-GB" sz="2400" b="1" dirty="0">
                  <a:solidFill>
                    <a:srgbClr val="00B050"/>
                  </a:solidFill>
                </a:rPr>
                <a:t>12</a:t>
              </a:r>
            </a:p>
          </p:txBody>
        </p:sp>
      </p:grpSp>
      <p:grpSp>
        <p:nvGrpSpPr>
          <p:cNvPr id="62" name="Group 61">
            <a:extLst>
              <a:ext uri="{FF2B5EF4-FFF2-40B4-BE49-F238E27FC236}">
                <a16:creationId xmlns:a16="http://schemas.microsoft.com/office/drawing/2014/main" id="{C9629CB8-3BEE-4C90-A8CF-9DD7706C9D3E}"/>
              </a:ext>
            </a:extLst>
          </p:cNvPr>
          <p:cNvGrpSpPr/>
          <p:nvPr/>
        </p:nvGrpSpPr>
        <p:grpSpPr>
          <a:xfrm>
            <a:off x="6095047" y="3757850"/>
            <a:ext cx="614362" cy="1058253"/>
            <a:chOff x="6095047" y="3757850"/>
            <a:chExt cx="614362" cy="1058253"/>
          </a:xfrm>
        </p:grpSpPr>
        <p:sp>
          <p:nvSpPr>
            <p:cNvPr id="41" name="Rectangle 40">
              <a:extLst>
                <a:ext uri="{FF2B5EF4-FFF2-40B4-BE49-F238E27FC236}">
                  <a16:creationId xmlns:a16="http://schemas.microsoft.com/office/drawing/2014/main" id="{120CDDA4-7FB4-40C0-8EBD-822107C4758C}"/>
                </a:ext>
              </a:extLst>
            </p:cNvPr>
            <p:cNvSpPr/>
            <p:nvPr/>
          </p:nvSpPr>
          <p:spPr>
            <a:xfrm>
              <a:off x="6177127" y="3763581"/>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F05A9319-41D1-4098-97E9-FE52DB2D7257}"/>
                </a:ext>
              </a:extLst>
            </p:cNvPr>
            <p:cNvSpPr/>
            <p:nvPr/>
          </p:nvSpPr>
          <p:spPr>
            <a:xfrm>
              <a:off x="6177127" y="4360169"/>
              <a:ext cx="450202" cy="450202"/>
            </a:xfrm>
            <a:prstGeom prst="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9293B2E2-EA43-4F76-9E2C-97A79D686F0E}"/>
                </a:ext>
              </a:extLst>
            </p:cNvPr>
            <p:cNvCxnSpPr>
              <a:cxnSpLocks/>
            </p:cNvCxnSpPr>
            <p:nvPr/>
          </p:nvCxnSpPr>
          <p:spPr>
            <a:xfrm>
              <a:off x="6095047" y="4285719"/>
              <a:ext cx="614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180D7117-C7D5-4527-927B-4816A576BF00}"/>
                </a:ext>
              </a:extLst>
            </p:cNvPr>
            <p:cNvSpPr/>
            <p:nvPr/>
          </p:nvSpPr>
          <p:spPr>
            <a:xfrm>
              <a:off x="6095047" y="3757850"/>
              <a:ext cx="614362" cy="461665"/>
            </a:xfrm>
            <a:prstGeom prst="rect">
              <a:avLst/>
            </a:prstGeom>
          </p:spPr>
          <p:txBody>
            <a:bodyPr wrap="square">
              <a:spAutoFit/>
            </a:bodyPr>
            <a:lstStyle/>
            <a:p>
              <a:pPr algn="ctr"/>
              <a:r>
                <a:rPr lang="en-GB" sz="2400" b="1" dirty="0">
                  <a:solidFill>
                    <a:srgbClr val="00B050"/>
                  </a:solidFill>
                </a:rPr>
                <a:t>10</a:t>
              </a:r>
            </a:p>
          </p:txBody>
        </p:sp>
        <p:sp>
          <p:nvSpPr>
            <p:cNvPr id="45" name="Rectangle 44">
              <a:extLst>
                <a:ext uri="{FF2B5EF4-FFF2-40B4-BE49-F238E27FC236}">
                  <a16:creationId xmlns:a16="http://schemas.microsoft.com/office/drawing/2014/main" id="{E8CC7990-8954-4541-8E36-FE73253AB3A9}"/>
                </a:ext>
              </a:extLst>
            </p:cNvPr>
            <p:cNvSpPr/>
            <p:nvPr/>
          </p:nvSpPr>
          <p:spPr>
            <a:xfrm>
              <a:off x="6164823" y="4354438"/>
              <a:ext cx="474810" cy="461665"/>
            </a:xfrm>
            <a:prstGeom prst="rect">
              <a:avLst/>
            </a:prstGeom>
          </p:spPr>
          <p:txBody>
            <a:bodyPr wrap="square">
              <a:spAutoFit/>
            </a:bodyPr>
            <a:lstStyle/>
            <a:p>
              <a:pPr algn="ctr"/>
              <a:r>
                <a:rPr lang="en-GB" sz="2400" b="1" dirty="0">
                  <a:solidFill>
                    <a:srgbClr val="00B050"/>
                  </a:solidFill>
                </a:rPr>
                <a:t>12</a:t>
              </a:r>
            </a:p>
          </p:txBody>
        </p:sp>
      </p:grpSp>
      <p:cxnSp>
        <p:nvCxnSpPr>
          <p:cNvPr id="53" name="Straight Arrow Connector 52">
            <a:extLst>
              <a:ext uri="{FF2B5EF4-FFF2-40B4-BE49-F238E27FC236}">
                <a16:creationId xmlns:a16="http://schemas.microsoft.com/office/drawing/2014/main" id="{1566F45B-0B14-4E0D-A377-BBC978BAC3B5}"/>
              </a:ext>
            </a:extLst>
          </p:cNvPr>
          <p:cNvCxnSpPr/>
          <p:nvPr/>
        </p:nvCxnSpPr>
        <p:spPr>
          <a:xfrm>
            <a:off x="2683669" y="3394042"/>
            <a:ext cx="0" cy="283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55" name="Straight Arrow Connector 54">
            <a:extLst>
              <a:ext uri="{FF2B5EF4-FFF2-40B4-BE49-F238E27FC236}">
                <a16:creationId xmlns:a16="http://schemas.microsoft.com/office/drawing/2014/main" id="{7516B327-CE34-4013-9775-23957D760965}"/>
              </a:ext>
            </a:extLst>
          </p:cNvPr>
          <p:cNvCxnSpPr/>
          <p:nvPr/>
        </p:nvCxnSpPr>
        <p:spPr>
          <a:xfrm>
            <a:off x="3613309" y="3394042"/>
            <a:ext cx="0" cy="283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56" name="Straight Arrow Connector 55">
            <a:extLst>
              <a:ext uri="{FF2B5EF4-FFF2-40B4-BE49-F238E27FC236}">
                <a16:creationId xmlns:a16="http://schemas.microsoft.com/office/drawing/2014/main" id="{0D142957-6F0D-4538-BBDD-49A36FD940E9}"/>
              </a:ext>
            </a:extLst>
          </p:cNvPr>
          <p:cNvCxnSpPr/>
          <p:nvPr/>
        </p:nvCxnSpPr>
        <p:spPr>
          <a:xfrm>
            <a:off x="4542949" y="3394042"/>
            <a:ext cx="0" cy="283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57" name="Straight Arrow Connector 56">
            <a:extLst>
              <a:ext uri="{FF2B5EF4-FFF2-40B4-BE49-F238E27FC236}">
                <a16:creationId xmlns:a16="http://schemas.microsoft.com/office/drawing/2014/main" id="{21230D4A-4432-420D-B521-9E5952173211}"/>
              </a:ext>
            </a:extLst>
          </p:cNvPr>
          <p:cNvCxnSpPr/>
          <p:nvPr/>
        </p:nvCxnSpPr>
        <p:spPr>
          <a:xfrm>
            <a:off x="5472589" y="3394042"/>
            <a:ext cx="0" cy="283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58" name="Straight Arrow Connector 57">
            <a:extLst>
              <a:ext uri="{FF2B5EF4-FFF2-40B4-BE49-F238E27FC236}">
                <a16:creationId xmlns:a16="http://schemas.microsoft.com/office/drawing/2014/main" id="{A812298A-A39B-422F-BEBF-A02B29C495D4}"/>
              </a:ext>
            </a:extLst>
          </p:cNvPr>
          <p:cNvCxnSpPr/>
          <p:nvPr/>
        </p:nvCxnSpPr>
        <p:spPr>
          <a:xfrm>
            <a:off x="6402228" y="3394042"/>
            <a:ext cx="0" cy="28342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135395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up)">
                                      <p:cBhvr>
                                        <p:cTn id="7" dur="500"/>
                                        <p:tgtEl>
                                          <p:spTgt spid="5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500"/>
                                        <p:tgtEl>
                                          <p:spTgt spid="5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wipe(up)">
                                      <p:cBhvr>
                                        <p:cTn id="16" dur="500"/>
                                        <p:tgtEl>
                                          <p:spTgt spid="55"/>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59"/>
                                        </p:tgtEl>
                                        <p:attrNameLst>
                                          <p:attrName>style.visibility</p:attrName>
                                        </p:attrNameLst>
                                      </p:cBhvr>
                                      <p:to>
                                        <p:strVal val="visible"/>
                                      </p:to>
                                    </p:set>
                                    <p:animEffect transition="in" filter="fade">
                                      <p:cBhvr>
                                        <p:cTn id="20" dur="500"/>
                                        <p:tgtEl>
                                          <p:spTgt spid="5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wipe(up)">
                                      <p:cBhvr>
                                        <p:cTn id="25" dur="500"/>
                                        <p:tgtEl>
                                          <p:spTgt spid="56"/>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60"/>
                                        </p:tgtEl>
                                        <p:attrNameLst>
                                          <p:attrName>style.visibility</p:attrName>
                                        </p:attrNameLst>
                                      </p:cBhvr>
                                      <p:to>
                                        <p:strVal val="visible"/>
                                      </p:to>
                                    </p:set>
                                    <p:animEffect transition="in" filter="fade">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wipe(up)">
                                      <p:cBhvr>
                                        <p:cTn id="34" dur="500"/>
                                        <p:tgtEl>
                                          <p:spTgt spid="57"/>
                                        </p:tgtEl>
                                      </p:cBhvr>
                                    </p:animEffect>
                                  </p:childTnLst>
                                </p:cTn>
                              </p:par>
                            </p:childTnLst>
                          </p:cTn>
                        </p:par>
                        <p:par>
                          <p:cTn id="35" fill="hold">
                            <p:stCondLst>
                              <p:cond delay="500"/>
                            </p:stCondLst>
                            <p:childTnLst>
                              <p:par>
                                <p:cTn id="36" presetID="10" presetClass="entr" presetSubtype="0" fill="hold"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fade">
                                      <p:cBhvr>
                                        <p:cTn id="38" dur="500"/>
                                        <p:tgtEl>
                                          <p:spTgt spid="6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up)">
                                      <p:cBhvr>
                                        <p:cTn id="43" dur="500"/>
                                        <p:tgtEl>
                                          <p:spTgt spid="58"/>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CAECABED-8F1D-47CB-81D2-2E8C9726A673}"/>
              </a:ext>
            </a:extLst>
          </p:cNvPr>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75" name="Rectangle 74"/>
          <p:cNvSpPr/>
          <p:nvPr/>
        </p:nvSpPr>
        <p:spPr>
          <a:xfrm>
            <a:off x="470624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470624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F3FEE9F-4C60-4155-BDBF-06C560AD415F}"/>
              </a:ext>
            </a:extLst>
          </p:cNvPr>
          <p:cNvSpPr txBox="1"/>
          <p:nvPr/>
        </p:nvSpPr>
        <p:spPr>
          <a:xfrm>
            <a:off x="755650" y="1341438"/>
            <a:ext cx="7632700" cy="464331"/>
          </a:xfrm>
          <a:prstGeom prst="rect">
            <a:avLst/>
          </a:prstGeom>
          <a:solidFill>
            <a:schemeClr val="bg1"/>
          </a:solidFill>
          <a:ln w="28575">
            <a:solidFill>
              <a:srgbClr val="6C9D6E"/>
            </a:solidFill>
          </a:ln>
        </p:spPr>
        <p:txBody>
          <a:bodyPr wrap="square" lIns="108000" tIns="108000" rIns="108000" bIns="108000" rtlCol="0">
            <a:spAutoFit/>
          </a:bodyPr>
          <a:lstStyle/>
          <a:p>
            <a:r>
              <a:rPr lang="en-GB" sz="1600" dirty="0"/>
              <a:t>How many different ways can you correctly fill in the missing numerator?</a:t>
            </a:r>
          </a:p>
        </p:txBody>
      </p:sp>
      <p:sp>
        <p:nvSpPr>
          <p:cNvPr id="9" name="TextBox 8">
            <a:extLst>
              <a:ext uri="{FF2B5EF4-FFF2-40B4-BE49-F238E27FC236}">
                <a16:creationId xmlns:a16="http://schemas.microsoft.com/office/drawing/2014/main" id="{F310D456-60B7-4C3B-9B44-B7FEFFCA0096}"/>
              </a:ext>
            </a:extLst>
          </p:cNvPr>
          <p:cNvSpPr txBox="1"/>
          <p:nvPr/>
        </p:nvSpPr>
        <p:spPr>
          <a:xfrm>
            <a:off x="755650" y="1805769"/>
            <a:ext cx="7632700" cy="710552"/>
          </a:xfrm>
          <a:prstGeom prst="rect">
            <a:avLst/>
          </a:prstGeom>
          <a:solidFill>
            <a:srgbClr val="6C9D6E"/>
          </a:solidFill>
          <a:ln w="28575">
            <a:solidFill>
              <a:srgbClr val="6C9D6E"/>
            </a:solidFill>
          </a:ln>
        </p:spPr>
        <p:txBody>
          <a:bodyPr wrap="square" lIns="108000" tIns="108000" rIns="108000" bIns="108000" rtlCol="0">
            <a:spAutoFit/>
          </a:bodyPr>
          <a:lstStyle/>
          <a:p>
            <a:r>
              <a:rPr lang="en-GB" sz="1600" b="1" dirty="0">
                <a:solidFill>
                  <a:schemeClr val="bg1"/>
                </a:solidFill>
              </a:rPr>
              <a:t>Your fraction needs to be less than 1. Prove your answers are correct using either bar models or your knowledge of equivalent fractions.</a:t>
            </a:r>
          </a:p>
        </p:txBody>
      </p:sp>
      <p:sp>
        <p:nvSpPr>
          <p:cNvPr id="15" name="Rounded Rectangle 17">
            <a:extLst>
              <a:ext uri="{FF2B5EF4-FFF2-40B4-BE49-F238E27FC236}">
                <a16:creationId xmlns:a16="http://schemas.microsoft.com/office/drawing/2014/main" id="{66564D7E-EBA8-4EAD-9964-7E622101945C}"/>
              </a:ext>
            </a:extLst>
          </p:cNvPr>
          <p:cNvSpPr/>
          <p:nvPr/>
        </p:nvSpPr>
        <p:spPr>
          <a:xfrm>
            <a:off x="3569855" y="2667734"/>
            <a:ext cx="2004290" cy="1079528"/>
          </a:xfrm>
          <a:prstGeom prst="roundRect">
            <a:avLst>
              <a:gd name="adj" fmla="val 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5EFCD4B-1A79-48FD-938C-2026DA0DC7F6}"/>
              </a:ext>
            </a:extLst>
          </p:cNvPr>
          <p:cNvSpPr/>
          <p:nvPr/>
        </p:nvSpPr>
        <p:spPr>
          <a:xfrm>
            <a:off x="4421959" y="3050517"/>
            <a:ext cx="300082" cy="369332"/>
          </a:xfrm>
          <a:prstGeom prst="rect">
            <a:avLst/>
          </a:prstGeom>
          <a:ln>
            <a:solidFill>
              <a:schemeClr val="bg1"/>
            </a:solidFill>
          </a:ln>
        </p:spPr>
        <p:txBody>
          <a:bodyPr wrap="none">
            <a:spAutoFit/>
          </a:bodyPr>
          <a:lstStyle/>
          <a:p>
            <a:r>
              <a:rPr lang="en-GB" dirty="0"/>
              <a:t>&lt;</a:t>
            </a:r>
          </a:p>
        </p:txBody>
      </p:sp>
      <p:cxnSp>
        <p:nvCxnSpPr>
          <p:cNvPr id="10" name="Straight Connector 9">
            <a:extLst>
              <a:ext uri="{FF2B5EF4-FFF2-40B4-BE49-F238E27FC236}">
                <a16:creationId xmlns:a16="http://schemas.microsoft.com/office/drawing/2014/main" id="{0E548996-987E-4CA3-9DA6-9A09677DF3B6}"/>
              </a:ext>
            </a:extLst>
          </p:cNvPr>
          <p:cNvCxnSpPr/>
          <p:nvPr/>
        </p:nvCxnSpPr>
        <p:spPr>
          <a:xfrm>
            <a:off x="4830818" y="3235183"/>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BE1C6444-7BFF-49F7-B002-AAC003BDFA92}"/>
              </a:ext>
            </a:extLst>
          </p:cNvPr>
          <p:cNvCxnSpPr/>
          <p:nvPr/>
        </p:nvCxnSpPr>
        <p:spPr>
          <a:xfrm>
            <a:off x="3901274" y="3235183"/>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
        <p:nvSpPr>
          <p:cNvPr id="13" name="Rectangle 12">
            <a:extLst>
              <a:ext uri="{FF2B5EF4-FFF2-40B4-BE49-F238E27FC236}">
                <a16:creationId xmlns:a16="http://schemas.microsoft.com/office/drawing/2014/main" id="{F7AE5FB8-0B13-4A6B-8BF0-36DCF9923D57}"/>
              </a:ext>
            </a:extLst>
          </p:cNvPr>
          <p:cNvSpPr/>
          <p:nvPr/>
        </p:nvSpPr>
        <p:spPr>
          <a:xfrm>
            <a:off x="3899009" y="3257981"/>
            <a:ext cx="418704" cy="369332"/>
          </a:xfrm>
          <a:prstGeom prst="rect">
            <a:avLst/>
          </a:prstGeom>
        </p:spPr>
        <p:txBody>
          <a:bodyPr wrap="none">
            <a:spAutoFit/>
          </a:bodyPr>
          <a:lstStyle/>
          <a:p>
            <a:r>
              <a:rPr lang="en-GB" dirty="0"/>
              <a:t>10</a:t>
            </a:r>
          </a:p>
        </p:txBody>
      </p:sp>
      <p:sp>
        <p:nvSpPr>
          <p:cNvPr id="14" name="Rectangle 13">
            <a:extLst>
              <a:ext uri="{FF2B5EF4-FFF2-40B4-BE49-F238E27FC236}">
                <a16:creationId xmlns:a16="http://schemas.microsoft.com/office/drawing/2014/main" id="{CAAE8D7D-70FE-4FDB-80C1-3B0832812048}"/>
              </a:ext>
            </a:extLst>
          </p:cNvPr>
          <p:cNvSpPr/>
          <p:nvPr/>
        </p:nvSpPr>
        <p:spPr>
          <a:xfrm>
            <a:off x="4887062" y="2862727"/>
            <a:ext cx="301686" cy="3016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Rectangle 15">
            <a:extLst>
              <a:ext uri="{FF2B5EF4-FFF2-40B4-BE49-F238E27FC236}">
                <a16:creationId xmlns:a16="http://schemas.microsoft.com/office/drawing/2014/main" id="{4A8F3E7F-CDA4-4A2E-9033-7E87631021A7}"/>
              </a:ext>
            </a:extLst>
          </p:cNvPr>
          <p:cNvSpPr/>
          <p:nvPr/>
        </p:nvSpPr>
        <p:spPr>
          <a:xfrm>
            <a:off x="4887062" y="3257980"/>
            <a:ext cx="301686" cy="369332"/>
          </a:xfrm>
          <a:prstGeom prst="rect">
            <a:avLst/>
          </a:prstGeom>
        </p:spPr>
        <p:txBody>
          <a:bodyPr wrap="square">
            <a:spAutoFit/>
          </a:bodyPr>
          <a:lstStyle/>
          <a:p>
            <a:r>
              <a:rPr lang="en-GB" dirty="0"/>
              <a:t>5</a:t>
            </a:r>
          </a:p>
        </p:txBody>
      </p:sp>
      <p:sp>
        <p:nvSpPr>
          <p:cNvPr id="17" name="Rectangle 16">
            <a:extLst>
              <a:ext uri="{FF2B5EF4-FFF2-40B4-BE49-F238E27FC236}">
                <a16:creationId xmlns:a16="http://schemas.microsoft.com/office/drawing/2014/main" id="{E0500382-1865-46D3-BE4E-46836FBD4F1B}"/>
              </a:ext>
            </a:extLst>
          </p:cNvPr>
          <p:cNvSpPr/>
          <p:nvPr/>
        </p:nvSpPr>
        <p:spPr>
          <a:xfrm>
            <a:off x="3957518" y="2862727"/>
            <a:ext cx="301686" cy="369332"/>
          </a:xfrm>
          <a:prstGeom prst="rect">
            <a:avLst/>
          </a:prstGeom>
        </p:spPr>
        <p:txBody>
          <a:bodyPr wrap="square">
            <a:spAutoFit/>
          </a:bodyPr>
          <a:lstStyle/>
          <a:p>
            <a:r>
              <a:rPr lang="en-GB" dirty="0"/>
              <a:t>4</a:t>
            </a:r>
          </a:p>
        </p:txBody>
      </p:sp>
      <p:sp>
        <p:nvSpPr>
          <p:cNvPr id="5" name="Rectangle 4">
            <a:extLst>
              <a:ext uri="{FF2B5EF4-FFF2-40B4-BE49-F238E27FC236}">
                <a16:creationId xmlns:a16="http://schemas.microsoft.com/office/drawing/2014/main" id="{501B5D67-8DBB-41C0-B4E9-71590E256C6D}"/>
              </a:ext>
            </a:extLst>
          </p:cNvPr>
          <p:cNvSpPr/>
          <p:nvPr/>
        </p:nvSpPr>
        <p:spPr>
          <a:xfrm>
            <a:off x="3524983" y="3784581"/>
            <a:ext cx="2103461" cy="646331"/>
          </a:xfrm>
          <a:prstGeom prst="rect">
            <a:avLst/>
          </a:prstGeom>
        </p:spPr>
        <p:txBody>
          <a:bodyPr wrap="none">
            <a:spAutoFit/>
          </a:bodyPr>
          <a:lstStyle/>
          <a:p>
            <a:pPr algn="ctr"/>
            <a:r>
              <a:rPr lang="en-GB" b="1" dirty="0"/>
              <a:t>There are two</a:t>
            </a:r>
            <a:br>
              <a:rPr lang="en-GB" b="1" dirty="0"/>
            </a:br>
            <a:r>
              <a:rPr lang="en-GB" b="1" dirty="0"/>
              <a:t>possible solutions:</a:t>
            </a:r>
          </a:p>
        </p:txBody>
      </p:sp>
      <p:grpSp>
        <p:nvGrpSpPr>
          <p:cNvPr id="35" name="Group 34">
            <a:extLst>
              <a:ext uri="{FF2B5EF4-FFF2-40B4-BE49-F238E27FC236}">
                <a16:creationId xmlns:a16="http://schemas.microsoft.com/office/drawing/2014/main" id="{D06F97FD-3D32-431A-83D4-8527BA4770D7}"/>
              </a:ext>
            </a:extLst>
          </p:cNvPr>
          <p:cNvGrpSpPr/>
          <p:nvPr/>
        </p:nvGrpSpPr>
        <p:grpSpPr>
          <a:xfrm>
            <a:off x="946559" y="3277964"/>
            <a:ext cx="2004290" cy="1079528"/>
            <a:chOff x="946559" y="3277964"/>
            <a:chExt cx="2004290" cy="1079528"/>
          </a:xfrm>
        </p:grpSpPr>
        <p:sp>
          <p:nvSpPr>
            <p:cNvPr id="18" name="Rounded Rectangle 17">
              <a:extLst>
                <a:ext uri="{FF2B5EF4-FFF2-40B4-BE49-F238E27FC236}">
                  <a16:creationId xmlns:a16="http://schemas.microsoft.com/office/drawing/2014/main" id="{E520B878-A69A-4367-B9A3-8FE4C1DA7A6F}"/>
                </a:ext>
              </a:extLst>
            </p:cNvPr>
            <p:cNvSpPr/>
            <p:nvPr/>
          </p:nvSpPr>
          <p:spPr>
            <a:xfrm>
              <a:off x="946559" y="3277964"/>
              <a:ext cx="2004290" cy="1079528"/>
            </a:xfrm>
            <a:prstGeom prst="roundRect">
              <a:avLst>
                <a:gd name="adj" fmla="val 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0CFDAB05-5E08-4D96-9A22-FB2C0AF7D0E7}"/>
                </a:ext>
              </a:extLst>
            </p:cNvPr>
            <p:cNvSpPr/>
            <p:nvPr/>
          </p:nvSpPr>
          <p:spPr>
            <a:xfrm>
              <a:off x="1798663" y="3660747"/>
              <a:ext cx="320922" cy="369332"/>
            </a:xfrm>
            <a:prstGeom prst="rect">
              <a:avLst/>
            </a:prstGeom>
            <a:ln>
              <a:solidFill>
                <a:schemeClr val="bg1"/>
              </a:solidFill>
            </a:ln>
          </p:spPr>
          <p:txBody>
            <a:bodyPr wrap="none">
              <a:spAutoFit/>
            </a:bodyPr>
            <a:lstStyle/>
            <a:p>
              <a:r>
                <a:rPr lang="en-GB" b="1" dirty="0"/>
                <a:t>&lt;</a:t>
              </a:r>
            </a:p>
          </p:txBody>
        </p:sp>
        <p:cxnSp>
          <p:nvCxnSpPr>
            <p:cNvPr id="20" name="Straight Connector 19">
              <a:extLst>
                <a:ext uri="{FF2B5EF4-FFF2-40B4-BE49-F238E27FC236}">
                  <a16:creationId xmlns:a16="http://schemas.microsoft.com/office/drawing/2014/main" id="{6F7F59E2-5C8E-4997-9E68-F97EB8E69A7D}"/>
                </a:ext>
              </a:extLst>
            </p:cNvPr>
            <p:cNvCxnSpPr/>
            <p:nvPr/>
          </p:nvCxnSpPr>
          <p:spPr>
            <a:xfrm>
              <a:off x="2207522" y="3845413"/>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7CA47618-AF4F-4AE4-9FF4-D6EB0D4A6C29}"/>
                </a:ext>
              </a:extLst>
            </p:cNvPr>
            <p:cNvCxnSpPr/>
            <p:nvPr/>
          </p:nvCxnSpPr>
          <p:spPr>
            <a:xfrm>
              <a:off x="1277978" y="3845413"/>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
          <p:nvSpPr>
            <p:cNvPr id="22" name="Rectangle 21">
              <a:extLst>
                <a:ext uri="{FF2B5EF4-FFF2-40B4-BE49-F238E27FC236}">
                  <a16:creationId xmlns:a16="http://schemas.microsoft.com/office/drawing/2014/main" id="{1A13203F-C9DC-46F0-96C2-5A5364F9DF3C}"/>
                </a:ext>
              </a:extLst>
            </p:cNvPr>
            <p:cNvSpPr/>
            <p:nvPr/>
          </p:nvSpPr>
          <p:spPr>
            <a:xfrm>
              <a:off x="1275713" y="3868211"/>
              <a:ext cx="426720" cy="369332"/>
            </a:xfrm>
            <a:prstGeom prst="rect">
              <a:avLst/>
            </a:prstGeom>
          </p:spPr>
          <p:txBody>
            <a:bodyPr wrap="none">
              <a:spAutoFit/>
            </a:bodyPr>
            <a:lstStyle/>
            <a:p>
              <a:r>
                <a:rPr lang="en-GB" b="1" dirty="0"/>
                <a:t>10</a:t>
              </a:r>
            </a:p>
          </p:txBody>
        </p:sp>
        <p:sp>
          <p:nvSpPr>
            <p:cNvPr id="23" name="Rectangle 22">
              <a:extLst>
                <a:ext uri="{FF2B5EF4-FFF2-40B4-BE49-F238E27FC236}">
                  <a16:creationId xmlns:a16="http://schemas.microsoft.com/office/drawing/2014/main" id="{D1828056-609C-4353-95A4-2C83D48750AD}"/>
                </a:ext>
              </a:extLst>
            </p:cNvPr>
            <p:cNvSpPr/>
            <p:nvPr/>
          </p:nvSpPr>
          <p:spPr>
            <a:xfrm>
              <a:off x="2263766" y="3472957"/>
              <a:ext cx="301686" cy="3016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tx1"/>
                </a:solidFill>
              </a:endParaRPr>
            </a:p>
          </p:txBody>
        </p:sp>
        <p:sp>
          <p:nvSpPr>
            <p:cNvPr id="24" name="Rectangle 23">
              <a:extLst>
                <a:ext uri="{FF2B5EF4-FFF2-40B4-BE49-F238E27FC236}">
                  <a16:creationId xmlns:a16="http://schemas.microsoft.com/office/drawing/2014/main" id="{25FF91BA-BE43-4CC7-A3AA-A4A44A07D8E9}"/>
                </a:ext>
              </a:extLst>
            </p:cNvPr>
            <p:cNvSpPr/>
            <p:nvPr/>
          </p:nvSpPr>
          <p:spPr>
            <a:xfrm>
              <a:off x="2263766" y="3868210"/>
              <a:ext cx="301686" cy="369332"/>
            </a:xfrm>
            <a:prstGeom prst="rect">
              <a:avLst/>
            </a:prstGeom>
          </p:spPr>
          <p:txBody>
            <a:bodyPr wrap="square">
              <a:spAutoFit/>
            </a:bodyPr>
            <a:lstStyle/>
            <a:p>
              <a:r>
                <a:rPr lang="en-GB" b="1" dirty="0"/>
                <a:t>5</a:t>
              </a:r>
            </a:p>
          </p:txBody>
        </p:sp>
        <p:sp>
          <p:nvSpPr>
            <p:cNvPr id="25" name="Rectangle 24">
              <a:extLst>
                <a:ext uri="{FF2B5EF4-FFF2-40B4-BE49-F238E27FC236}">
                  <a16:creationId xmlns:a16="http://schemas.microsoft.com/office/drawing/2014/main" id="{28BC6C2B-8AEF-46B0-8B38-431FC293D0F6}"/>
                </a:ext>
              </a:extLst>
            </p:cNvPr>
            <p:cNvSpPr/>
            <p:nvPr/>
          </p:nvSpPr>
          <p:spPr>
            <a:xfrm>
              <a:off x="1334222" y="3472957"/>
              <a:ext cx="301686" cy="369332"/>
            </a:xfrm>
            <a:prstGeom prst="rect">
              <a:avLst/>
            </a:prstGeom>
          </p:spPr>
          <p:txBody>
            <a:bodyPr wrap="square">
              <a:spAutoFit/>
            </a:bodyPr>
            <a:lstStyle/>
            <a:p>
              <a:r>
                <a:rPr lang="en-GB" b="1" dirty="0"/>
                <a:t>4</a:t>
              </a:r>
            </a:p>
          </p:txBody>
        </p:sp>
        <p:sp>
          <p:nvSpPr>
            <p:cNvPr id="34" name="Rectangle 33">
              <a:extLst>
                <a:ext uri="{FF2B5EF4-FFF2-40B4-BE49-F238E27FC236}">
                  <a16:creationId xmlns:a16="http://schemas.microsoft.com/office/drawing/2014/main" id="{369E335F-7FCE-4DDE-BCD6-C6186D923787}"/>
                </a:ext>
              </a:extLst>
            </p:cNvPr>
            <p:cNvSpPr/>
            <p:nvPr/>
          </p:nvSpPr>
          <p:spPr>
            <a:xfrm>
              <a:off x="2261498" y="3439134"/>
              <a:ext cx="319318" cy="369332"/>
            </a:xfrm>
            <a:prstGeom prst="rect">
              <a:avLst/>
            </a:prstGeom>
          </p:spPr>
          <p:txBody>
            <a:bodyPr wrap="none">
              <a:spAutoFit/>
            </a:bodyPr>
            <a:lstStyle/>
            <a:p>
              <a:r>
                <a:rPr lang="en-GB" b="1" dirty="0">
                  <a:solidFill>
                    <a:srgbClr val="00913C"/>
                  </a:solidFill>
                </a:rPr>
                <a:t>4</a:t>
              </a:r>
            </a:p>
          </p:txBody>
        </p:sp>
      </p:grpSp>
      <p:grpSp>
        <p:nvGrpSpPr>
          <p:cNvPr id="36" name="Group 35">
            <a:extLst>
              <a:ext uri="{FF2B5EF4-FFF2-40B4-BE49-F238E27FC236}">
                <a16:creationId xmlns:a16="http://schemas.microsoft.com/office/drawing/2014/main" id="{058BF0CB-F43D-448A-B7E0-86FDD192FC2E}"/>
              </a:ext>
            </a:extLst>
          </p:cNvPr>
          <p:cNvGrpSpPr/>
          <p:nvPr/>
        </p:nvGrpSpPr>
        <p:grpSpPr>
          <a:xfrm>
            <a:off x="6193153" y="3281958"/>
            <a:ext cx="2004290" cy="1079528"/>
            <a:chOff x="6193153" y="3281958"/>
            <a:chExt cx="2004290" cy="1079528"/>
          </a:xfrm>
        </p:grpSpPr>
        <p:sp>
          <p:nvSpPr>
            <p:cNvPr id="26" name="Rounded Rectangle 17">
              <a:extLst>
                <a:ext uri="{FF2B5EF4-FFF2-40B4-BE49-F238E27FC236}">
                  <a16:creationId xmlns:a16="http://schemas.microsoft.com/office/drawing/2014/main" id="{72EE5E46-764E-4BD2-88BD-4E581E33044D}"/>
                </a:ext>
              </a:extLst>
            </p:cNvPr>
            <p:cNvSpPr/>
            <p:nvPr/>
          </p:nvSpPr>
          <p:spPr>
            <a:xfrm>
              <a:off x="6193153" y="3281958"/>
              <a:ext cx="2004290" cy="1079528"/>
            </a:xfrm>
            <a:prstGeom prst="roundRect">
              <a:avLst>
                <a:gd name="adj" fmla="val 0"/>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27" name="Rectangle 26">
              <a:extLst>
                <a:ext uri="{FF2B5EF4-FFF2-40B4-BE49-F238E27FC236}">
                  <a16:creationId xmlns:a16="http://schemas.microsoft.com/office/drawing/2014/main" id="{C7652288-594A-41E6-8E88-55D3AFE0C2FD}"/>
                </a:ext>
              </a:extLst>
            </p:cNvPr>
            <p:cNvSpPr/>
            <p:nvPr/>
          </p:nvSpPr>
          <p:spPr>
            <a:xfrm>
              <a:off x="7045257" y="3664741"/>
              <a:ext cx="320922" cy="369332"/>
            </a:xfrm>
            <a:prstGeom prst="rect">
              <a:avLst/>
            </a:prstGeom>
            <a:ln>
              <a:solidFill>
                <a:schemeClr val="bg1"/>
              </a:solidFill>
            </a:ln>
          </p:spPr>
          <p:txBody>
            <a:bodyPr wrap="none">
              <a:spAutoFit/>
            </a:bodyPr>
            <a:lstStyle/>
            <a:p>
              <a:r>
                <a:rPr lang="en-GB" b="1" dirty="0"/>
                <a:t>&lt;</a:t>
              </a:r>
            </a:p>
          </p:txBody>
        </p:sp>
        <p:cxnSp>
          <p:nvCxnSpPr>
            <p:cNvPr id="28" name="Straight Connector 27">
              <a:extLst>
                <a:ext uri="{FF2B5EF4-FFF2-40B4-BE49-F238E27FC236}">
                  <a16:creationId xmlns:a16="http://schemas.microsoft.com/office/drawing/2014/main" id="{6E7140DB-ED7F-4FD1-A644-5E224730220B}"/>
                </a:ext>
              </a:extLst>
            </p:cNvPr>
            <p:cNvCxnSpPr/>
            <p:nvPr/>
          </p:nvCxnSpPr>
          <p:spPr>
            <a:xfrm>
              <a:off x="7454116" y="3849407"/>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a:extLst>
                <a:ext uri="{FF2B5EF4-FFF2-40B4-BE49-F238E27FC236}">
                  <a16:creationId xmlns:a16="http://schemas.microsoft.com/office/drawing/2014/main" id="{65EA8BC1-0E49-417F-9732-57757FE4CBB2}"/>
                </a:ext>
              </a:extLst>
            </p:cNvPr>
            <p:cNvCxnSpPr/>
            <p:nvPr/>
          </p:nvCxnSpPr>
          <p:spPr>
            <a:xfrm>
              <a:off x="6524572" y="3849407"/>
              <a:ext cx="414174"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a:extLst>
                <a:ext uri="{FF2B5EF4-FFF2-40B4-BE49-F238E27FC236}">
                  <a16:creationId xmlns:a16="http://schemas.microsoft.com/office/drawing/2014/main" id="{9CC2D872-F864-432F-90A2-405DA669EC23}"/>
                </a:ext>
              </a:extLst>
            </p:cNvPr>
            <p:cNvSpPr/>
            <p:nvPr/>
          </p:nvSpPr>
          <p:spPr>
            <a:xfrm>
              <a:off x="6522307" y="3872205"/>
              <a:ext cx="426720" cy="369332"/>
            </a:xfrm>
            <a:prstGeom prst="rect">
              <a:avLst/>
            </a:prstGeom>
          </p:spPr>
          <p:txBody>
            <a:bodyPr wrap="none">
              <a:spAutoFit/>
            </a:bodyPr>
            <a:lstStyle/>
            <a:p>
              <a:r>
                <a:rPr lang="en-GB" b="1" dirty="0"/>
                <a:t>10</a:t>
              </a:r>
            </a:p>
          </p:txBody>
        </p:sp>
        <p:sp>
          <p:nvSpPr>
            <p:cNvPr id="31" name="Rectangle 30">
              <a:extLst>
                <a:ext uri="{FF2B5EF4-FFF2-40B4-BE49-F238E27FC236}">
                  <a16:creationId xmlns:a16="http://schemas.microsoft.com/office/drawing/2014/main" id="{AAEAF1BD-D9C6-4AE5-B3C9-92D1C2A4A1C3}"/>
                </a:ext>
              </a:extLst>
            </p:cNvPr>
            <p:cNvSpPr/>
            <p:nvPr/>
          </p:nvSpPr>
          <p:spPr>
            <a:xfrm>
              <a:off x="7510360" y="3476951"/>
              <a:ext cx="301686" cy="3016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chemeClr val="tx1"/>
                </a:solidFill>
              </a:endParaRPr>
            </a:p>
          </p:txBody>
        </p:sp>
        <p:sp>
          <p:nvSpPr>
            <p:cNvPr id="32" name="Rectangle 31">
              <a:extLst>
                <a:ext uri="{FF2B5EF4-FFF2-40B4-BE49-F238E27FC236}">
                  <a16:creationId xmlns:a16="http://schemas.microsoft.com/office/drawing/2014/main" id="{E99E8518-E61F-4238-AB1B-B4B96BDC9B08}"/>
                </a:ext>
              </a:extLst>
            </p:cNvPr>
            <p:cNvSpPr/>
            <p:nvPr/>
          </p:nvSpPr>
          <p:spPr>
            <a:xfrm>
              <a:off x="7510360" y="3872204"/>
              <a:ext cx="301686" cy="369332"/>
            </a:xfrm>
            <a:prstGeom prst="rect">
              <a:avLst/>
            </a:prstGeom>
          </p:spPr>
          <p:txBody>
            <a:bodyPr wrap="square">
              <a:spAutoFit/>
            </a:bodyPr>
            <a:lstStyle/>
            <a:p>
              <a:r>
                <a:rPr lang="en-GB" b="1" dirty="0"/>
                <a:t>5</a:t>
              </a:r>
            </a:p>
          </p:txBody>
        </p:sp>
        <p:sp>
          <p:nvSpPr>
            <p:cNvPr id="33" name="Rectangle 32">
              <a:extLst>
                <a:ext uri="{FF2B5EF4-FFF2-40B4-BE49-F238E27FC236}">
                  <a16:creationId xmlns:a16="http://schemas.microsoft.com/office/drawing/2014/main" id="{2EAB20AB-211E-487B-9AA7-19303DA22D38}"/>
                </a:ext>
              </a:extLst>
            </p:cNvPr>
            <p:cNvSpPr/>
            <p:nvPr/>
          </p:nvSpPr>
          <p:spPr>
            <a:xfrm>
              <a:off x="6580816" y="3476951"/>
              <a:ext cx="301686" cy="369332"/>
            </a:xfrm>
            <a:prstGeom prst="rect">
              <a:avLst/>
            </a:prstGeom>
          </p:spPr>
          <p:txBody>
            <a:bodyPr wrap="square">
              <a:spAutoFit/>
            </a:bodyPr>
            <a:lstStyle/>
            <a:p>
              <a:r>
                <a:rPr lang="en-GB" b="1" dirty="0"/>
                <a:t>4</a:t>
              </a:r>
            </a:p>
          </p:txBody>
        </p:sp>
        <p:sp>
          <p:nvSpPr>
            <p:cNvPr id="37" name="Rectangle 36">
              <a:extLst>
                <a:ext uri="{FF2B5EF4-FFF2-40B4-BE49-F238E27FC236}">
                  <a16:creationId xmlns:a16="http://schemas.microsoft.com/office/drawing/2014/main" id="{E478318B-4F1A-4369-84AA-D126297B7219}"/>
                </a:ext>
              </a:extLst>
            </p:cNvPr>
            <p:cNvSpPr/>
            <p:nvPr/>
          </p:nvSpPr>
          <p:spPr>
            <a:xfrm>
              <a:off x="7500248" y="3443128"/>
              <a:ext cx="304892" cy="369332"/>
            </a:xfrm>
            <a:prstGeom prst="rect">
              <a:avLst/>
            </a:prstGeom>
          </p:spPr>
          <p:txBody>
            <a:bodyPr wrap="none">
              <a:spAutoFit/>
            </a:bodyPr>
            <a:lstStyle/>
            <a:p>
              <a:r>
                <a:rPr lang="en-GB" b="1" dirty="0">
                  <a:solidFill>
                    <a:srgbClr val="00913C"/>
                  </a:solidFill>
                </a:rPr>
                <a:t>3</a:t>
              </a:r>
            </a:p>
          </p:txBody>
        </p:sp>
      </p:grpSp>
      <mc:AlternateContent xmlns:mc="http://schemas.openxmlformats.org/markup-compatibility/2006" xmlns:a14="http://schemas.microsoft.com/office/drawing/2010/main">
        <mc:Choice Requires="a14">
          <p:sp>
            <p:nvSpPr>
              <p:cNvPr id="38" name="Rectangle 37">
                <a:extLst>
                  <a:ext uri="{FF2B5EF4-FFF2-40B4-BE49-F238E27FC236}">
                    <a16:creationId xmlns:a16="http://schemas.microsoft.com/office/drawing/2014/main" id="{0B0A4421-3372-4637-9DBD-C475F66400CE}"/>
                  </a:ext>
                </a:extLst>
              </p:cNvPr>
              <p:cNvSpPr/>
              <p:nvPr/>
            </p:nvSpPr>
            <p:spPr>
              <a:xfrm>
                <a:off x="1718970" y="5516562"/>
                <a:ext cx="1495840" cy="536237"/>
              </a:xfrm>
              <a:prstGeom prst="rect">
                <a:avLst/>
              </a:prstGeom>
            </p:spPr>
            <p:txBody>
              <a:bodyPr wrap="square">
                <a:spAutoFit/>
              </a:bodyPr>
              <a:lstStyle/>
              <a:p>
                <a:pPr algn="ctr"/>
                <a14:m>
                  <m:oMath xmlns:m="http://schemas.openxmlformats.org/officeDocument/2006/math">
                    <m:f>
                      <m:fPr>
                        <m:ctrlPr>
                          <a:rPr lang="en-GB" b="1" i="1" smtClean="0">
                            <a:solidFill>
                              <a:schemeClr val="tx1"/>
                            </a:solidFill>
                            <a:latin typeface="Cambria Math" panose="02040503050406030204" pitchFamily="18" charset="0"/>
                          </a:rPr>
                        </m:ctrlPr>
                      </m:fPr>
                      <m:num>
                        <m:r>
                          <m:rPr>
                            <m:nor/>
                          </m:rPr>
                          <a:rPr lang="en-GB" b="1" i="0" smtClean="0">
                            <a:solidFill>
                              <a:schemeClr val="tx1"/>
                            </a:solidFill>
                          </a:rPr>
                          <m:t>4</m:t>
                        </m:r>
                      </m:num>
                      <m:den>
                        <m:r>
                          <m:rPr>
                            <m:nor/>
                          </m:rPr>
                          <a:rPr lang="en-GB" b="1" i="0" smtClean="0">
                            <a:solidFill>
                              <a:schemeClr val="tx1"/>
                            </a:solidFill>
                          </a:rPr>
                          <m:t>5</m:t>
                        </m:r>
                      </m:den>
                    </m:f>
                  </m:oMath>
                </a14:m>
                <a:r>
                  <a:rPr lang="en-GB" b="1" dirty="0">
                    <a:solidFill>
                      <a:schemeClr val="tx1"/>
                    </a:solidFill>
                  </a:rPr>
                  <a:t> = </a:t>
                </a:r>
                <a14:m>
                  <m:oMath xmlns:m="http://schemas.openxmlformats.org/officeDocument/2006/math">
                    <m:f>
                      <m:fPr>
                        <m:ctrlPr>
                          <a:rPr lang="en-GB" b="1" i="1">
                            <a:latin typeface="Cambria Math" panose="02040503050406030204" pitchFamily="18" charset="0"/>
                          </a:rPr>
                        </m:ctrlPr>
                      </m:fPr>
                      <m:num>
                        <m:r>
                          <m:rPr>
                            <m:nor/>
                          </m:rPr>
                          <a:rPr lang="en-GB" b="1" i="0" smtClean="0"/>
                          <m:t>8</m:t>
                        </m:r>
                      </m:num>
                      <m:den>
                        <m:r>
                          <m:rPr>
                            <m:nor/>
                          </m:rPr>
                          <a:rPr lang="en-GB" b="1" i="0" smtClean="0"/>
                          <m:t>10</m:t>
                        </m:r>
                      </m:den>
                    </m:f>
                  </m:oMath>
                </a14:m>
                <a:endParaRPr lang="en-GB" b="1" dirty="0">
                  <a:solidFill>
                    <a:schemeClr val="tx1"/>
                  </a:solidFill>
                </a:endParaRPr>
              </a:p>
            </p:txBody>
          </p:sp>
        </mc:Choice>
        <mc:Fallback xmlns="">
          <p:sp>
            <p:nvSpPr>
              <p:cNvPr id="38" name="Rectangle 37">
                <a:extLst>
                  <a:ext uri="{FF2B5EF4-FFF2-40B4-BE49-F238E27FC236}">
                    <a16:creationId xmlns:a16="http://schemas.microsoft.com/office/drawing/2014/main" id="{0B0A4421-3372-4637-9DBD-C475F66400CE}"/>
                  </a:ext>
                </a:extLst>
              </p:cNvPr>
              <p:cNvSpPr>
                <a:spLocks noRot="1" noChangeAspect="1" noMove="1" noResize="1" noEditPoints="1" noAdjustHandles="1" noChangeArrowheads="1" noChangeShapeType="1" noTextEdit="1"/>
              </p:cNvSpPr>
              <p:nvPr/>
            </p:nvSpPr>
            <p:spPr>
              <a:xfrm>
                <a:off x="1718970" y="5516562"/>
                <a:ext cx="1495840" cy="536237"/>
              </a:xfrm>
              <a:prstGeom prst="rect">
                <a:avLst/>
              </a:prstGeom>
              <a:blipFill>
                <a:blip r:embed="rId3"/>
                <a:stretch>
                  <a:fillRect b="-6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Rectangle 41">
                <a:extLst>
                  <a:ext uri="{FF2B5EF4-FFF2-40B4-BE49-F238E27FC236}">
                    <a16:creationId xmlns:a16="http://schemas.microsoft.com/office/drawing/2014/main" id="{A22A56BE-08FB-4AF1-8409-DA202528489D}"/>
                  </a:ext>
                </a:extLst>
              </p:cNvPr>
              <p:cNvSpPr/>
              <p:nvPr/>
            </p:nvSpPr>
            <p:spPr>
              <a:xfrm>
                <a:off x="5938617" y="5516562"/>
                <a:ext cx="1495840" cy="536942"/>
              </a:xfrm>
              <a:prstGeom prst="rect">
                <a:avLst/>
              </a:prstGeom>
            </p:spPr>
            <p:txBody>
              <a:bodyPr wrap="square">
                <a:spAutoFit/>
              </a:bodyPr>
              <a:lstStyle/>
              <a:p>
                <a:pPr algn="ctr"/>
                <a14:m>
                  <m:oMath xmlns:m="http://schemas.openxmlformats.org/officeDocument/2006/math">
                    <m:f>
                      <m:fPr>
                        <m:ctrlPr>
                          <a:rPr lang="en-GB" b="1" i="1" smtClean="0">
                            <a:solidFill>
                              <a:schemeClr val="tx1"/>
                            </a:solidFill>
                            <a:latin typeface="Cambria Math" panose="02040503050406030204" pitchFamily="18" charset="0"/>
                          </a:rPr>
                        </m:ctrlPr>
                      </m:fPr>
                      <m:num>
                        <m:r>
                          <m:rPr>
                            <m:nor/>
                          </m:rPr>
                          <a:rPr lang="en-GB" b="1" i="0" smtClean="0">
                            <a:solidFill>
                              <a:schemeClr val="tx1"/>
                            </a:solidFill>
                          </a:rPr>
                          <m:t>3</m:t>
                        </m:r>
                      </m:num>
                      <m:den>
                        <m:r>
                          <m:rPr>
                            <m:nor/>
                          </m:rPr>
                          <a:rPr lang="en-GB" b="1" i="0" smtClean="0">
                            <a:solidFill>
                              <a:schemeClr val="tx1"/>
                            </a:solidFill>
                          </a:rPr>
                          <m:t>5</m:t>
                        </m:r>
                      </m:den>
                    </m:f>
                  </m:oMath>
                </a14:m>
                <a:r>
                  <a:rPr lang="en-GB" b="1" dirty="0">
                    <a:solidFill>
                      <a:schemeClr val="tx1"/>
                    </a:solidFill>
                  </a:rPr>
                  <a:t> = </a:t>
                </a:r>
                <a14:m>
                  <m:oMath xmlns:m="http://schemas.openxmlformats.org/officeDocument/2006/math">
                    <m:f>
                      <m:fPr>
                        <m:ctrlPr>
                          <a:rPr lang="en-GB" b="1" i="1">
                            <a:latin typeface="Cambria Math" panose="02040503050406030204" pitchFamily="18" charset="0"/>
                          </a:rPr>
                        </m:ctrlPr>
                      </m:fPr>
                      <m:num>
                        <m:r>
                          <m:rPr>
                            <m:nor/>
                          </m:rPr>
                          <a:rPr lang="en-GB" b="1" i="0" smtClean="0"/>
                          <m:t>6</m:t>
                        </m:r>
                      </m:num>
                      <m:den>
                        <m:r>
                          <m:rPr>
                            <m:nor/>
                          </m:rPr>
                          <a:rPr lang="en-GB" b="1" i="0" smtClean="0"/>
                          <m:t>10</m:t>
                        </m:r>
                      </m:den>
                    </m:f>
                  </m:oMath>
                </a14:m>
                <a:endParaRPr lang="en-GB" b="1" dirty="0">
                  <a:solidFill>
                    <a:schemeClr val="tx1"/>
                  </a:solidFill>
                </a:endParaRPr>
              </a:p>
            </p:txBody>
          </p:sp>
        </mc:Choice>
        <mc:Fallback xmlns="">
          <p:sp>
            <p:nvSpPr>
              <p:cNvPr id="42" name="Rectangle 41">
                <a:extLst>
                  <a:ext uri="{FF2B5EF4-FFF2-40B4-BE49-F238E27FC236}">
                    <a16:creationId xmlns:a16="http://schemas.microsoft.com/office/drawing/2014/main" id="{A22A56BE-08FB-4AF1-8409-DA202528489D}"/>
                  </a:ext>
                </a:extLst>
              </p:cNvPr>
              <p:cNvSpPr>
                <a:spLocks noRot="1" noChangeAspect="1" noMove="1" noResize="1" noEditPoints="1" noAdjustHandles="1" noChangeArrowheads="1" noChangeShapeType="1" noTextEdit="1"/>
              </p:cNvSpPr>
              <p:nvPr/>
            </p:nvSpPr>
            <p:spPr>
              <a:xfrm>
                <a:off x="5938617" y="5516562"/>
                <a:ext cx="1495840" cy="536942"/>
              </a:xfrm>
              <a:prstGeom prst="rect">
                <a:avLst/>
              </a:prstGeom>
              <a:blipFill>
                <a:blip r:embed="rId4"/>
                <a:stretch>
                  <a:fillRect b="-6818"/>
                </a:stretch>
              </a:blipFill>
            </p:spPr>
            <p:txBody>
              <a:bodyPr/>
              <a:lstStyle/>
              <a:p>
                <a:r>
                  <a:rPr lang="en-GB">
                    <a:noFill/>
                  </a:rPr>
                  <a:t> </a:t>
                </a:r>
              </a:p>
            </p:txBody>
          </p:sp>
        </mc:Fallback>
      </mc:AlternateContent>
      <p:graphicFrame>
        <p:nvGraphicFramePr>
          <p:cNvPr id="43" name="Table 42">
            <a:extLst>
              <a:ext uri="{FF2B5EF4-FFF2-40B4-BE49-F238E27FC236}">
                <a16:creationId xmlns:a16="http://schemas.microsoft.com/office/drawing/2014/main" id="{0FE3576A-87E9-4F59-8F77-D0A729073FB7}"/>
              </a:ext>
            </a:extLst>
          </p:cNvPr>
          <p:cNvGraphicFramePr>
            <a:graphicFrameLocks noGrp="1"/>
          </p:cNvGraphicFramePr>
          <p:nvPr>
            <p:extLst>
              <p:ext uri="{D42A27DB-BD31-4B8C-83A1-F6EECF244321}">
                <p14:modId xmlns:p14="http://schemas.microsoft.com/office/powerpoint/2010/main" val="3209728256"/>
              </p:ext>
            </p:extLst>
          </p:nvPr>
        </p:nvGraphicFramePr>
        <p:xfrm>
          <a:off x="755650" y="5102524"/>
          <a:ext cx="3422480" cy="365760"/>
        </p:xfrm>
        <a:graphic>
          <a:graphicData uri="http://schemas.openxmlformats.org/drawingml/2006/table">
            <a:tbl>
              <a:tblPr firstRow="1" bandRow="1">
                <a:tableStyleId>{5940675A-B579-460E-94D1-54222C63F5DA}</a:tableStyleId>
              </a:tblPr>
              <a:tblGrid>
                <a:gridCol w="684496">
                  <a:extLst>
                    <a:ext uri="{9D8B030D-6E8A-4147-A177-3AD203B41FA5}">
                      <a16:colId xmlns:a16="http://schemas.microsoft.com/office/drawing/2014/main" val="429454421"/>
                    </a:ext>
                  </a:extLst>
                </a:gridCol>
                <a:gridCol w="684496">
                  <a:extLst>
                    <a:ext uri="{9D8B030D-6E8A-4147-A177-3AD203B41FA5}">
                      <a16:colId xmlns:a16="http://schemas.microsoft.com/office/drawing/2014/main" val="432973161"/>
                    </a:ext>
                  </a:extLst>
                </a:gridCol>
                <a:gridCol w="684496">
                  <a:extLst>
                    <a:ext uri="{9D8B030D-6E8A-4147-A177-3AD203B41FA5}">
                      <a16:colId xmlns:a16="http://schemas.microsoft.com/office/drawing/2014/main" val="3661007606"/>
                    </a:ext>
                  </a:extLst>
                </a:gridCol>
                <a:gridCol w="684496">
                  <a:extLst>
                    <a:ext uri="{9D8B030D-6E8A-4147-A177-3AD203B41FA5}">
                      <a16:colId xmlns:a16="http://schemas.microsoft.com/office/drawing/2014/main" val="3879766505"/>
                    </a:ext>
                  </a:extLst>
                </a:gridCol>
                <a:gridCol w="684496">
                  <a:extLst>
                    <a:ext uri="{9D8B030D-6E8A-4147-A177-3AD203B41FA5}">
                      <a16:colId xmlns:a16="http://schemas.microsoft.com/office/drawing/2014/main" val="1135277349"/>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graphicFrame>
        <p:nvGraphicFramePr>
          <p:cNvPr id="44" name="Table 43">
            <a:extLst>
              <a:ext uri="{FF2B5EF4-FFF2-40B4-BE49-F238E27FC236}">
                <a16:creationId xmlns:a16="http://schemas.microsoft.com/office/drawing/2014/main" id="{C1D719BB-81F3-4889-A79E-0E51A8DE80FD}"/>
              </a:ext>
            </a:extLst>
          </p:cNvPr>
          <p:cNvGraphicFramePr>
            <a:graphicFrameLocks noGrp="1"/>
          </p:cNvGraphicFramePr>
          <p:nvPr>
            <p:extLst>
              <p:ext uri="{D42A27DB-BD31-4B8C-83A1-F6EECF244321}">
                <p14:modId xmlns:p14="http://schemas.microsoft.com/office/powerpoint/2010/main" val="476626241"/>
              </p:ext>
            </p:extLst>
          </p:nvPr>
        </p:nvGraphicFramePr>
        <p:xfrm>
          <a:off x="755650" y="4644431"/>
          <a:ext cx="3422480" cy="365760"/>
        </p:xfrm>
        <a:graphic>
          <a:graphicData uri="http://schemas.openxmlformats.org/drawingml/2006/table">
            <a:tbl>
              <a:tblPr firstRow="1" bandRow="1">
                <a:tableStyleId>{5940675A-B579-460E-94D1-54222C63F5DA}</a:tableStyleId>
              </a:tblPr>
              <a:tblGrid>
                <a:gridCol w="342248">
                  <a:extLst>
                    <a:ext uri="{9D8B030D-6E8A-4147-A177-3AD203B41FA5}">
                      <a16:colId xmlns:a16="http://schemas.microsoft.com/office/drawing/2014/main" val="429454421"/>
                    </a:ext>
                  </a:extLst>
                </a:gridCol>
                <a:gridCol w="342248">
                  <a:extLst>
                    <a:ext uri="{9D8B030D-6E8A-4147-A177-3AD203B41FA5}">
                      <a16:colId xmlns:a16="http://schemas.microsoft.com/office/drawing/2014/main" val="432973161"/>
                    </a:ext>
                  </a:extLst>
                </a:gridCol>
                <a:gridCol w="342248">
                  <a:extLst>
                    <a:ext uri="{9D8B030D-6E8A-4147-A177-3AD203B41FA5}">
                      <a16:colId xmlns:a16="http://schemas.microsoft.com/office/drawing/2014/main" val="3661007606"/>
                    </a:ext>
                  </a:extLst>
                </a:gridCol>
                <a:gridCol w="342248">
                  <a:extLst>
                    <a:ext uri="{9D8B030D-6E8A-4147-A177-3AD203B41FA5}">
                      <a16:colId xmlns:a16="http://schemas.microsoft.com/office/drawing/2014/main" val="3879766505"/>
                    </a:ext>
                  </a:extLst>
                </a:gridCol>
                <a:gridCol w="342248">
                  <a:extLst>
                    <a:ext uri="{9D8B030D-6E8A-4147-A177-3AD203B41FA5}">
                      <a16:colId xmlns:a16="http://schemas.microsoft.com/office/drawing/2014/main" val="1135277349"/>
                    </a:ext>
                  </a:extLst>
                </a:gridCol>
                <a:gridCol w="342248">
                  <a:extLst>
                    <a:ext uri="{9D8B030D-6E8A-4147-A177-3AD203B41FA5}">
                      <a16:colId xmlns:a16="http://schemas.microsoft.com/office/drawing/2014/main" val="581763544"/>
                    </a:ext>
                  </a:extLst>
                </a:gridCol>
                <a:gridCol w="342248">
                  <a:extLst>
                    <a:ext uri="{9D8B030D-6E8A-4147-A177-3AD203B41FA5}">
                      <a16:colId xmlns:a16="http://schemas.microsoft.com/office/drawing/2014/main" val="2400149187"/>
                    </a:ext>
                  </a:extLst>
                </a:gridCol>
                <a:gridCol w="342248">
                  <a:extLst>
                    <a:ext uri="{9D8B030D-6E8A-4147-A177-3AD203B41FA5}">
                      <a16:colId xmlns:a16="http://schemas.microsoft.com/office/drawing/2014/main" val="354366728"/>
                    </a:ext>
                  </a:extLst>
                </a:gridCol>
                <a:gridCol w="342248">
                  <a:extLst>
                    <a:ext uri="{9D8B030D-6E8A-4147-A177-3AD203B41FA5}">
                      <a16:colId xmlns:a16="http://schemas.microsoft.com/office/drawing/2014/main" val="3570910142"/>
                    </a:ext>
                  </a:extLst>
                </a:gridCol>
                <a:gridCol w="342248">
                  <a:extLst>
                    <a:ext uri="{9D8B030D-6E8A-4147-A177-3AD203B41FA5}">
                      <a16:colId xmlns:a16="http://schemas.microsoft.com/office/drawing/2014/main" val="3002634017"/>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graphicFrame>
        <p:nvGraphicFramePr>
          <p:cNvPr id="45" name="Table 44">
            <a:extLst>
              <a:ext uri="{FF2B5EF4-FFF2-40B4-BE49-F238E27FC236}">
                <a16:creationId xmlns:a16="http://schemas.microsoft.com/office/drawing/2014/main" id="{6C5E25AD-8EEF-43C9-A61F-75AB470B70BD}"/>
              </a:ext>
            </a:extLst>
          </p:cNvPr>
          <p:cNvGraphicFramePr>
            <a:graphicFrameLocks noGrp="1"/>
          </p:cNvGraphicFramePr>
          <p:nvPr>
            <p:extLst>
              <p:ext uri="{D42A27DB-BD31-4B8C-83A1-F6EECF244321}">
                <p14:modId xmlns:p14="http://schemas.microsoft.com/office/powerpoint/2010/main" val="3909675824"/>
              </p:ext>
            </p:extLst>
          </p:nvPr>
        </p:nvGraphicFramePr>
        <p:xfrm>
          <a:off x="4975297" y="5102524"/>
          <a:ext cx="3422480" cy="365760"/>
        </p:xfrm>
        <a:graphic>
          <a:graphicData uri="http://schemas.openxmlformats.org/drawingml/2006/table">
            <a:tbl>
              <a:tblPr firstRow="1" bandRow="1">
                <a:tableStyleId>{5940675A-B579-460E-94D1-54222C63F5DA}</a:tableStyleId>
              </a:tblPr>
              <a:tblGrid>
                <a:gridCol w="684496">
                  <a:extLst>
                    <a:ext uri="{9D8B030D-6E8A-4147-A177-3AD203B41FA5}">
                      <a16:colId xmlns:a16="http://schemas.microsoft.com/office/drawing/2014/main" val="429454421"/>
                    </a:ext>
                  </a:extLst>
                </a:gridCol>
                <a:gridCol w="684496">
                  <a:extLst>
                    <a:ext uri="{9D8B030D-6E8A-4147-A177-3AD203B41FA5}">
                      <a16:colId xmlns:a16="http://schemas.microsoft.com/office/drawing/2014/main" val="432973161"/>
                    </a:ext>
                  </a:extLst>
                </a:gridCol>
                <a:gridCol w="684496">
                  <a:extLst>
                    <a:ext uri="{9D8B030D-6E8A-4147-A177-3AD203B41FA5}">
                      <a16:colId xmlns:a16="http://schemas.microsoft.com/office/drawing/2014/main" val="3661007606"/>
                    </a:ext>
                  </a:extLst>
                </a:gridCol>
                <a:gridCol w="684496">
                  <a:extLst>
                    <a:ext uri="{9D8B030D-6E8A-4147-A177-3AD203B41FA5}">
                      <a16:colId xmlns:a16="http://schemas.microsoft.com/office/drawing/2014/main" val="3879766505"/>
                    </a:ext>
                  </a:extLst>
                </a:gridCol>
                <a:gridCol w="684496">
                  <a:extLst>
                    <a:ext uri="{9D8B030D-6E8A-4147-A177-3AD203B41FA5}">
                      <a16:colId xmlns:a16="http://schemas.microsoft.com/office/drawing/2014/main" val="1135277349"/>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graphicFrame>
        <p:nvGraphicFramePr>
          <p:cNvPr id="46" name="Table 45">
            <a:extLst>
              <a:ext uri="{FF2B5EF4-FFF2-40B4-BE49-F238E27FC236}">
                <a16:creationId xmlns:a16="http://schemas.microsoft.com/office/drawing/2014/main" id="{A6652FFF-3F44-487B-B236-611F79C36462}"/>
              </a:ext>
            </a:extLst>
          </p:cNvPr>
          <p:cNvGraphicFramePr>
            <a:graphicFrameLocks noGrp="1"/>
          </p:cNvGraphicFramePr>
          <p:nvPr>
            <p:extLst>
              <p:ext uri="{D42A27DB-BD31-4B8C-83A1-F6EECF244321}">
                <p14:modId xmlns:p14="http://schemas.microsoft.com/office/powerpoint/2010/main" val="3941039776"/>
              </p:ext>
            </p:extLst>
          </p:nvPr>
        </p:nvGraphicFramePr>
        <p:xfrm>
          <a:off x="4975297" y="4644431"/>
          <a:ext cx="3422480" cy="365760"/>
        </p:xfrm>
        <a:graphic>
          <a:graphicData uri="http://schemas.openxmlformats.org/drawingml/2006/table">
            <a:tbl>
              <a:tblPr firstRow="1" bandRow="1">
                <a:tableStyleId>{5940675A-B579-460E-94D1-54222C63F5DA}</a:tableStyleId>
              </a:tblPr>
              <a:tblGrid>
                <a:gridCol w="342248">
                  <a:extLst>
                    <a:ext uri="{9D8B030D-6E8A-4147-A177-3AD203B41FA5}">
                      <a16:colId xmlns:a16="http://schemas.microsoft.com/office/drawing/2014/main" val="429454421"/>
                    </a:ext>
                  </a:extLst>
                </a:gridCol>
                <a:gridCol w="342248">
                  <a:extLst>
                    <a:ext uri="{9D8B030D-6E8A-4147-A177-3AD203B41FA5}">
                      <a16:colId xmlns:a16="http://schemas.microsoft.com/office/drawing/2014/main" val="432973161"/>
                    </a:ext>
                  </a:extLst>
                </a:gridCol>
                <a:gridCol w="342248">
                  <a:extLst>
                    <a:ext uri="{9D8B030D-6E8A-4147-A177-3AD203B41FA5}">
                      <a16:colId xmlns:a16="http://schemas.microsoft.com/office/drawing/2014/main" val="3661007606"/>
                    </a:ext>
                  </a:extLst>
                </a:gridCol>
                <a:gridCol w="342248">
                  <a:extLst>
                    <a:ext uri="{9D8B030D-6E8A-4147-A177-3AD203B41FA5}">
                      <a16:colId xmlns:a16="http://schemas.microsoft.com/office/drawing/2014/main" val="3879766505"/>
                    </a:ext>
                  </a:extLst>
                </a:gridCol>
                <a:gridCol w="342248">
                  <a:extLst>
                    <a:ext uri="{9D8B030D-6E8A-4147-A177-3AD203B41FA5}">
                      <a16:colId xmlns:a16="http://schemas.microsoft.com/office/drawing/2014/main" val="1135277349"/>
                    </a:ext>
                  </a:extLst>
                </a:gridCol>
                <a:gridCol w="342248">
                  <a:extLst>
                    <a:ext uri="{9D8B030D-6E8A-4147-A177-3AD203B41FA5}">
                      <a16:colId xmlns:a16="http://schemas.microsoft.com/office/drawing/2014/main" val="581763544"/>
                    </a:ext>
                  </a:extLst>
                </a:gridCol>
                <a:gridCol w="342248">
                  <a:extLst>
                    <a:ext uri="{9D8B030D-6E8A-4147-A177-3AD203B41FA5}">
                      <a16:colId xmlns:a16="http://schemas.microsoft.com/office/drawing/2014/main" val="2400149187"/>
                    </a:ext>
                  </a:extLst>
                </a:gridCol>
                <a:gridCol w="342248">
                  <a:extLst>
                    <a:ext uri="{9D8B030D-6E8A-4147-A177-3AD203B41FA5}">
                      <a16:colId xmlns:a16="http://schemas.microsoft.com/office/drawing/2014/main" val="354366728"/>
                    </a:ext>
                  </a:extLst>
                </a:gridCol>
                <a:gridCol w="342248">
                  <a:extLst>
                    <a:ext uri="{9D8B030D-6E8A-4147-A177-3AD203B41FA5}">
                      <a16:colId xmlns:a16="http://schemas.microsoft.com/office/drawing/2014/main" val="3570910142"/>
                    </a:ext>
                  </a:extLst>
                </a:gridCol>
                <a:gridCol w="342248">
                  <a:extLst>
                    <a:ext uri="{9D8B030D-6E8A-4147-A177-3AD203B41FA5}">
                      <a16:colId xmlns:a16="http://schemas.microsoft.com/office/drawing/2014/main" val="3002634017"/>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par>
                                <p:cTn id="13" presetID="10" presetClass="entr" presetSubtype="0" fill="hold" nodeType="with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par>
                                <p:cTn id="30" presetID="10" presetClass="entr" presetSubtype="0"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par>
                                <p:cTn id="33" presetID="10"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8"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CAECABED-8F1D-47CB-81D2-2E8C9726A673}"/>
              </a:ext>
            </a:extLst>
          </p:cNvPr>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
        <p:nvSpPr>
          <p:cNvPr id="75" name="Rectangle 74"/>
          <p:cNvSpPr/>
          <p:nvPr/>
        </p:nvSpPr>
        <p:spPr>
          <a:xfrm>
            <a:off x="470624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470624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F3FEE9F-4C60-4155-BDBF-06C560AD415F}"/>
                  </a:ext>
                </a:extLst>
              </p:cNvPr>
              <p:cNvSpPr txBox="1"/>
              <p:nvPr/>
            </p:nvSpPr>
            <p:spPr>
              <a:xfrm>
                <a:off x="755650" y="1341438"/>
                <a:ext cx="7632698" cy="758001"/>
              </a:xfrm>
              <a:prstGeom prst="rect">
                <a:avLst/>
              </a:prstGeom>
              <a:solidFill>
                <a:schemeClr val="bg1"/>
              </a:solidFill>
              <a:ln w="28575">
                <a:solidFill>
                  <a:srgbClr val="6C9D6E"/>
                </a:solidFill>
              </a:ln>
            </p:spPr>
            <p:txBody>
              <a:bodyPr wrap="square" lIns="108000" tIns="108000" rIns="108000" bIns="108000" rtlCol="0">
                <a:spAutoFit/>
              </a:bodyPr>
              <a:lstStyle/>
              <a:p>
                <a:r>
                  <a:rPr lang="en-GB" sz="1600" dirty="0"/>
                  <a:t>Harriet is thinking of a fraction that is larger than </a:t>
                </a:r>
                <a14:m>
                  <m:oMath xmlns:m="http://schemas.openxmlformats.org/officeDocument/2006/math">
                    <m:f>
                      <m:fPr>
                        <m:ctrlPr>
                          <a:rPr lang="en-GB" sz="1200" i="1">
                            <a:latin typeface="Cambria Math" panose="02040503050406030204" pitchFamily="18" charset="0"/>
                          </a:rPr>
                        </m:ctrlPr>
                      </m:fPr>
                      <m:num>
                        <m:r>
                          <m:rPr>
                            <m:nor/>
                          </m:rPr>
                          <a:rPr lang="en-GB" sz="1200" i="0" smtClean="0"/>
                          <m:t>1</m:t>
                        </m:r>
                      </m:num>
                      <m:den>
                        <m:r>
                          <m:rPr>
                            <m:nor/>
                          </m:rPr>
                          <a:rPr lang="en-GB" sz="1200" i="0" smtClean="0"/>
                          <m:t>4</m:t>
                        </m:r>
                      </m:den>
                    </m:f>
                  </m:oMath>
                </a14:m>
                <a:r>
                  <a:rPr lang="en-GB" sz="1600" dirty="0"/>
                  <a:t> but smaller than </a:t>
                </a:r>
                <a14:m>
                  <m:oMath xmlns:m="http://schemas.openxmlformats.org/officeDocument/2006/math">
                    <m:f>
                      <m:fPr>
                        <m:ctrlPr>
                          <a:rPr lang="en-GB" sz="1200" i="1">
                            <a:latin typeface="Cambria Math" panose="02040503050406030204" pitchFamily="18" charset="0"/>
                          </a:rPr>
                        </m:ctrlPr>
                      </m:fPr>
                      <m:num>
                        <m:r>
                          <m:rPr>
                            <m:nor/>
                          </m:rPr>
                          <a:rPr lang="en-GB" sz="1200" i="0" smtClean="0"/>
                          <m:t>5</m:t>
                        </m:r>
                      </m:num>
                      <m:den>
                        <m:r>
                          <m:rPr>
                            <m:nor/>
                          </m:rPr>
                          <a:rPr lang="en-GB" sz="1200" i="0" smtClean="0"/>
                          <m:t>8</m:t>
                        </m:r>
                      </m:den>
                    </m:f>
                  </m:oMath>
                </a14:m>
                <a:r>
                  <a:rPr lang="en-GB" sz="1600" dirty="0"/>
                  <a:t>.</a:t>
                </a:r>
                <a:br>
                  <a:rPr lang="en-GB" sz="1600" dirty="0"/>
                </a:br>
                <a:r>
                  <a:rPr lang="en-GB" sz="1600" dirty="0"/>
                  <a:t>The denominator is a multiple of 2.</a:t>
                </a:r>
              </a:p>
            </p:txBody>
          </p:sp>
        </mc:Choice>
        <mc:Fallback xmlns="">
          <p:sp>
            <p:nvSpPr>
              <p:cNvPr id="7" name="TextBox 6">
                <a:extLst>
                  <a:ext uri="{FF2B5EF4-FFF2-40B4-BE49-F238E27FC236}">
                    <a16:creationId xmlns:a16="http://schemas.microsoft.com/office/drawing/2014/main" id="{2F3FEE9F-4C60-4155-BDBF-06C560AD415F}"/>
                  </a:ext>
                </a:extLst>
              </p:cNvPr>
              <p:cNvSpPr txBox="1">
                <a:spLocks noRot="1" noChangeAspect="1" noMove="1" noResize="1" noEditPoints="1" noAdjustHandles="1" noChangeArrowheads="1" noChangeShapeType="1" noTextEdit="1"/>
              </p:cNvSpPr>
              <p:nvPr/>
            </p:nvSpPr>
            <p:spPr>
              <a:xfrm>
                <a:off x="755650" y="1341438"/>
                <a:ext cx="7632698" cy="758001"/>
              </a:xfrm>
              <a:prstGeom prst="rect">
                <a:avLst/>
              </a:prstGeom>
              <a:blipFill>
                <a:blip r:embed="rId3"/>
                <a:stretch>
                  <a:fillRect l="-80"/>
                </a:stretch>
              </a:blipFill>
              <a:ln w="28575">
                <a:solidFill>
                  <a:srgbClr val="6C9D6E"/>
                </a:solidFill>
              </a:ln>
            </p:spPr>
            <p:txBody>
              <a:bodyPr/>
              <a:lstStyle/>
              <a:p>
                <a:r>
                  <a:rPr lang="en-GB">
                    <a:noFill/>
                  </a:rPr>
                  <a:t> </a:t>
                </a:r>
              </a:p>
            </p:txBody>
          </p:sp>
        </mc:Fallback>
      </mc:AlternateContent>
      <p:sp>
        <p:nvSpPr>
          <p:cNvPr id="9" name="TextBox 8">
            <a:extLst>
              <a:ext uri="{FF2B5EF4-FFF2-40B4-BE49-F238E27FC236}">
                <a16:creationId xmlns:a16="http://schemas.microsoft.com/office/drawing/2014/main" id="{F310D456-60B7-4C3B-9B44-B7FEFFCA0096}"/>
              </a:ext>
            </a:extLst>
          </p:cNvPr>
          <p:cNvSpPr txBox="1"/>
          <p:nvPr/>
        </p:nvSpPr>
        <p:spPr>
          <a:xfrm>
            <a:off x="755650" y="2058897"/>
            <a:ext cx="7632700" cy="464331"/>
          </a:xfrm>
          <a:prstGeom prst="rect">
            <a:avLst/>
          </a:prstGeom>
          <a:solidFill>
            <a:srgbClr val="6C9D6E"/>
          </a:solidFill>
          <a:ln w="28575">
            <a:solidFill>
              <a:srgbClr val="6C9D6E"/>
            </a:solidFill>
          </a:ln>
        </p:spPr>
        <p:txBody>
          <a:bodyPr wrap="square" lIns="108000" tIns="108000" rIns="108000" bIns="108000" rtlCol="0">
            <a:spAutoFit/>
          </a:bodyPr>
          <a:lstStyle/>
          <a:p>
            <a:r>
              <a:rPr lang="en-GB" sz="1600" b="1" dirty="0">
                <a:solidFill>
                  <a:schemeClr val="bg1"/>
                </a:solidFill>
              </a:rPr>
              <a:t>What fraction could it be? Draw three bar models to prove your answer.</a:t>
            </a:r>
          </a:p>
        </p:txBody>
      </p:sp>
      <p:sp>
        <p:nvSpPr>
          <p:cNvPr id="2" name="Rectangle 1">
            <a:extLst>
              <a:ext uri="{FF2B5EF4-FFF2-40B4-BE49-F238E27FC236}">
                <a16:creationId xmlns:a16="http://schemas.microsoft.com/office/drawing/2014/main" id="{610C125A-085B-4F5B-AA16-B13D27FBC5B4}"/>
              </a:ext>
            </a:extLst>
          </p:cNvPr>
          <p:cNvSpPr/>
          <p:nvPr/>
        </p:nvSpPr>
        <p:spPr>
          <a:xfrm>
            <a:off x="4479634" y="2816898"/>
            <a:ext cx="184731" cy="369332"/>
          </a:xfrm>
          <a:prstGeom prst="rect">
            <a:avLst/>
          </a:prstGeom>
        </p:spPr>
        <p:txBody>
          <a:bodyPr wrap="none">
            <a:spAutoFit/>
          </a:bodyPr>
          <a:lstStyle/>
          <a:p>
            <a:pPr algn="ctr"/>
            <a:endParaRPr lang="en-GB" b="1" dirty="0"/>
          </a:p>
        </p:txBody>
      </p:sp>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id="{E1AEE282-D7FD-4A62-8B79-1DF8A42C1941}"/>
                  </a:ext>
                </a:extLst>
              </p:cNvPr>
              <p:cNvSpPr/>
              <p:nvPr/>
            </p:nvSpPr>
            <p:spPr>
              <a:xfrm>
                <a:off x="2751909" y="2720827"/>
                <a:ext cx="3640182" cy="561473"/>
              </a:xfrm>
              <a:prstGeom prst="rect">
                <a:avLst/>
              </a:prstGeom>
              <a:solidFill>
                <a:schemeClr val="bg1"/>
              </a:solidFill>
              <a:ln w="28575">
                <a:solidFill>
                  <a:srgbClr val="00913C"/>
                </a:solidFill>
              </a:ln>
            </p:spPr>
            <p:txBody>
              <a:bodyPr wrap="square" lIns="108000" tIns="108000" rIns="108000" bIns="108000">
                <a:spAutoFit/>
              </a:bodyPr>
              <a:lstStyle/>
              <a:p>
                <a:pPr algn="ctr"/>
                <a:r>
                  <a:rPr lang="en-GB" b="1" dirty="0"/>
                  <a:t>Harriet’s fraction could be </a:t>
                </a:r>
                <a14:m>
                  <m:oMath xmlns:m="http://schemas.openxmlformats.org/officeDocument/2006/math">
                    <m:f>
                      <m:fPr>
                        <m:ctrlPr>
                          <a:rPr lang="en-GB" sz="1400" b="1" i="1">
                            <a:latin typeface="Cambria Math" panose="02040503050406030204" pitchFamily="18" charset="0"/>
                          </a:rPr>
                        </m:ctrlPr>
                      </m:fPr>
                      <m:num>
                        <m:r>
                          <m:rPr>
                            <m:nor/>
                          </m:rPr>
                          <a:rPr lang="en-GB" sz="1400" b="1" i="0" smtClean="0"/>
                          <m:t>4</m:t>
                        </m:r>
                      </m:num>
                      <m:den>
                        <m:r>
                          <m:rPr>
                            <m:nor/>
                          </m:rPr>
                          <a:rPr lang="en-GB" sz="1400" b="1"/>
                          <m:t>8</m:t>
                        </m:r>
                      </m:den>
                    </m:f>
                  </m:oMath>
                </a14:m>
                <a:r>
                  <a:rPr lang="en-GB" b="1" dirty="0"/>
                  <a:t> .</a:t>
                </a:r>
              </a:p>
            </p:txBody>
          </p:sp>
        </mc:Choice>
        <mc:Fallback xmlns="">
          <p:sp>
            <p:nvSpPr>
              <p:cNvPr id="47" name="Rectangle 46">
                <a:extLst>
                  <a:ext uri="{FF2B5EF4-FFF2-40B4-BE49-F238E27FC236}">
                    <a16:creationId xmlns:a16="http://schemas.microsoft.com/office/drawing/2014/main" id="{E1AEE282-D7FD-4A62-8B79-1DF8A42C1941}"/>
                  </a:ext>
                </a:extLst>
              </p:cNvPr>
              <p:cNvSpPr>
                <a:spLocks noRot="1" noChangeAspect="1" noMove="1" noResize="1" noEditPoints="1" noAdjustHandles="1" noChangeArrowheads="1" noChangeShapeType="1" noTextEdit="1"/>
              </p:cNvSpPr>
              <p:nvPr/>
            </p:nvSpPr>
            <p:spPr>
              <a:xfrm>
                <a:off x="2751909" y="2720827"/>
                <a:ext cx="3640182" cy="561473"/>
              </a:xfrm>
              <a:prstGeom prst="rect">
                <a:avLst/>
              </a:prstGeom>
              <a:blipFill>
                <a:blip r:embed="rId4"/>
                <a:stretch>
                  <a:fillRect/>
                </a:stretch>
              </a:blipFill>
              <a:ln w="28575">
                <a:solidFill>
                  <a:srgbClr val="00913C"/>
                </a:solidFill>
              </a:ln>
            </p:spPr>
            <p:txBody>
              <a:bodyPr/>
              <a:lstStyle/>
              <a:p>
                <a:r>
                  <a:rPr lang="en-GB">
                    <a:noFill/>
                  </a:rPr>
                  <a:t> </a:t>
                </a:r>
              </a:p>
            </p:txBody>
          </p:sp>
        </mc:Fallback>
      </mc:AlternateContent>
      <p:graphicFrame>
        <p:nvGraphicFramePr>
          <p:cNvPr id="48" name="Table 47">
            <a:extLst>
              <a:ext uri="{FF2B5EF4-FFF2-40B4-BE49-F238E27FC236}">
                <a16:creationId xmlns:a16="http://schemas.microsoft.com/office/drawing/2014/main" id="{41F36EDA-2CD1-4D84-A936-270581A774B4}"/>
              </a:ext>
            </a:extLst>
          </p:cNvPr>
          <p:cNvGraphicFramePr>
            <a:graphicFrameLocks noGrp="1"/>
          </p:cNvGraphicFramePr>
          <p:nvPr>
            <p:extLst>
              <p:ext uri="{D42A27DB-BD31-4B8C-83A1-F6EECF244321}">
                <p14:modId xmlns:p14="http://schemas.microsoft.com/office/powerpoint/2010/main" val="3745841395"/>
              </p:ext>
            </p:extLst>
          </p:nvPr>
        </p:nvGraphicFramePr>
        <p:xfrm>
          <a:off x="2806326" y="4189935"/>
          <a:ext cx="3531344" cy="365760"/>
        </p:xfrm>
        <a:graphic>
          <a:graphicData uri="http://schemas.openxmlformats.org/drawingml/2006/table">
            <a:tbl>
              <a:tblPr firstRow="1" bandRow="1">
                <a:tableStyleId>{5940675A-B579-460E-94D1-54222C63F5DA}</a:tableStyleId>
              </a:tblPr>
              <a:tblGrid>
                <a:gridCol w="441418">
                  <a:extLst>
                    <a:ext uri="{9D8B030D-6E8A-4147-A177-3AD203B41FA5}">
                      <a16:colId xmlns:a16="http://schemas.microsoft.com/office/drawing/2014/main" val="429454421"/>
                    </a:ext>
                  </a:extLst>
                </a:gridCol>
                <a:gridCol w="441418">
                  <a:extLst>
                    <a:ext uri="{9D8B030D-6E8A-4147-A177-3AD203B41FA5}">
                      <a16:colId xmlns:a16="http://schemas.microsoft.com/office/drawing/2014/main" val="432973161"/>
                    </a:ext>
                  </a:extLst>
                </a:gridCol>
                <a:gridCol w="441418">
                  <a:extLst>
                    <a:ext uri="{9D8B030D-6E8A-4147-A177-3AD203B41FA5}">
                      <a16:colId xmlns:a16="http://schemas.microsoft.com/office/drawing/2014/main" val="3661007606"/>
                    </a:ext>
                  </a:extLst>
                </a:gridCol>
                <a:gridCol w="441418">
                  <a:extLst>
                    <a:ext uri="{9D8B030D-6E8A-4147-A177-3AD203B41FA5}">
                      <a16:colId xmlns:a16="http://schemas.microsoft.com/office/drawing/2014/main" val="3879766505"/>
                    </a:ext>
                  </a:extLst>
                </a:gridCol>
                <a:gridCol w="441418">
                  <a:extLst>
                    <a:ext uri="{9D8B030D-6E8A-4147-A177-3AD203B41FA5}">
                      <a16:colId xmlns:a16="http://schemas.microsoft.com/office/drawing/2014/main" val="3821653975"/>
                    </a:ext>
                  </a:extLst>
                </a:gridCol>
                <a:gridCol w="441418">
                  <a:extLst>
                    <a:ext uri="{9D8B030D-6E8A-4147-A177-3AD203B41FA5}">
                      <a16:colId xmlns:a16="http://schemas.microsoft.com/office/drawing/2014/main" val="3186283527"/>
                    </a:ext>
                  </a:extLst>
                </a:gridCol>
                <a:gridCol w="441418">
                  <a:extLst>
                    <a:ext uri="{9D8B030D-6E8A-4147-A177-3AD203B41FA5}">
                      <a16:colId xmlns:a16="http://schemas.microsoft.com/office/drawing/2014/main" val="3286212057"/>
                    </a:ext>
                  </a:extLst>
                </a:gridCol>
                <a:gridCol w="441418">
                  <a:extLst>
                    <a:ext uri="{9D8B030D-6E8A-4147-A177-3AD203B41FA5}">
                      <a16:colId xmlns:a16="http://schemas.microsoft.com/office/drawing/2014/main" val="1135277349"/>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graphicFrame>
        <p:nvGraphicFramePr>
          <p:cNvPr id="49" name="Table 48">
            <a:extLst>
              <a:ext uri="{FF2B5EF4-FFF2-40B4-BE49-F238E27FC236}">
                <a16:creationId xmlns:a16="http://schemas.microsoft.com/office/drawing/2014/main" id="{3B5BAF6B-FA15-4813-98B4-297D14C50DCD}"/>
              </a:ext>
            </a:extLst>
          </p:cNvPr>
          <p:cNvGraphicFramePr>
            <a:graphicFrameLocks noGrp="1"/>
          </p:cNvGraphicFramePr>
          <p:nvPr>
            <p:extLst>
              <p:ext uri="{D42A27DB-BD31-4B8C-83A1-F6EECF244321}">
                <p14:modId xmlns:p14="http://schemas.microsoft.com/office/powerpoint/2010/main" val="4244841811"/>
              </p:ext>
            </p:extLst>
          </p:nvPr>
        </p:nvGraphicFramePr>
        <p:xfrm>
          <a:off x="2806334" y="3498949"/>
          <a:ext cx="3531332" cy="365760"/>
        </p:xfrm>
        <a:graphic>
          <a:graphicData uri="http://schemas.openxmlformats.org/drawingml/2006/table">
            <a:tbl>
              <a:tblPr firstRow="1" bandRow="1">
                <a:tableStyleId>{5940675A-B579-460E-94D1-54222C63F5DA}</a:tableStyleId>
              </a:tblPr>
              <a:tblGrid>
                <a:gridCol w="882833">
                  <a:extLst>
                    <a:ext uri="{9D8B030D-6E8A-4147-A177-3AD203B41FA5}">
                      <a16:colId xmlns:a16="http://schemas.microsoft.com/office/drawing/2014/main" val="429454421"/>
                    </a:ext>
                  </a:extLst>
                </a:gridCol>
                <a:gridCol w="882833">
                  <a:extLst>
                    <a:ext uri="{9D8B030D-6E8A-4147-A177-3AD203B41FA5}">
                      <a16:colId xmlns:a16="http://schemas.microsoft.com/office/drawing/2014/main" val="432973161"/>
                    </a:ext>
                  </a:extLst>
                </a:gridCol>
                <a:gridCol w="882833">
                  <a:extLst>
                    <a:ext uri="{9D8B030D-6E8A-4147-A177-3AD203B41FA5}">
                      <a16:colId xmlns:a16="http://schemas.microsoft.com/office/drawing/2014/main" val="3570910142"/>
                    </a:ext>
                  </a:extLst>
                </a:gridCol>
                <a:gridCol w="882833">
                  <a:extLst>
                    <a:ext uri="{9D8B030D-6E8A-4147-A177-3AD203B41FA5}">
                      <a16:colId xmlns:a16="http://schemas.microsoft.com/office/drawing/2014/main" val="3002634017"/>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p:graphicFrame>
        <p:nvGraphicFramePr>
          <p:cNvPr id="50" name="Table 49">
            <a:extLst>
              <a:ext uri="{FF2B5EF4-FFF2-40B4-BE49-F238E27FC236}">
                <a16:creationId xmlns:a16="http://schemas.microsoft.com/office/drawing/2014/main" id="{2A01931C-D5C8-4E7E-ACE8-11A4257B7DDF}"/>
              </a:ext>
            </a:extLst>
          </p:cNvPr>
          <p:cNvGraphicFramePr>
            <a:graphicFrameLocks noGrp="1"/>
          </p:cNvGraphicFramePr>
          <p:nvPr>
            <p:extLst>
              <p:ext uri="{D42A27DB-BD31-4B8C-83A1-F6EECF244321}">
                <p14:modId xmlns:p14="http://schemas.microsoft.com/office/powerpoint/2010/main" val="1823365482"/>
              </p:ext>
            </p:extLst>
          </p:nvPr>
        </p:nvGraphicFramePr>
        <p:xfrm>
          <a:off x="2806326" y="4880921"/>
          <a:ext cx="3531344" cy="365760"/>
        </p:xfrm>
        <a:graphic>
          <a:graphicData uri="http://schemas.openxmlformats.org/drawingml/2006/table">
            <a:tbl>
              <a:tblPr firstRow="1" bandRow="1">
                <a:tableStyleId>{5940675A-B579-460E-94D1-54222C63F5DA}</a:tableStyleId>
              </a:tblPr>
              <a:tblGrid>
                <a:gridCol w="441418">
                  <a:extLst>
                    <a:ext uri="{9D8B030D-6E8A-4147-A177-3AD203B41FA5}">
                      <a16:colId xmlns:a16="http://schemas.microsoft.com/office/drawing/2014/main" val="429454421"/>
                    </a:ext>
                  </a:extLst>
                </a:gridCol>
                <a:gridCol w="441418">
                  <a:extLst>
                    <a:ext uri="{9D8B030D-6E8A-4147-A177-3AD203B41FA5}">
                      <a16:colId xmlns:a16="http://schemas.microsoft.com/office/drawing/2014/main" val="432973161"/>
                    </a:ext>
                  </a:extLst>
                </a:gridCol>
                <a:gridCol w="441418">
                  <a:extLst>
                    <a:ext uri="{9D8B030D-6E8A-4147-A177-3AD203B41FA5}">
                      <a16:colId xmlns:a16="http://schemas.microsoft.com/office/drawing/2014/main" val="3661007606"/>
                    </a:ext>
                  </a:extLst>
                </a:gridCol>
                <a:gridCol w="441418">
                  <a:extLst>
                    <a:ext uri="{9D8B030D-6E8A-4147-A177-3AD203B41FA5}">
                      <a16:colId xmlns:a16="http://schemas.microsoft.com/office/drawing/2014/main" val="3879766505"/>
                    </a:ext>
                  </a:extLst>
                </a:gridCol>
                <a:gridCol w="441418">
                  <a:extLst>
                    <a:ext uri="{9D8B030D-6E8A-4147-A177-3AD203B41FA5}">
                      <a16:colId xmlns:a16="http://schemas.microsoft.com/office/drawing/2014/main" val="3821653975"/>
                    </a:ext>
                  </a:extLst>
                </a:gridCol>
                <a:gridCol w="441418">
                  <a:extLst>
                    <a:ext uri="{9D8B030D-6E8A-4147-A177-3AD203B41FA5}">
                      <a16:colId xmlns:a16="http://schemas.microsoft.com/office/drawing/2014/main" val="3186283527"/>
                    </a:ext>
                  </a:extLst>
                </a:gridCol>
                <a:gridCol w="441418">
                  <a:extLst>
                    <a:ext uri="{9D8B030D-6E8A-4147-A177-3AD203B41FA5}">
                      <a16:colId xmlns:a16="http://schemas.microsoft.com/office/drawing/2014/main" val="3286212057"/>
                    </a:ext>
                  </a:extLst>
                </a:gridCol>
                <a:gridCol w="441418">
                  <a:extLst>
                    <a:ext uri="{9D8B030D-6E8A-4147-A177-3AD203B41FA5}">
                      <a16:colId xmlns:a16="http://schemas.microsoft.com/office/drawing/2014/main" val="1135277349"/>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D1FE76A9-CF74-4C9D-BA34-0C6FAB10ADF1}"/>
                  </a:ext>
                </a:extLst>
              </p:cNvPr>
              <p:cNvSpPr/>
              <p:nvPr/>
            </p:nvSpPr>
            <p:spPr>
              <a:xfrm>
                <a:off x="2280475" y="3403227"/>
                <a:ext cx="369012" cy="55168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a:latin typeface="Cambria Math" panose="02040503050406030204" pitchFamily="18" charset="0"/>
                            </a:rPr>
                          </m:ctrlPr>
                        </m:fPr>
                        <m:num>
                          <m:r>
                            <m:rPr>
                              <m:nor/>
                            </m:rPr>
                            <a:rPr lang="en-GB" sz="1600" b="1" i="0" smtClean="0"/>
                            <m:t>1</m:t>
                          </m:r>
                        </m:num>
                        <m:den>
                          <m:r>
                            <m:rPr>
                              <m:nor/>
                            </m:rPr>
                            <a:rPr lang="en-GB" sz="1600" b="1" i="0" smtClean="0"/>
                            <m:t>4</m:t>
                          </m:r>
                        </m:den>
                      </m:f>
                    </m:oMath>
                  </m:oMathPara>
                </a14:m>
                <a:endParaRPr lang="en-GB" sz="1600" dirty="0"/>
              </a:p>
            </p:txBody>
          </p:sp>
        </mc:Choice>
        <mc:Fallback xmlns="">
          <p:sp>
            <p:nvSpPr>
              <p:cNvPr id="3" name="Rectangle 2">
                <a:extLst>
                  <a:ext uri="{FF2B5EF4-FFF2-40B4-BE49-F238E27FC236}">
                    <a16:creationId xmlns:a16="http://schemas.microsoft.com/office/drawing/2014/main" id="{D1FE76A9-CF74-4C9D-BA34-0C6FAB10ADF1}"/>
                  </a:ext>
                </a:extLst>
              </p:cNvPr>
              <p:cNvSpPr>
                <a:spLocks noRot="1" noChangeAspect="1" noMove="1" noResize="1" noEditPoints="1" noAdjustHandles="1" noChangeArrowheads="1" noChangeShapeType="1" noTextEdit="1"/>
              </p:cNvSpPr>
              <p:nvPr/>
            </p:nvSpPr>
            <p:spPr>
              <a:xfrm>
                <a:off x="2280475" y="3403227"/>
                <a:ext cx="369012" cy="551689"/>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1" name="Rectangle 50">
                <a:extLst>
                  <a:ext uri="{FF2B5EF4-FFF2-40B4-BE49-F238E27FC236}">
                    <a16:creationId xmlns:a16="http://schemas.microsoft.com/office/drawing/2014/main" id="{75B5720D-303F-4626-9051-D5C5E946F7DE}"/>
                  </a:ext>
                </a:extLst>
              </p:cNvPr>
              <p:cNvSpPr/>
              <p:nvPr/>
            </p:nvSpPr>
            <p:spPr>
              <a:xfrm>
                <a:off x="2280475" y="4787251"/>
                <a:ext cx="369012" cy="5531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a:latin typeface="Cambria Math" panose="02040503050406030204" pitchFamily="18" charset="0"/>
                            </a:rPr>
                          </m:ctrlPr>
                        </m:fPr>
                        <m:num>
                          <m:r>
                            <m:rPr>
                              <m:nor/>
                            </m:rPr>
                            <a:rPr lang="en-GB" sz="1600" b="1" i="0" smtClean="0"/>
                            <m:t>5</m:t>
                          </m:r>
                        </m:num>
                        <m:den>
                          <m:r>
                            <m:rPr>
                              <m:nor/>
                            </m:rPr>
                            <a:rPr lang="en-GB" sz="1600" b="1" i="0" smtClean="0"/>
                            <m:t>8</m:t>
                          </m:r>
                        </m:den>
                      </m:f>
                    </m:oMath>
                  </m:oMathPara>
                </a14:m>
                <a:endParaRPr lang="en-GB" sz="1600" dirty="0"/>
              </a:p>
            </p:txBody>
          </p:sp>
        </mc:Choice>
        <mc:Fallback xmlns="">
          <p:sp>
            <p:nvSpPr>
              <p:cNvPr id="51" name="Rectangle 50">
                <a:extLst>
                  <a:ext uri="{FF2B5EF4-FFF2-40B4-BE49-F238E27FC236}">
                    <a16:creationId xmlns:a16="http://schemas.microsoft.com/office/drawing/2014/main" id="{75B5720D-303F-4626-9051-D5C5E946F7DE}"/>
                  </a:ext>
                </a:extLst>
              </p:cNvPr>
              <p:cNvSpPr>
                <a:spLocks noRot="1" noChangeAspect="1" noMove="1" noResize="1" noEditPoints="1" noAdjustHandles="1" noChangeArrowheads="1" noChangeShapeType="1" noTextEdit="1"/>
              </p:cNvSpPr>
              <p:nvPr/>
            </p:nvSpPr>
            <p:spPr>
              <a:xfrm>
                <a:off x="2280475" y="4787251"/>
                <a:ext cx="369012" cy="553100"/>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Rectangle 52">
                <a:extLst>
                  <a:ext uri="{FF2B5EF4-FFF2-40B4-BE49-F238E27FC236}">
                    <a16:creationId xmlns:a16="http://schemas.microsoft.com/office/drawing/2014/main" id="{D6B3D1FE-0CE3-40DA-9238-F9C5B1F40113}"/>
                  </a:ext>
                </a:extLst>
              </p:cNvPr>
              <p:cNvSpPr/>
              <p:nvPr/>
            </p:nvSpPr>
            <p:spPr>
              <a:xfrm>
                <a:off x="6495422" y="4095880"/>
                <a:ext cx="369012" cy="55387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a:latin typeface="Cambria Math" panose="02040503050406030204" pitchFamily="18" charset="0"/>
                            </a:rPr>
                          </m:ctrlPr>
                        </m:fPr>
                        <m:num>
                          <m:r>
                            <m:rPr>
                              <m:nor/>
                            </m:rPr>
                            <a:rPr lang="en-GB" sz="1600" b="1" i="0" smtClean="0"/>
                            <m:t>4</m:t>
                          </m:r>
                        </m:num>
                        <m:den>
                          <m:r>
                            <m:rPr>
                              <m:nor/>
                            </m:rPr>
                            <a:rPr lang="en-GB" sz="1600" b="1" i="0" smtClean="0"/>
                            <m:t>8</m:t>
                          </m:r>
                        </m:den>
                      </m:f>
                    </m:oMath>
                  </m:oMathPara>
                </a14:m>
                <a:endParaRPr lang="en-GB" sz="1600" dirty="0"/>
              </a:p>
            </p:txBody>
          </p:sp>
        </mc:Choice>
        <mc:Fallback xmlns="">
          <p:sp>
            <p:nvSpPr>
              <p:cNvPr id="53" name="Rectangle 52">
                <a:extLst>
                  <a:ext uri="{FF2B5EF4-FFF2-40B4-BE49-F238E27FC236}">
                    <a16:creationId xmlns:a16="http://schemas.microsoft.com/office/drawing/2014/main" id="{D6B3D1FE-0CE3-40DA-9238-F9C5B1F40113}"/>
                  </a:ext>
                </a:extLst>
              </p:cNvPr>
              <p:cNvSpPr>
                <a:spLocks noRot="1" noChangeAspect="1" noMove="1" noResize="1" noEditPoints="1" noAdjustHandles="1" noChangeArrowheads="1" noChangeShapeType="1" noTextEdit="1"/>
              </p:cNvSpPr>
              <p:nvPr/>
            </p:nvSpPr>
            <p:spPr>
              <a:xfrm>
                <a:off x="6495422" y="4095880"/>
                <a:ext cx="369012" cy="553870"/>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Rectangle 53">
                <a:extLst>
                  <a:ext uri="{FF2B5EF4-FFF2-40B4-BE49-F238E27FC236}">
                    <a16:creationId xmlns:a16="http://schemas.microsoft.com/office/drawing/2014/main" id="{5E9808D7-A28C-4AB9-B56A-A8B51BE9EFAB}"/>
                  </a:ext>
                </a:extLst>
              </p:cNvPr>
              <p:cNvSpPr/>
              <p:nvPr/>
            </p:nvSpPr>
            <p:spPr>
              <a:xfrm>
                <a:off x="755650" y="5516562"/>
                <a:ext cx="7632700" cy="563397"/>
              </a:xfrm>
              <a:prstGeom prst="rect">
                <a:avLst/>
              </a:prstGeom>
              <a:solidFill>
                <a:schemeClr val="bg1"/>
              </a:solidFill>
              <a:ln w="28575">
                <a:solidFill>
                  <a:srgbClr val="00913C"/>
                </a:solidFill>
              </a:ln>
            </p:spPr>
            <p:txBody>
              <a:bodyPr wrap="square" lIns="108000" tIns="108000" rIns="108000" bIns="108000">
                <a:spAutoFit/>
              </a:bodyPr>
              <a:lstStyle/>
              <a:p>
                <a:pPr algn="ctr"/>
                <a:r>
                  <a:rPr lang="en-GB" sz="1600" b="1" dirty="0"/>
                  <a:t>Harriet’s fraction could also be </a:t>
                </a:r>
                <a14:m>
                  <m:oMath xmlns:m="http://schemas.openxmlformats.org/officeDocument/2006/math">
                    <m:f>
                      <m:fPr>
                        <m:ctrlPr>
                          <a:rPr lang="en-GB" sz="1400" b="1" i="1">
                            <a:latin typeface="Cambria Math" panose="02040503050406030204" pitchFamily="18" charset="0"/>
                          </a:rPr>
                        </m:ctrlPr>
                      </m:fPr>
                      <m:num>
                        <m:r>
                          <m:rPr>
                            <m:nor/>
                          </m:rPr>
                          <a:rPr lang="en-GB" sz="1400" b="1" i="0" smtClean="0"/>
                          <m:t>3</m:t>
                        </m:r>
                      </m:num>
                      <m:den>
                        <m:r>
                          <m:rPr>
                            <m:nor/>
                          </m:rPr>
                          <a:rPr lang="en-GB" sz="1400" b="1"/>
                          <m:t>8</m:t>
                        </m:r>
                      </m:den>
                    </m:f>
                  </m:oMath>
                </a14:m>
                <a:r>
                  <a:rPr lang="en-GB" sz="1600" b="1" dirty="0"/>
                  <a:t> or fractions equivalent to </a:t>
                </a:r>
                <a14:m>
                  <m:oMath xmlns:m="http://schemas.openxmlformats.org/officeDocument/2006/math">
                    <m:f>
                      <m:fPr>
                        <m:ctrlPr>
                          <a:rPr lang="en-GB" sz="1400" b="1" i="1">
                            <a:latin typeface="Cambria Math" panose="02040503050406030204" pitchFamily="18" charset="0"/>
                          </a:rPr>
                        </m:ctrlPr>
                      </m:fPr>
                      <m:num>
                        <m:r>
                          <m:rPr>
                            <m:nor/>
                          </m:rPr>
                          <a:rPr lang="en-GB" sz="1400" b="1"/>
                          <m:t>4</m:t>
                        </m:r>
                      </m:num>
                      <m:den>
                        <m:r>
                          <m:rPr>
                            <m:nor/>
                          </m:rPr>
                          <a:rPr lang="en-GB" sz="1400" b="1"/>
                          <m:t>8</m:t>
                        </m:r>
                      </m:den>
                    </m:f>
                  </m:oMath>
                </a14:m>
                <a:r>
                  <a:rPr lang="en-GB" sz="1600" b="1" dirty="0"/>
                  <a:t> (such as </a:t>
                </a:r>
                <a14:m>
                  <m:oMath xmlns:m="http://schemas.openxmlformats.org/officeDocument/2006/math">
                    <m:f>
                      <m:fPr>
                        <m:ctrlPr>
                          <a:rPr lang="en-GB" sz="1400" b="1" i="1" smtClean="0">
                            <a:latin typeface="Cambria Math" panose="02040503050406030204" pitchFamily="18" charset="0"/>
                          </a:rPr>
                        </m:ctrlPr>
                      </m:fPr>
                      <m:num>
                        <m:r>
                          <m:rPr>
                            <m:nor/>
                          </m:rPr>
                          <a:rPr lang="en-GB" sz="1400" b="1" i="0" smtClean="0"/>
                          <m:t>2</m:t>
                        </m:r>
                      </m:num>
                      <m:den>
                        <m:r>
                          <m:rPr>
                            <m:nor/>
                          </m:rPr>
                          <a:rPr lang="en-GB" sz="1400" b="1" i="0" smtClean="0"/>
                          <m:t>4</m:t>
                        </m:r>
                      </m:den>
                    </m:f>
                  </m:oMath>
                </a14:m>
                <a:r>
                  <a:rPr lang="en-GB" sz="1600" b="1" dirty="0"/>
                  <a:t> or </a:t>
                </a:r>
                <a14:m>
                  <m:oMath xmlns:m="http://schemas.openxmlformats.org/officeDocument/2006/math">
                    <m:f>
                      <m:fPr>
                        <m:ctrlPr>
                          <a:rPr lang="en-GB" sz="1400" b="1" i="1">
                            <a:latin typeface="Cambria Math" panose="02040503050406030204" pitchFamily="18" charset="0"/>
                          </a:rPr>
                        </m:ctrlPr>
                      </m:fPr>
                      <m:num>
                        <m:r>
                          <m:rPr>
                            <m:nor/>
                          </m:rPr>
                          <a:rPr lang="en-GB" sz="1400" b="1" i="0" smtClean="0"/>
                          <m:t>1</m:t>
                        </m:r>
                      </m:num>
                      <m:den>
                        <m:r>
                          <m:rPr>
                            <m:nor/>
                          </m:rPr>
                          <a:rPr lang="en-GB" sz="1400" b="1" i="0" smtClean="0"/>
                          <m:t>2</m:t>
                        </m:r>
                      </m:den>
                    </m:f>
                  </m:oMath>
                </a14:m>
                <a:r>
                  <a:rPr lang="en-GB" sz="1600" b="1" dirty="0"/>
                  <a:t>).</a:t>
                </a:r>
              </a:p>
            </p:txBody>
          </p:sp>
        </mc:Choice>
        <mc:Fallback xmlns="">
          <p:sp>
            <p:nvSpPr>
              <p:cNvPr id="54" name="Rectangle 53">
                <a:extLst>
                  <a:ext uri="{FF2B5EF4-FFF2-40B4-BE49-F238E27FC236}">
                    <a16:creationId xmlns:a16="http://schemas.microsoft.com/office/drawing/2014/main" id="{5E9808D7-A28C-4AB9-B56A-A8B51BE9EFAB}"/>
                  </a:ext>
                </a:extLst>
              </p:cNvPr>
              <p:cNvSpPr>
                <a:spLocks noRot="1" noChangeAspect="1" noMove="1" noResize="1" noEditPoints="1" noAdjustHandles="1" noChangeArrowheads="1" noChangeShapeType="1" noTextEdit="1"/>
              </p:cNvSpPr>
              <p:nvPr/>
            </p:nvSpPr>
            <p:spPr>
              <a:xfrm>
                <a:off x="755650" y="5516562"/>
                <a:ext cx="7632700" cy="563397"/>
              </a:xfrm>
              <a:prstGeom prst="rect">
                <a:avLst/>
              </a:prstGeom>
              <a:blipFill>
                <a:blip r:embed="rId8"/>
                <a:stretch>
                  <a:fillRect/>
                </a:stretch>
              </a:blipFill>
              <a:ln w="28575">
                <a:solidFill>
                  <a:srgbClr val="00913C"/>
                </a:solidFill>
              </a:ln>
            </p:spPr>
            <p:txBody>
              <a:bodyPr/>
              <a:lstStyle/>
              <a:p>
                <a:r>
                  <a:rPr lang="en-GB">
                    <a:noFill/>
                  </a:rPr>
                  <a:t> </a:t>
                </a:r>
              </a:p>
            </p:txBody>
          </p:sp>
        </mc:Fallback>
      </mc:AlternateContent>
      <p:graphicFrame>
        <p:nvGraphicFramePr>
          <p:cNvPr id="55" name="Table 54">
            <a:extLst>
              <a:ext uri="{FF2B5EF4-FFF2-40B4-BE49-F238E27FC236}">
                <a16:creationId xmlns:a16="http://schemas.microsoft.com/office/drawing/2014/main" id="{E501020D-F05F-41C3-86DB-CD7F9A6E1203}"/>
              </a:ext>
            </a:extLst>
          </p:cNvPr>
          <p:cNvGraphicFramePr>
            <a:graphicFrameLocks noGrp="1"/>
          </p:cNvGraphicFramePr>
          <p:nvPr>
            <p:extLst>
              <p:ext uri="{D42A27DB-BD31-4B8C-83A1-F6EECF244321}">
                <p14:modId xmlns:p14="http://schemas.microsoft.com/office/powerpoint/2010/main" val="463761026"/>
              </p:ext>
            </p:extLst>
          </p:nvPr>
        </p:nvGraphicFramePr>
        <p:xfrm>
          <a:off x="2806326" y="4189935"/>
          <a:ext cx="3531344" cy="365760"/>
        </p:xfrm>
        <a:graphic>
          <a:graphicData uri="http://schemas.openxmlformats.org/drawingml/2006/table">
            <a:tbl>
              <a:tblPr firstRow="1" bandRow="1">
                <a:tableStyleId>{5940675A-B579-460E-94D1-54222C63F5DA}</a:tableStyleId>
              </a:tblPr>
              <a:tblGrid>
                <a:gridCol w="441418">
                  <a:extLst>
                    <a:ext uri="{9D8B030D-6E8A-4147-A177-3AD203B41FA5}">
                      <a16:colId xmlns:a16="http://schemas.microsoft.com/office/drawing/2014/main" val="429454421"/>
                    </a:ext>
                  </a:extLst>
                </a:gridCol>
                <a:gridCol w="441418">
                  <a:extLst>
                    <a:ext uri="{9D8B030D-6E8A-4147-A177-3AD203B41FA5}">
                      <a16:colId xmlns:a16="http://schemas.microsoft.com/office/drawing/2014/main" val="432973161"/>
                    </a:ext>
                  </a:extLst>
                </a:gridCol>
                <a:gridCol w="441418">
                  <a:extLst>
                    <a:ext uri="{9D8B030D-6E8A-4147-A177-3AD203B41FA5}">
                      <a16:colId xmlns:a16="http://schemas.microsoft.com/office/drawing/2014/main" val="3661007606"/>
                    </a:ext>
                  </a:extLst>
                </a:gridCol>
                <a:gridCol w="441418">
                  <a:extLst>
                    <a:ext uri="{9D8B030D-6E8A-4147-A177-3AD203B41FA5}">
                      <a16:colId xmlns:a16="http://schemas.microsoft.com/office/drawing/2014/main" val="3879766505"/>
                    </a:ext>
                  </a:extLst>
                </a:gridCol>
                <a:gridCol w="441418">
                  <a:extLst>
                    <a:ext uri="{9D8B030D-6E8A-4147-A177-3AD203B41FA5}">
                      <a16:colId xmlns:a16="http://schemas.microsoft.com/office/drawing/2014/main" val="3821653975"/>
                    </a:ext>
                  </a:extLst>
                </a:gridCol>
                <a:gridCol w="441418">
                  <a:extLst>
                    <a:ext uri="{9D8B030D-6E8A-4147-A177-3AD203B41FA5}">
                      <a16:colId xmlns:a16="http://schemas.microsoft.com/office/drawing/2014/main" val="3186283527"/>
                    </a:ext>
                  </a:extLst>
                </a:gridCol>
                <a:gridCol w="441418">
                  <a:extLst>
                    <a:ext uri="{9D8B030D-6E8A-4147-A177-3AD203B41FA5}">
                      <a16:colId xmlns:a16="http://schemas.microsoft.com/office/drawing/2014/main" val="3286212057"/>
                    </a:ext>
                  </a:extLst>
                </a:gridCol>
                <a:gridCol w="441418">
                  <a:extLst>
                    <a:ext uri="{9D8B030D-6E8A-4147-A177-3AD203B41FA5}">
                      <a16:colId xmlns:a16="http://schemas.microsoft.com/office/drawing/2014/main" val="1135277349"/>
                    </a:ext>
                  </a:extLst>
                </a:gridCol>
              </a:tblGrid>
              <a:tr h="144192">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BB93"/>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0487632"/>
                  </a:ext>
                </a:extLst>
              </a:tr>
            </a:tbl>
          </a:graphicData>
        </a:graphic>
      </p:graphicFrame>
      <mc:AlternateContent xmlns:mc="http://schemas.openxmlformats.org/markup-compatibility/2006" xmlns:a14="http://schemas.microsoft.com/office/drawing/2010/main">
        <mc:Choice Requires="a14">
          <p:sp>
            <p:nvSpPr>
              <p:cNvPr id="56" name="Rectangle 55">
                <a:extLst>
                  <a:ext uri="{FF2B5EF4-FFF2-40B4-BE49-F238E27FC236}">
                    <a16:creationId xmlns:a16="http://schemas.microsoft.com/office/drawing/2014/main" id="{0B17F9BC-4B7D-46DF-AF0E-5AE106EE4DFB}"/>
                  </a:ext>
                </a:extLst>
              </p:cNvPr>
              <p:cNvSpPr/>
              <p:nvPr/>
            </p:nvSpPr>
            <p:spPr>
              <a:xfrm>
                <a:off x="6495422" y="4095880"/>
                <a:ext cx="369012" cy="55617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a:latin typeface="Cambria Math" panose="02040503050406030204" pitchFamily="18" charset="0"/>
                            </a:rPr>
                          </m:ctrlPr>
                        </m:fPr>
                        <m:num>
                          <m:r>
                            <m:rPr>
                              <m:nor/>
                            </m:rPr>
                            <a:rPr lang="en-GB" sz="1600" b="1" i="0" smtClean="0"/>
                            <m:t>3</m:t>
                          </m:r>
                        </m:num>
                        <m:den>
                          <m:r>
                            <m:rPr>
                              <m:nor/>
                            </m:rPr>
                            <a:rPr lang="en-GB" sz="1600" b="1" i="0" smtClean="0"/>
                            <m:t>8</m:t>
                          </m:r>
                        </m:den>
                      </m:f>
                    </m:oMath>
                  </m:oMathPara>
                </a14:m>
                <a:endParaRPr lang="en-GB" sz="1600" dirty="0"/>
              </a:p>
            </p:txBody>
          </p:sp>
        </mc:Choice>
        <mc:Fallback xmlns="">
          <p:sp>
            <p:nvSpPr>
              <p:cNvPr id="56" name="Rectangle 55">
                <a:extLst>
                  <a:ext uri="{FF2B5EF4-FFF2-40B4-BE49-F238E27FC236}">
                    <a16:creationId xmlns:a16="http://schemas.microsoft.com/office/drawing/2014/main" id="{0B17F9BC-4B7D-46DF-AF0E-5AE106EE4DFB}"/>
                  </a:ext>
                </a:extLst>
              </p:cNvPr>
              <p:cNvSpPr>
                <a:spLocks noRot="1" noChangeAspect="1" noMove="1" noResize="1" noEditPoints="1" noAdjustHandles="1" noChangeArrowheads="1" noChangeShapeType="1" noTextEdit="1"/>
              </p:cNvSpPr>
              <p:nvPr/>
            </p:nvSpPr>
            <p:spPr>
              <a:xfrm>
                <a:off x="6495422" y="4095880"/>
                <a:ext cx="369012" cy="556178"/>
              </a:xfrm>
              <a:prstGeom prst="rect">
                <a:avLst/>
              </a:prstGeom>
              <a:blipFill>
                <a:blip r:embed="rId9"/>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832730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500"/>
                                        <p:tgtEl>
                                          <p:spTgt spid="4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500"/>
                                        <p:tgtEl>
                                          <p:spTgt spid="5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fade">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1"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xit" presetSubtype="0" fill="hold" nodeType="clickEffect">
                                  <p:stCondLst>
                                    <p:cond delay="0"/>
                                  </p:stCondLst>
                                  <p:childTnLst>
                                    <p:set>
                                      <p:cBhvr>
                                        <p:cTn id="35" dur="1" fill="hold">
                                          <p:stCondLst>
                                            <p:cond delay="0"/>
                                          </p:stCondLst>
                                        </p:cTn>
                                        <p:tgtEl>
                                          <p:spTgt spid="55"/>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56"/>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3" grpId="0"/>
      <p:bldP spid="51" grpId="0"/>
      <p:bldP spid="53" grpId="0"/>
      <p:bldP spid="54" grpId="0" animBg="1"/>
      <p:bldP spid="56" grpId="0"/>
      <p:bldP spid="5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9" cy="385043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462"/>
          <a:stretch/>
        </p:blipFill>
        <p:spPr>
          <a:xfrm rot="1560000">
            <a:off x="2485638" y="2826299"/>
            <a:ext cx="810065" cy="2313077"/>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2396" t="2946" r="2900" b="32861"/>
          <a:stretch/>
        </p:blipFill>
        <p:spPr>
          <a:xfrm rot="1621031">
            <a:off x="1024449" y="2339330"/>
            <a:ext cx="1558624" cy="1494410"/>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9"/>
            <a:ext cx="2722088" cy="3850438"/>
          </a:xfrm>
          <a:prstGeom prst="rect">
            <a:avLst/>
          </a:prstGeom>
          <a:effectLst>
            <a:outerShdw blurRad="63500" sx="102000" sy="102000" algn="ctr" rotWithShape="0">
              <a:prstClr val="black">
                <a:alpha val="20000"/>
              </a:prstClr>
            </a:outerShdw>
          </a:effectLst>
        </p:spPr>
      </p:pic>
      <p:sp>
        <p:nvSpPr>
          <p:cNvPr id="14" name="Rectangle 13">
            <a:extLst>
              <a:ext uri="{FF2B5EF4-FFF2-40B4-BE49-F238E27FC236}">
                <a16:creationId xmlns:a16="http://schemas.microsoft.com/office/drawing/2014/main" id="{12A2D92E-939A-455C-A6A3-A27613973BFA}"/>
              </a:ext>
            </a:extLst>
          </p:cNvPr>
          <p:cNvSpPr/>
          <p:nvPr/>
        </p:nvSpPr>
        <p:spPr>
          <a:xfrm>
            <a:off x="447429" y="670981"/>
            <a:ext cx="425881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Compare and Order Fractions Less Than 1</a:t>
            </a:r>
          </a:p>
        </p:txBody>
      </p:sp>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Compare and order fractions whose denominators are all multiples of the same number.</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8E79182F-BCF4-4441-8FB4-2EA532586615}"/>
              </a:ext>
            </a:extLst>
          </p:cNvPr>
          <p:cNvSpPr/>
          <p:nvPr/>
        </p:nvSpPr>
        <p:spPr>
          <a:xfrm>
            <a:off x="3766457" y="2780211"/>
            <a:ext cx="1611086" cy="12975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541</TotalTime>
  <Words>659</Words>
  <Application>Microsoft Macintosh PowerPoint</Application>
  <PresentationFormat>On-screen Show (4:3)</PresentationFormat>
  <Paragraphs>133</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Twinkl</vt:lpstr>
      <vt:lpstr>Tuffy</vt:lpstr>
      <vt:lpstr>Tuffy-TTF</vt:lpstr>
      <vt:lpstr>Times New Roman</vt:lpstr>
      <vt:lpstr>Cambria Math</vt:lpstr>
      <vt:lpstr>Kalam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Clare Evans</cp:lastModifiedBy>
  <cp:revision>306</cp:revision>
  <dcterms:created xsi:type="dcterms:W3CDTF">2019-12-24T13:14:37Z</dcterms:created>
  <dcterms:modified xsi:type="dcterms:W3CDTF">2021-02-18T14:22:35Z</dcterms:modified>
</cp:coreProperties>
</file>