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9" r:id="rId3"/>
    <p:sldId id="271" r:id="rId4"/>
    <p:sldId id="272" r:id="rId5"/>
    <p:sldId id="273" r:id="rId6"/>
    <p:sldId id="274" r:id="rId7"/>
    <p:sldId id="275" r:id="rId8"/>
    <p:sldId id="269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34C849-3EA6-4C1A-BB5D-2378B9C169E1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A2A595-3259-4BB6-BFF2-43D57EDE7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14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A2A595-3259-4BB6-BFF2-43D57EDE7B7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6823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Notes Placeholder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769A6EA5-DAB0-487D-AA8A-1993D6216C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fld id="{C600D62E-71D0-441D-8FF0-1E1FA29F96E7}" type="slidenum">
              <a:rPr lang="en-GB">
                <a:latin typeface="Calibri" pitchFamily="34" charset="0"/>
              </a:rPr>
              <a:pPr/>
              <a:t>3</a:t>
            </a:fld>
            <a:endParaRPr lang="en-GB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9BECE01-7726-4D39-91AE-400E40B059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fld id="{D5DBE279-1595-4617-94AA-08169CA4BFFC}" type="slidenum">
              <a:rPr lang="en-GB">
                <a:latin typeface="Calibri" pitchFamily="34" charset="0"/>
              </a:rPr>
              <a:pPr/>
              <a:t>4</a:t>
            </a:fld>
            <a:endParaRPr lang="en-GB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Notes Placeholder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B9DCA18-8AD4-4753-AFAB-E0C5A11B50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fld id="{9EA392D9-0F6A-4BC9-8CF5-6D0480074212}" type="slidenum">
              <a:rPr lang="en-GB">
                <a:latin typeface="Calibri" pitchFamily="34" charset="0"/>
              </a:rPr>
              <a:pPr/>
              <a:t>5</a:t>
            </a:fld>
            <a:endParaRPr lang="en-GB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5A69E0E-C020-4019-B41C-657A969825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fld id="{CCE7B9D9-DFBF-4E5D-AB8B-AFFA4805CCD9}" type="slidenum">
              <a:rPr lang="en-GB">
                <a:latin typeface="Calibri" pitchFamily="34" charset="0"/>
              </a:rPr>
              <a:pPr/>
              <a:t>6</a:t>
            </a:fld>
            <a:endParaRPr lang="en-GB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02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737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712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779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604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786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622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405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5250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717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0248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="" xmlns:a16="http://schemas.microsoft.com/office/drawing/2014/main" id="{D14EB428-B9E8-4F52-B90D-2F52D45AE9F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01851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02D433D1-F1CF-4330-9014-1C1D6B41AD1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6728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D28A26-F6E3-4DA6-8EDD-99848D92D7DF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74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3" r:id="rId12"/>
    <p:sldLayoutId id="2147483665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host Cra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0"/>
            <a:ext cx="10760124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23528" y="701824"/>
            <a:ext cx="8229600" cy="1143000"/>
          </a:xfrm>
        </p:spPr>
        <p:txBody>
          <a:bodyPr>
            <a:noAutofit/>
          </a:bodyPr>
          <a:lstStyle/>
          <a:p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Ghost crabs growl using teeth in their stomachs.</a:t>
            </a:r>
            <a:r>
              <a:rPr lang="en-GB" sz="2800" b="1" dirty="0"/>
              <a:t/>
            </a:r>
            <a:br>
              <a:rPr lang="en-GB" sz="2800" b="1" dirty="0"/>
            </a:br>
            <a:r>
              <a:rPr lang="en-GB" sz="2800" dirty="0"/>
              <a:t/>
            </a:r>
            <a:br>
              <a:rPr lang="en-GB" sz="2800" dirty="0"/>
            </a:b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3150298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5617"/>
            <a:ext cx="7772400" cy="1470025"/>
          </a:xfrm>
        </p:spPr>
        <p:txBody>
          <a:bodyPr>
            <a:normAutofit/>
          </a:bodyPr>
          <a:lstStyle/>
          <a:p>
            <a:r>
              <a:rPr lang="en-GB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Word of the week</a:t>
            </a:r>
            <a:endParaRPr lang="en-GB" sz="7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539224" y="3212976"/>
            <a:ext cx="5328920" cy="98552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4800" b="1" dirty="0" smtClean="0">
                <a:ln w="635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philanthropist</a:t>
            </a:r>
            <a:r>
              <a:rPr lang="en-GB" sz="1100" dirty="0">
                <a:effectLst/>
                <a:ea typeface="Calibri"/>
                <a:cs typeface="Times New Roman"/>
              </a:rPr>
              <a:t> </a:t>
            </a: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251520" y="1268760"/>
            <a:ext cx="4199255" cy="18002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 smtClean="0">
                <a:effectLst/>
                <a:latin typeface="Comic Sans MS"/>
                <a:ea typeface="Calibri"/>
                <a:cs typeface="Times New Roman"/>
              </a:rPr>
              <a:t>Definition:</a:t>
            </a:r>
            <a:endParaRPr lang="en-GB" sz="1100" dirty="0">
              <a:effectLst/>
              <a:ea typeface="Calibri"/>
              <a:cs typeface="Times New Roman"/>
            </a:endParaRPr>
          </a:p>
        </p:txBody>
      </p:sp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4606088" y="1268760"/>
            <a:ext cx="4199255" cy="18002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 smtClean="0">
                <a:effectLst/>
                <a:latin typeface="Comic Sans MS"/>
                <a:ea typeface="Calibri"/>
                <a:cs typeface="Times New Roman"/>
              </a:rPr>
              <a:t>Use it in a sentence:</a:t>
            </a:r>
            <a:endParaRPr lang="en-GB" sz="1100" dirty="0">
              <a:effectLst/>
              <a:ea typeface="Calibri"/>
              <a:cs typeface="Times New Roman"/>
            </a:endParaRPr>
          </a:p>
        </p:txBody>
      </p:sp>
      <p:sp>
        <p:nvSpPr>
          <p:cNvPr id="19" name="Text Box 2"/>
          <p:cNvSpPr txBox="1">
            <a:spLocks noChangeArrowheads="1"/>
          </p:cNvSpPr>
          <p:nvPr/>
        </p:nvSpPr>
        <p:spPr bwMode="auto">
          <a:xfrm>
            <a:off x="6228184" y="3298384"/>
            <a:ext cx="2367880" cy="90011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 smtClean="0">
                <a:effectLst/>
                <a:latin typeface="Comic Sans MS"/>
                <a:ea typeface="Calibri"/>
                <a:cs typeface="Times New Roman"/>
              </a:rPr>
              <a:t>Word Class:</a:t>
            </a:r>
            <a:endParaRPr lang="en-GB" sz="1100" dirty="0">
              <a:effectLst/>
              <a:ea typeface="Calibri"/>
              <a:cs typeface="Times New Roman"/>
            </a:endParaRPr>
          </a:p>
        </p:txBody>
      </p:sp>
      <p:sp>
        <p:nvSpPr>
          <p:cNvPr id="20" name="Text Box 2"/>
          <p:cNvSpPr txBox="1">
            <a:spLocks noChangeArrowheads="1"/>
          </p:cNvSpPr>
          <p:nvPr/>
        </p:nvSpPr>
        <p:spPr bwMode="auto">
          <a:xfrm>
            <a:off x="2699793" y="4581128"/>
            <a:ext cx="2952328" cy="18002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 smtClean="0">
                <a:effectLst/>
                <a:latin typeface="Comic Sans MS"/>
                <a:ea typeface="Calibri"/>
                <a:cs typeface="Times New Roman"/>
              </a:rPr>
              <a:t>Synonyms:</a:t>
            </a:r>
            <a:endParaRPr lang="en-GB" sz="1100" dirty="0">
              <a:effectLst/>
              <a:ea typeface="Calibri"/>
              <a:cs typeface="Times New Roman"/>
            </a:endParaRPr>
          </a:p>
        </p:txBody>
      </p:sp>
      <p:sp>
        <p:nvSpPr>
          <p:cNvPr id="21" name="Text Box 2"/>
          <p:cNvSpPr txBox="1">
            <a:spLocks noChangeArrowheads="1"/>
          </p:cNvSpPr>
          <p:nvPr/>
        </p:nvSpPr>
        <p:spPr bwMode="auto">
          <a:xfrm>
            <a:off x="263352" y="4581128"/>
            <a:ext cx="2099627" cy="18002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 smtClean="0">
                <a:effectLst/>
                <a:latin typeface="Comic Sans MS"/>
                <a:ea typeface="Calibri"/>
                <a:cs typeface="Times New Roman"/>
              </a:rPr>
              <a:t>Antonym:</a:t>
            </a:r>
            <a:endParaRPr lang="en-GB" sz="1100" dirty="0">
              <a:effectLst/>
              <a:ea typeface="Calibri"/>
              <a:cs typeface="Times New Roman"/>
            </a:endParaRPr>
          </a:p>
        </p:txBody>
      </p:sp>
      <p:pic>
        <p:nvPicPr>
          <p:cNvPr id="3" name="Picture 2" descr="Image result for ghost crab picture | Crab, Crabs animal, Raccoons ea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8659" y="4630028"/>
            <a:ext cx="2706929" cy="152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797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720725" y="681038"/>
            <a:ext cx="7689850" cy="833437"/>
            <a:chOff x="721361" y="680720"/>
            <a:chExt cx="7689852" cy="83312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xmlns="" id="{B7B5044A-53A0-4CE2-BC93-6C6F3C6E4E67}"/>
                </a:ext>
              </a:extLst>
            </p:cNvPr>
            <p:cNvSpPr/>
            <p:nvPr/>
          </p:nvSpPr>
          <p:spPr>
            <a:xfrm>
              <a:off x="721361" y="680720"/>
              <a:ext cx="7689852" cy="83312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3016" name="TextBox 2"/>
            <p:cNvSpPr txBox="1">
              <a:spLocks noChangeArrowheads="1"/>
            </p:cNvSpPr>
            <p:nvPr/>
          </p:nvSpPr>
          <p:spPr bwMode="auto">
            <a:xfrm>
              <a:off x="834859" y="762000"/>
              <a:ext cx="7462853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/>
              <a:r>
                <a:rPr lang="en-GB" altLang="en-US">
                  <a:solidFill>
                    <a:schemeClr val="bg1"/>
                  </a:solidFill>
                </a:rPr>
                <a:t>This week, we are going to look at a set of statutory spelling challenge words from the Y5/Y6 statutory spelling list.</a:t>
              </a:r>
            </a:p>
          </p:txBody>
        </p:sp>
      </p:grp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730250" y="1747838"/>
            <a:ext cx="7689850" cy="833437"/>
            <a:chOff x="729930" y="1747520"/>
            <a:chExt cx="7689852" cy="833120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xmlns="" id="{C503ECB2-0CB0-49DA-AE7B-B1A329349966}"/>
                </a:ext>
              </a:extLst>
            </p:cNvPr>
            <p:cNvSpPr/>
            <p:nvPr/>
          </p:nvSpPr>
          <p:spPr>
            <a:xfrm>
              <a:off x="729930" y="1747520"/>
              <a:ext cx="7689852" cy="83312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3014" name="TextBox 17"/>
            <p:cNvSpPr txBox="1">
              <a:spLocks noChangeArrowheads="1"/>
            </p:cNvSpPr>
            <p:nvPr/>
          </p:nvSpPr>
          <p:spPr bwMode="auto">
            <a:xfrm>
              <a:off x="834860" y="1840914"/>
              <a:ext cx="7462853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/>
              <a:r>
                <a:rPr lang="en-GB" altLang="en-US">
                  <a:solidFill>
                    <a:schemeClr val="bg1"/>
                  </a:solidFill>
                  <a:ea typeface="Clear Sans Light" pitchFamily="34" charset="0"/>
                  <a:cs typeface="Clear Sans Light" pitchFamily="34" charset="0"/>
                </a:rPr>
                <a:t>These are the words that don’t ‘fit’ into any particular spelling patterns and therefore must each be learnt separately.</a:t>
              </a:r>
              <a:endParaRPr lang="en-GB" altLang="en-US">
                <a:solidFill>
                  <a:schemeClr val="bg1"/>
                </a:solidFill>
              </a:endParaRPr>
            </a:p>
          </p:txBody>
        </p:sp>
      </p:grpSp>
      <p:pic>
        <p:nvPicPr>
          <p:cNvPr id="43012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2814638"/>
            <a:ext cx="8208963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1166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B7B5044A-53A0-4CE2-BC93-6C6F3C6E4E67}"/>
              </a:ext>
            </a:extLst>
          </p:cNvPr>
          <p:cNvSpPr/>
          <p:nvPr/>
        </p:nvSpPr>
        <p:spPr>
          <a:xfrm>
            <a:off x="720725" y="681038"/>
            <a:ext cx="7667625" cy="1371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5059" name="TextBox 2"/>
          <p:cNvSpPr txBox="1">
            <a:spLocks noChangeArrowheads="1"/>
          </p:cNvSpPr>
          <p:nvPr/>
        </p:nvSpPr>
        <p:spPr bwMode="auto">
          <a:xfrm>
            <a:off x="835025" y="822325"/>
            <a:ext cx="7462838" cy="108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en-GB" altLang="en-US">
                <a:solidFill>
                  <a:schemeClr val="bg1"/>
                </a:solidFill>
              </a:rPr>
              <a:t>Let’s play ‘Ten Strikes and You’re Out!’ Click on the letters that you think are missing to try to make the word. Every time you guess a letter incorrectly, press the ‘Uh-oh’ button to make a pin disappear! Can you guess all of the missing letters before you strike out?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FA9767F2-AA61-40B4-8D7A-B8103AAAD036}"/>
              </a:ext>
            </a:extLst>
          </p:cNvPr>
          <p:cNvSpPr/>
          <p:nvPr/>
        </p:nvSpPr>
        <p:spPr>
          <a:xfrm>
            <a:off x="1749425" y="2476500"/>
            <a:ext cx="4970463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sz="2400" spc="300" dirty="0"/>
              <a:t>____</a:t>
            </a:r>
            <a:r>
              <a:rPr lang="en-GB" altLang="en-US" sz="2400" spc="300" dirty="0" err="1"/>
              <a:t>e____e</a:t>
            </a:r>
            <a:endParaRPr lang="en-GB" altLang="en-US" sz="240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349A90F4-6F50-4357-9202-D597BADC12B3}"/>
              </a:ext>
            </a:extLst>
          </p:cNvPr>
          <p:cNvSpPr/>
          <p:nvPr/>
        </p:nvSpPr>
        <p:spPr>
          <a:xfrm>
            <a:off x="757238" y="4364038"/>
            <a:ext cx="7631112" cy="174148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6" name="'a' 2">
            <a:extLst>
              <a:ext uri="{FF2B5EF4-FFF2-40B4-BE49-F238E27FC236}">
                <a16:creationId xmlns:a16="http://schemas.microsoft.com/office/drawing/2014/main" xmlns="" id="{1D94F7ED-AA2D-45B8-BC51-DF2C7D803C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7600" y="4433888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a</a:t>
            </a:r>
          </a:p>
        </p:txBody>
      </p:sp>
      <p:sp>
        <p:nvSpPr>
          <p:cNvPr id="20" name="'a'">
            <a:extLst>
              <a:ext uri="{FF2B5EF4-FFF2-40B4-BE49-F238E27FC236}">
                <a16:creationId xmlns:a16="http://schemas.microsoft.com/office/drawing/2014/main" xmlns="" id="{7E2350F1-0C39-42E1-98E8-B1E02EB3CE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760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a</a:t>
            </a:r>
          </a:p>
        </p:txBody>
      </p:sp>
      <p:sp>
        <p:nvSpPr>
          <p:cNvPr id="21" name="'b'">
            <a:extLst>
              <a:ext uri="{FF2B5EF4-FFF2-40B4-BE49-F238E27FC236}">
                <a16:creationId xmlns:a16="http://schemas.microsoft.com/office/drawing/2014/main" xmlns="" id="{53A2043F-31B8-4D2F-BBE8-1021BC3462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865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b</a:t>
            </a:r>
          </a:p>
        </p:txBody>
      </p:sp>
      <p:sp>
        <p:nvSpPr>
          <p:cNvPr id="23" name="'c'">
            <a:extLst>
              <a:ext uri="{FF2B5EF4-FFF2-40B4-BE49-F238E27FC236}">
                <a16:creationId xmlns:a16="http://schemas.microsoft.com/office/drawing/2014/main" xmlns="" id="{3DF03D29-8A1F-4ED0-9CCB-701CBD0986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970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 dirty="0">
                <a:solidFill>
                  <a:schemeClr val="tx1"/>
                </a:solidFill>
                <a:latin typeface="+mn-lt"/>
              </a:rPr>
              <a:t>c</a:t>
            </a:r>
          </a:p>
        </p:txBody>
      </p:sp>
      <p:sp>
        <p:nvSpPr>
          <p:cNvPr id="24" name="'d'">
            <a:extLst>
              <a:ext uri="{FF2B5EF4-FFF2-40B4-BE49-F238E27FC236}">
                <a16:creationId xmlns:a16="http://schemas.microsoft.com/office/drawing/2014/main" xmlns="" id="{960FA0B6-970B-488E-B588-99CA3A8D45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6075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d</a:t>
            </a:r>
          </a:p>
        </p:txBody>
      </p:sp>
      <p:sp>
        <p:nvSpPr>
          <p:cNvPr id="25" name="'e'">
            <a:extLst>
              <a:ext uri="{FF2B5EF4-FFF2-40B4-BE49-F238E27FC236}">
                <a16:creationId xmlns:a16="http://schemas.microsoft.com/office/drawing/2014/main" xmlns="" id="{752E5022-7678-4F5A-820A-4CE2501244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180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e</a:t>
            </a:r>
          </a:p>
        </p:txBody>
      </p:sp>
      <p:sp>
        <p:nvSpPr>
          <p:cNvPr id="26" name="'f'">
            <a:extLst>
              <a:ext uri="{FF2B5EF4-FFF2-40B4-BE49-F238E27FC236}">
                <a16:creationId xmlns:a16="http://schemas.microsoft.com/office/drawing/2014/main" xmlns="" id="{7078997F-79A1-4B5D-9078-6E437E9109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285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f</a:t>
            </a:r>
          </a:p>
        </p:txBody>
      </p:sp>
      <p:sp>
        <p:nvSpPr>
          <p:cNvPr id="27" name="'g'">
            <a:extLst>
              <a:ext uri="{FF2B5EF4-FFF2-40B4-BE49-F238E27FC236}">
                <a16:creationId xmlns:a16="http://schemas.microsoft.com/office/drawing/2014/main" xmlns="" id="{753DE2BB-D673-43DE-A3AD-559F038FDD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390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g</a:t>
            </a:r>
          </a:p>
        </p:txBody>
      </p:sp>
      <p:sp>
        <p:nvSpPr>
          <p:cNvPr id="28" name="'h'">
            <a:extLst>
              <a:ext uri="{FF2B5EF4-FFF2-40B4-BE49-F238E27FC236}">
                <a16:creationId xmlns:a16="http://schemas.microsoft.com/office/drawing/2014/main" xmlns="" id="{E4F4F4E2-DD72-4E2A-8949-89B0C7A7B4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495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h</a:t>
            </a:r>
          </a:p>
        </p:txBody>
      </p:sp>
      <p:sp>
        <p:nvSpPr>
          <p:cNvPr id="29" name="'i'">
            <a:extLst>
              <a:ext uri="{FF2B5EF4-FFF2-40B4-BE49-F238E27FC236}">
                <a16:creationId xmlns:a16="http://schemas.microsoft.com/office/drawing/2014/main" xmlns="" id="{895109E0-FA9B-4943-BABF-878E95D2B7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67588" y="4430713"/>
            <a:ext cx="6397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i</a:t>
            </a:r>
          </a:p>
        </p:txBody>
      </p:sp>
      <p:sp>
        <p:nvSpPr>
          <p:cNvPr id="30" name="'j'">
            <a:extLst>
              <a:ext uri="{FF2B5EF4-FFF2-40B4-BE49-F238E27FC236}">
                <a16:creationId xmlns:a16="http://schemas.microsoft.com/office/drawing/2014/main" xmlns="" id="{72BC1C69-F111-4F7A-BB0D-F9EA64DBF7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760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j</a:t>
            </a:r>
          </a:p>
        </p:txBody>
      </p:sp>
      <p:sp>
        <p:nvSpPr>
          <p:cNvPr id="31" name="'k'">
            <a:extLst>
              <a:ext uri="{FF2B5EF4-FFF2-40B4-BE49-F238E27FC236}">
                <a16:creationId xmlns:a16="http://schemas.microsoft.com/office/drawing/2014/main" xmlns="" id="{5CED0D1C-4E15-48A7-8DB6-4691F1896A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865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k</a:t>
            </a:r>
          </a:p>
        </p:txBody>
      </p:sp>
      <p:sp>
        <p:nvSpPr>
          <p:cNvPr id="32" name="'l'">
            <a:extLst>
              <a:ext uri="{FF2B5EF4-FFF2-40B4-BE49-F238E27FC236}">
                <a16:creationId xmlns:a16="http://schemas.microsoft.com/office/drawing/2014/main" xmlns="" id="{7019AF17-4FC9-408C-AAEE-695BA23D15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970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l</a:t>
            </a:r>
          </a:p>
        </p:txBody>
      </p:sp>
      <p:sp>
        <p:nvSpPr>
          <p:cNvPr id="33" name="'m'">
            <a:extLst>
              <a:ext uri="{FF2B5EF4-FFF2-40B4-BE49-F238E27FC236}">
                <a16:creationId xmlns:a16="http://schemas.microsoft.com/office/drawing/2014/main" xmlns="" id="{1D089163-AC4C-4D57-BD6C-2F24270108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6075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m</a:t>
            </a:r>
          </a:p>
        </p:txBody>
      </p:sp>
      <p:sp>
        <p:nvSpPr>
          <p:cNvPr id="34" name="'n'">
            <a:extLst>
              <a:ext uri="{FF2B5EF4-FFF2-40B4-BE49-F238E27FC236}">
                <a16:creationId xmlns:a16="http://schemas.microsoft.com/office/drawing/2014/main" xmlns="" id="{D4D87CE0-4EA8-4A71-A460-FC3AC32528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180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n</a:t>
            </a:r>
          </a:p>
        </p:txBody>
      </p:sp>
      <p:sp>
        <p:nvSpPr>
          <p:cNvPr id="35" name="'o'">
            <a:extLst>
              <a:ext uri="{FF2B5EF4-FFF2-40B4-BE49-F238E27FC236}">
                <a16:creationId xmlns:a16="http://schemas.microsoft.com/office/drawing/2014/main" xmlns="" id="{4AF5D54D-C220-4D7E-B910-E32DAAFA6A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285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o</a:t>
            </a:r>
          </a:p>
        </p:txBody>
      </p:sp>
      <p:sp>
        <p:nvSpPr>
          <p:cNvPr id="58" name="'p'2">
            <a:extLst>
              <a:ext uri="{FF2B5EF4-FFF2-40B4-BE49-F238E27FC236}">
                <a16:creationId xmlns:a16="http://schemas.microsoft.com/office/drawing/2014/main" xmlns="" id="{EC0DF346-9F51-4C7C-AFDD-F52A1F14B5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3900" y="5026025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p</a:t>
            </a:r>
          </a:p>
        </p:txBody>
      </p:sp>
      <p:sp>
        <p:nvSpPr>
          <p:cNvPr id="36" name="'p'">
            <a:extLst>
              <a:ext uri="{FF2B5EF4-FFF2-40B4-BE49-F238E27FC236}">
                <a16:creationId xmlns:a16="http://schemas.microsoft.com/office/drawing/2014/main" xmlns="" id="{D06E34FA-2F09-4DBB-80A2-82BD7E9B62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3900" y="5026025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p</a:t>
            </a:r>
          </a:p>
        </p:txBody>
      </p:sp>
      <p:sp>
        <p:nvSpPr>
          <p:cNvPr id="37" name="'q'">
            <a:extLst>
              <a:ext uri="{FF2B5EF4-FFF2-40B4-BE49-F238E27FC236}">
                <a16:creationId xmlns:a16="http://schemas.microsoft.com/office/drawing/2014/main" xmlns="" id="{7B408AA3-57CE-4170-A5AD-09CC4BF904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495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q</a:t>
            </a:r>
          </a:p>
        </p:txBody>
      </p:sp>
      <p:sp>
        <p:nvSpPr>
          <p:cNvPr id="38" name="'r'">
            <a:extLst>
              <a:ext uri="{FF2B5EF4-FFF2-40B4-BE49-F238E27FC236}">
                <a16:creationId xmlns:a16="http://schemas.microsoft.com/office/drawing/2014/main" xmlns="" id="{81E9C2A7-AA53-4070-8051-7F68F66FA8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67588" y="5016500"/>
            <a:ext cx="6397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r</a:t>
            </a:r>
          </a:p>
        </p:txBody>
      </p:sp>
      <p:sp>
        <p:nvSpPr>
          <p:cNvPr id="39" name="'s'">
            <a:extLst>
              <a:ext uri="{FF2B5EF4-FFF2-40B4-BE49-F238E27FC236}">
                <a16:creationId xmlns:a16="http://schemas.microsoft.com/office/drawing/2014/main" xmlns="" id="{2C27E1B2-FB3C-42E0-90FA-162A0A368D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70038" y="55610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s</a:t>
            </a:r>
          </a:p>
        </p:txBody>
      </p:sp>
      <p:sp>
        <p:nvSpPr>
          <p:cNvPr id="40" name="'t'">
            <a:extLst>
              <a:ext uri="{FF2B5EF4-FFF2-40B4-BE49-F238E27FC236}">
                <a16:creationId xmlns:a16="http://schemas.microsoft.com/office/drawing/2014/main" xmlns="" id="{BB57DFB0-430C-4039-9791-73E3D107E3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8" y="55610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t</a:t>
            </a:r>
          </a:p>
        </p:txBody>
      </p:sp>
      <p:sp>
        <p:nvSpPr>
          <p:cNvPr id="41" name="'u'">
            <a:extLst>
              <a:ext uri="{FF2B5EF4-FFF2-40B4-BE49-F238E27FC236}">
                <a16:creationId xmlns:a16="http://schemas.microsoft.com/office/drawing/2014/main" xmlns="" id="{849D12F9-FC69-4403-BA8F-9C506409E2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2138" y="55610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u</a:t>
            </a:r>
          </a:p>
        </p:txBody>
      </p:sp>
      <p:sp>
        <p:nvSpPr>
          <p:cNvPr id="42" name="'v'">
            <a:extLst>
              <a:ext uri="{FF2B5EF4-FFF2-40B4-BE49-F238E27FC236}">
                <a16:creationId xmlns:a16="http://schemas.microsoft.com/office/drawing/2014/main" xmlns="" id="{4FBD7A4C-FE99-424A-AE67-2C5C2B8A3B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3188" y="55610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v</a:t>
            </a:r>
          </a:p>
        </p:txBody>
      </p:sp>
      <p:sp>
        <p:nvSpPr>
          <p:cNvPr id="43" name="'w'">
            <a:extLst>
              <a:ext uri="{FF2B5EF4-FFF2-40B4-BE49-F238E27FC236}">
                <a16:creationId xmlns:a16="http://schemas.microsoft.com/office/drawing/2014/main" xmlns="" id="{11A0F007-2814-4F94-9326-383D35843B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5825" y="5561013"/>
            <a:ext cx="6397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w</a:t>
            </a:r>
          </a:p>
        </p:txBody>
      </p:sp>
      <p:sp>
        <p:nvSpPr>
          <p:cNvPr id="44" name="'x'">
            <a:extLst>
              <a:ext uri="{FF2B5EF4-FFF2-40B4-BE49-F238E27FC236}">
                <a16:creationId xmlns:a16="http://schemas.microsoft.com/office/drawing/2014/main" xmlns="" id="{5DCF28A4-87DD-4643-B118-22401FF41E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76875" y="5561013"/>
            <a:ext cx="6397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x</a:t>
            </a:r>
          </a:p>
        </p:txBody>
      </p:sp>
      <p:sp>
        <p:nvSpPr>
          <p:cNvPr id="45" name="'y'">
            <a:extLst>
              <a:ext uri="{FF2B5EF4-FFF2-40B4-BE49-F238E27FC236}">
                <a16:creationId xmlns:a16="http://schemas.microsoft.com/office/drawing/2014/main" xmlns="" id="{4390B15E-1982-4283-962F-9853051F96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57925" y="5561013"/>
            <a:ext cx="6397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y</a:t>
            </a:r>
          </a:p>
        </p:txBody>
      </p:sp>
      <p:sp>
        <p:nvSpPr>
          <p:cNvPr id="46" name="'z'">
            <a:extLst>
              <a:ext uri="{FF2B5EF4-FFF2-40B4-BE49-F238E27FC236}">
                <a16:creationId xmlns:a16="http://schemas.microsoft.com/office/drawing/2014/main" xmlns="" id="{3C5BC0FD-E29B-4B7D-B7CE-BBA3658D40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38975" y="5561013"/>
            <a:ext cx="6397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z</a:t>
            </a:r>
          </a:p>
        </p:txBody>
      </p:sp>
      <p:sp>
        <p:nvSpPr>
          <p:cNvPr id="45090" name="TextBox 50"/>
          <p:cNvSpPr txBox="1">
            <a:spLocks noChangeArrowheads="1"/>
          </p:cNvSpPr>
          <p:nvPr/>
        </p:nvSpPr>
        <p:spPr bwMode="auto">
          <a:xfrm>
            <a:off x="5778500" y="2332038"/>
            <a:ext cx="253365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en-GB" altLang="en-US">
                <a:solidFill>
                  <a:schemeClr val="tx1"/>
                </a:solidFill>
              </a:rPr>
              <a:t>To recognise the full worth of.</a:t>
            </a:r>
          </a:p>
        </p:txBody>
      </p:sp>
      <p:grpSp>
        <p:nvGrpSpPr>
          <p:cNvPr id="52" name="clue"/>
          <p:cNvGrpSpPr>
            <a:grpSpLocks/>
          </p:cNvGrpSpPr>
          <p:nvPr/>
        </p:nvGrpSpPr>
        <p:grpSpPr bwMode="auto">
          <a:xfrm>
            <a:off x="5756275" y="2193925"/>
            <a:ext cx="2611438" cy="863600"/>
            <a:chOff x="873761" y="833120"/>
            <a:chExt cx="7689852" cy="1371600"/>
          </a:xfrm>
        </p:grpSpPr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xmlns="" id="{DFC45835-C87F-4009-9C9C-40F483525E6D}"/>
                </a:ext>
              </a:extLst>
            </p:cNvPr>
            <p:cNvSpPr/>
            <p:nvPr/>
          </p:nvSpPr>
          <p:spPr>
            <a:xfrm>
              <a:off x="873761" y="833120"/>
              <a:ext cx="7689852" cy="1371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5104" name="TextBox 53"/>
            <p:cNvSpPr txBox="1">
              <a:spLocks noChangeArrowheads="1"/>
            </p:cNvSpPr>
            <p:nvPr/>
          </p:nvSpPr>
          <p:spPr bwMode="auto">
            <a:xfrm>
              <a:off x="987258" y="1046163"/>
              <a:ext cx="7462852" cy="6198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1000"/>
                </a:spcBef>
                <a:buFont typeface="Arial" charset="0"/>
                <a:buNone/>
              </a:pPr>
              <a:r>
                <a:rPr lang="en-GB" altLang="en-US">
                  <a:solidFill>
                    <a:schemeClr val="bg1"/>
                  </a:solidFill>
                </a:rPr>
                <a:t>Click here</a:t>
              </a:r>
              <a:br>
                <a:rPr lang="en-GB" altLang="en-US">
                  <a:solidFill>
                    <a:schemeClr val="bg1"/>
                  </a:solidFill>
                </a:rPr>
              </a:br>
              <a:r>
                <a:rPr lang="en-GB" altLang="en-US">
                  <a:solidFill>
                    <a:schemeClr val="bg1"/>
                  </a:solidFill>
                </a:rPr>
                <a:t>for a clue!</a:t>
              </a:r>
            </a:p>
          </p:txBody>
        </p:sp>
      </p:grpSp>
      <p:sp>
        <p:nvSpPr>
          <p:cNvPr id="59" name="Oh no! Button">
            <a:extLst>
              <a:ext uri="{FF2B5EF4-FFF2-40B4-BE49-F238E27FC236}">
                <a16:creationId xmlns:a16="http://schemas.microsoft.com/office/drawing/2014/main" xmlns="" id="{DB217885-27D6-4D83-8295-7975BB03780F}"/>
              </a:ext>
            </a:extLst>
          </p:cNvPr>
          <p:cNvSpPr/>
          <p:nvPr/>
        </p:nvSpPr>
        <p:spPr>
          <a:xfrm>
            <a:off x="2454275" y="3683000"/>
            <a:ext cx="1092200" cy="557213"/>
          </a:xfrm>
          <a:prstGeom prst="roundRect">
            <a:avLst/>
          </a:prstGeom>
          <a:solidFill>
            <a:srgbClr val="FF4343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Uh-Oh!</a:t>
            </a: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2317750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00" y="2317750"/>
            <a:ext cx="385763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813" y="2317750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925" y="2317750"/>
            <a:ext cx="38735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513" y="2360613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400" y="2360613"/>
            <a:ext cx="385763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8513" y="2360613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163" y="2443163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050" y="2443163"/>
            <a:ext cx="385763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988" y="2417763"/>
            <a:ext cx="406400" cy="134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6577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 nodeType="clickPar">
                      <p:stCondLst>
                        <p:cond delay="0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 nodeType="clickPar">
                      <p:stCondLst>
                        <p:cond delay="0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5 3.7037E-7 L 0.20104 -0.28704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61" y="-14352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59259E-6 L 0.36459 -0.28703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29" y="-1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 nodeType="clickPar">
                      <p:stCondLst>
                        <p:cond delay="0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-0.28559 -0.37246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88" y="-18634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-0.26215 -0.37246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08" y="-18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 nodeType="clickPar">
                      <p:stCondLst>
                        <p:cond delay="0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2 3.7037E-6 L -0.41146 -0.37246 " pathEditMode="relative" rAng="0" ptsTypes="AA">
                                      <p:cBhvr>
                                        <p:cTn id="10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42" y="-18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 nodeType="clickPar">
                      <p:stCondLst>
                        <p:cond delay="0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7 L 0.1448 -0.28704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40" y="-1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 nodeType="clickPar">
                      <p:stCondLst>
                        <p:cond delay="0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7 L -0.34358 -0.28704 " pathEditMode="relative" rAng="0" ptsTypes="AA">
                                      <p:cBhvr>
                                        <p:cTn id="1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88" y="-1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 nodeType="clickPar">
                      <p:stCondLst>
                        <p:cond delay="0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44444E-6 L 0.24965 -0.45185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83" y="-22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 nodeType="clickPar">
                      <p:stCondLst>
                        <p:cond delay="0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7 L 0.18524 -0.10857 " pathEditMode="relative" rAng="0" ptsTypes="AA">
                                      <p:cBhvr>
                                        <p:cTn id="1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53" y="-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 nodeType="clickPar">
                      <p:stCondLst>
                        <p:cond delay="0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7 L 0.06997 -0.10857 " pathEditMode="relative" rAng="0" ptsTypes="AA">
                                      <p:cBhvr>
                                        <p:cTn id="1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90" y="-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3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4" fill="hold" nodeType="clickPar">
                      <p:stCondLst>
                        <p:cond delay="0"/>
                      </p:stCondLst>
                      <p:childTnLst>
                        <p:par>
                          <p:cTn id="1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7 L 0.03489 -0.10857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6" y="-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 nodeType="clickPar">
                      <p:stCondLst>
                        <p:cond delay="0"/>
                      </p:stCondLst>
                      <p:childTnLst>
                        <p:par>
                          <p:cTn id="1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7 L -0.00087 -0.10857 " pathEditMode="relative" rAng="0" ptsTypes="AA">
                                      <p:cBhvr>
                                        <p:cTn id="1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 nodeType="clickPar">
                      <p:stCondLst>
                        <p:cond delay="0"/>
                      </p:stCondLst>
                      <p:childTnLst>
                        <p:par>
                          <p:cTn id="1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7 L -0.03368 -0.1088 " pathEditMode="relative" rAng="0" ptsTypes="AA">
                                      <p:cBhvr>
                                        <p:cTn id="1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4" y="-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 nodeType="clickPar">
                      <p:stCondLst>
                        <p:cond delay="0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7 L -0.05052 -0.1088 " pathEditMode="relative" rAng="0" ptsTypes="AA">
                                      <p:cBhvr>
                                        <p:cTn id="15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5" y="-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 nodeType="clickPar">
                      <p:stCondLst>
                        <p:cond delay="0"/>
                      </p:stCondLst>
                      <p:childTnLst>
                        <p:par>
                          <p:cTn id="1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6 L 0.59705 -0.18889 " pathEditMode="relative" rAng="0" ptsTypes="AA">
                                      <p:cBhvr>
                                        <p:cTn id="15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844" y="-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 nodeType="clickPar">
                      <p:stCondLst>
                        <p:cond delay="0"/>
                      </p:stCondLst>
                      <p:childTnLst>
                        <p:par>
                          <p:cTn id="1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0.56302 -0.19074 " pathEditMode="relative" rAng="0" ptsTypes="AA">
                                      <p:cBhvr>
                                        <p:cTn id="1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142" y="-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 nodeType="clickPar">
                      <p:stCondLst>
                        <p:cond delay="0"/>
                      </p:stCondLst>
                      <p:childTnLst>
                        <p:par>
                          <p:cTn id="1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6 L 0.52414 -0.19074 " pathEditMode="relative" rAng="0" ptsTypes="AA">
                                      <p:cBhvr>
                                        <p:cTn id="1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198" y="-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6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9" fill="hold" nodeType="clickPar">
                      <p:stCondLst>
                        <p:cond delay="0"/>
                      </p:stCondLst>
                      <p:childTnLst>
                        <p:par>
                          <p:cTn id="1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6 L 0.4842 -0.19422 " pathEditMode="relative" rAng="0" ptsTypes="AA">
                                      <p:cBhvr>
                                        <p:cTn id="17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01" y="-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 nodeType="clickPar">
                      <p:stCondLst>
                        <p:cond delay="0"/>
                      </p:stCondLst>
                      <p:childTnLst>
                        <p:par>
                          <p:cTn id="1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-0.07101 -0.26505 " pathEditMode="relative" rAng="0" ptsTypes="AA">
                                      <p:cBhvr>
                                        <p:cTn id="17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59" y="-1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 nodeType="clickPar">
                      <p:stCondLst>
                        <p:cond delay="0"/>
                      </p:stCondLst>
                      <p:childTnLst>
                        <p:par>
                          <p:cTn id="1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6 L -0.10643 -0.26505 " pathEditMode="relative" rAng="0" ptsTypes="AA">
                                      <p:cBhvr>
                                        <p:cTn id="18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30" y="-1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8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4" fill="hold" nodeType="clickPar">
                      <p:stCondLst>
                        <p:cond delay="0"/>
                      </p:stCondLst>
                      <p:childTnLst>
                        <p:par>
                          <p:cTn id="1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-0.22118 -0.26505 " pathEditMode="relative" rAng="0" ptsTypes="AA">
                                      <p:cBhvr>
                                        <p:cTn id="18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59" y="-1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 nodeType="clickPar">
                      <p:stCondLst>
                        <p:cond delay="indefinite"/>
                      </p:stCondLst>
                      <p:childTnLst>
                        <p:par>
                          <p:cTn id="1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0.38629 -0.34444 " pathEditMode="relative" rAng="0" ptsTypes="AA">
                                      <p:cBhvr>
                                        <p:cTn id="19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06" y="-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93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4" fill="hold" nodeType="clickPar">
                      <p:stCondLst>
                        <p:cond delay="0"/>
                      </p:stCondLst>
                      <p:childTnLst>
                        <p:par>
                          <p:cTn id="1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44444E-6 L 0.26493 -0.34444 " pathEditMode="relative" rAng="0" ptsTypes="AA">
                                      <p:cBhvr>
                                        <p:cTn id="19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47" y="-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 nodeType="clickPar">
                      <p:stCondLst>
                        <p:cond delay="0"/>
                      </p:stCondLst>
                      <p:childTnLst>
                        <p:par>
                          <p:cTn id="2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0.22917 -0.34444 " pathEditMode="relative" rAng="0" ptsTypes="AA">
                                      <p:cBhvr>
                                        <p:cTn id="20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58" y="-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03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4" fill="hold" nodeType="clickPar">
                      <p:stCondLst>
                        <p:cond delay="0"/>
                      </p:stCondLst>
                      <p:childTnLst>
                        <p:par>
                          <p:cTn id="2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44444E-6 L 0.19791 -0.34444 " pathEditMode="relative" rAng="0" ptsTypes="AA">
                                      <p:cBhvr>
                                        <p:cTn id="20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96" y="-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 nodeType="clickPar">
                      <p:stCondLst>
                        <p:cond delay="0"/>
                      </p:stCondLst>
                      <p:childTnLst>
                        <p:par>
                          <p:cTn id="2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44444E-6 L 0.17188 -0.34444 " pathEditMode="relative" rAng="0" ptsTypes="AA">
                                      <p:cBhvr>
                                        <p:cTn id="21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94" y="-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 nodeType="clickPar">
                      <p:stCondLst>
                        <p:cond delay="0"/>
                      </p:stCondLst>
                      <p:childTnLst>
                        <p:par>
                          <p:cTn id="2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0.13299 -0.34444 " pathEditMode="relative" rAng="0" ptsTypes="AA">
                                      <p:cBhvr>
                                        <p:cTn id="21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49" y="-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 nodeType="clickPar">
                      <p:stCondLst>
                        <p:cond delay="0"/>
                      </p:stCondLst>
                      <p:childTnLst>
                        <p:par>
                          <p:cTn id="2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44444E-6 L 0.09253 -0.34444 " pathEditMode="relative" rAng="0" ptsTypes="AA">
                                      <p:cBhvr>
                                        <p:cTn id="22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18" y="-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56" grpId="0"/>
      <p:bldP spid="20" grpId="0"/>
      <p:bldP spid="21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58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B7B5044A-53A0-4CE2-BC93-6C6F3C6E4E67}"/>
              </a:ext>
            </a:extLst>
          </p:cNvPr>
          <p:cNvSpPr/>
          <p:nvPr/>
        </p:nvSpPr>
        <p:spPr>
          <a:xfrm>
            <a:off x="720725" y="681038"/>
            <a:ext cx="7667625" cy="1371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7107" name="TextBox 2"/>
          <p:cNvSpPr txBox="1">
            <a:spLocks noChangeArrowheads="1"/>
          </p:cNvSpPr>
          <p:nvPr/>
        </p:nvSpPr>
        <p:spPr bwMode="auto">
          <a:xfrm>
            <a:off x="835025" y="822325"/>
            <a:ext cx="7462838" cy="108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en-GB" altLang="en-US">
                <a:solidFill>
                  <a:schemeClr val="bg1"/>
                </a:solidFill>
              </a:rPr>
              <a:t>Let’s play ‘Ten Strikes and You’re Out!’ Click on the letters that you think are missing to try to make the word. Every time you guess a letter incorrectly, press the ‘Uh-oh’ button to make a pin disappear! Can you guess all of the missing letters before you strike out?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FA9767F2-AA61-40B4-8D7A-B8103AAAD036}"/>
              </a:ext>
            </a:extLst>
          </p:cNvPr>
          <p:cNvSpPr/>
          <p:nvPr/>
        </p:nvSpPr>
        <p:spPr>
          <a:xfrm>
            <a:off x="1749425" y="2476500"/>
            <a:ext cx="4970463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sz="2400" spc="300" dirty="0"/>
              <a:t>__</a:t>
            </a:r>
            <a:r>
              <a:rPr lang="en-GB" altLang="en-US" sz="2400" spc="300" dirty="0" err="1"/>
              <a:t>o________o</a:t>
            </a:r>
            <a:r>
              <a:rPr lang="en-GB" altLang="en-US" sz="2400" spc="300" dirty="0"/>
              <a:t>_</a:t>
            </a:r>
            <a:endParaRPr lang="en-GB" altLang="en-US" sz="240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349A90F4-6F50-4357-9202-D597BADC12B3}"/>
              </a:ext>
            </a:extLst>
          </p:cNvPr>
          <p:cNvSpPr/>
          <p:nvPr/>
        </p:nvSpPr>
        <p:spPr>
          <a:xfrm>
            <a:off x="757238" y="4364038"/>
            <a:ext cx="7631112" cy="174148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0" name="'a'">
            <a:extLst>
              <a:ext uri="{FF2B5EF4-FFF2-40B4-BE49-F238E27FC236}">
                <a16:creationId xmlns:a16="http://schemas.microsoft.com/office/drawing/2014/main" xmlns="" id="{0991D6EC-DD0E-4E5D-BB39-ACD48C74E9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760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a</a:t>
            </a:r>
          </a:p>
        </p:txBody>
      </p:sp>
      <p:sp>
        <p:nvSpPr>
          <p:cNvPr id="21" name="'b'">
            <a:extLst>
              <a:ext uri="{FF2B5EF4-FFF2-40B4-BE49-F238E27FC236}">
                <a16:creationId xmlns:a16="http://schemas.microsoft.com/office/drawing/2014/main" xmlns="" id="{5F58757B-6A2E-4580-8E4B-442CCDD1B9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865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b</a:t>
            </a:r>
          </a:p>
        </p:txBody>
      </p:sp>
      <p:sp>
        <p:nvSpPr>
          <p:cNvPr id="23" name="'c'">
            <a:extLst>
              <a:ext uri="{FF2B5EF4-FFF2-40B4-BE49-F238E27FC236}">
                <a16:creationId xmlns:a16="http://schemas.microsoft.com/office/drawing/2014/main" xmlns="" id="{9D71945F-7E7A-4012-B6B7-0C6FE03091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970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c</a:t>
            </a:r>
          </a:p>
        </p:txBody>
      </p:sp>
      <p:sp>
        <p:nvSpPr>
          <p:cNvPr id="24" name="'d'">
            <a:extLst>
              <a:ext uri="{FF2B5EF4-FFF2-40B4-BE49-F238E27FC236}">
                <a16:creationId xmlns:a16="http://schemas.microsoft.com/office/drawing/2014/main" xmlns="" id="{6EF64777-BDB4-4343-BF0E-1B9693C3D2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6075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d</a:t>
            </a:r>
          </a:p>
        </p:txBody>
      </p:sp>
      <p:sp>
        <p:nvSpPr>
          <p:cNvPr id="25" name="'e'">
            <a:extLst>
              <a:ext uri="{FF2B5EF4-FFF2-40B4-BE49-F238E27FC236}">
                <a16:creationId xmlns:a16="http://schemas.microsoft.com/office/drawing/2014/main" xmlns="" id="{83E7033C-314C-46DD-8DC5-57925A1D2F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180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e</a:t>
            </a:r>
          </a:p>
        </p:txBody>
      </p:sp>
      <p:sp>
        <p:nvSpPr>
          <p:cNvPr id="26" name="'f'">
            <a:extLst>
              <a:ext uri="{FF2B5EF4-FFF2-40B4-BE49-F238E27FC236}">
                <a16:creationId xmlns:a16="http://schemas.microsoft.com/office/drawing/2014/main" xmlns="" id="{144A0C3C-8109-4508-8F6A-311E0A041B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285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f</a:t>
            </a:r>
          </a:p>
        </p:txBody>
      </p:sp>
      <p:sp>
        <p:nvSpPr>
          <p:cNvPr id="27" name="'g'">
            <a:extLst>
              <a:ext uri="{FF2B5EF4-FFF2-40B4-BE49-F238E27FC236}">
                <a16:creationId xmlns:a16="http://schemas.microsoft.com/office/drawing/2014/main" xmlns="" id="{865C3D47-F428-4764-A4EC-234826BA04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390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g</a:t>
            </a:r>
          </a:p>
        </p:txBody>
      </p:sp>
      <p:sp>
        <p:nvSpPr>
          <p:cNvPr id="28" name="'h'">
            <a:extLst>
              <a:ext uri="{FF2B5EF4-FFF2-40B4-BE49-F238E27FC236}">
                <a16:creationId xmlns:a16="http://schemas.microsoft.com/office/drawing/2014/main" xmlns="" id="{0AD2E773-B482-4EE9-BD22-1BAB912FEA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495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h</a:t>
            </a:r>
          </a:p>
        </p:txBody>
      </p:sp>
      <p:sp>
        <p:nvSpPr>
          <p:cNvPr id="55" name="'i' 2">
            <a:extLst>
              <a:ext uri="{FF2B5EF4-FFF2-40B4-BE49-F238E27FC236}">
                <a16:creationId xmlns:a16="http://schemas.microsoft.com/office/drawing/2014/main" xmlns="" id="{0EB55AE6-2017-43C7-A2BC-AD2E3AE7D3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67588" y="4430713"/>
            <a:ext cx="6397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i</a:t>
            </a:r>
          </a:p>
        </p:txBody>
      </p:sp>
      <p:sp>
        <p:nvSpPr>
          <p:cNvPr id="29" name="'i'">
            <a:extLst>
              <a:ext uri="{FF2B5EF4-FFF2-40B4-BE49-F238E27FC236}">
                <a16:creationId xmlns:a16="http://schemas.microsoft.com/office/drawing/2014/main" xmlns="" id="{C8CF48F1-4A50-4406-AAE8-8739F6B0DC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67588" y="4430713"/>
            <a:ext cx="6397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i</a:t>
            </a:r>
          </a:p>
        </p:txBody>
      </p:sp>
      <p:sp>
        <p:nvSpPr>
          <p:cNvPr id="30" name="'j'">
            <a:extLst>
              <a:ext uri="{FF2B5EF4-FFF2-40B4-BE49-F238E27FC236}">
                <a16:creationId xmlns:a16="http://schemas.microsoft.com/office/drawing/2014/main" xmlns="" id="{0F56D913-043A-4092-B63C-6B0A8112EF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760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j</a:t>
            </a:r>
          </a:p>
        </p:txBody>
      </p:sp>
      <p:sp>
        <p:nvSpPr>
          <p:cNvPr id="31" name="'k'">
            <a:extLst>
              <a:ext uri="{FF2B5EF4-FFF2-40B4-BE49-F238E27FC236}">
                <a16:creationId xmlns:a16="http://schemas.microsoft.com/office/drawing/2014/main" xmlns="" id="{56491B39-D9C6-43D5-BB17-619C0E1463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865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k</a:t>
            </a:r>
          </a:p>
        </p:txBody>
      </p:sp>
      <p:sp>
        <p:nvSpPr>
          <p:cNvPr id="32" name="'l'">
            <a:extLst>
              <a:ext uri="{FF2B5EF4-FFF2-40B4-BE49-F238E27FC236}">
                <a16:creationId xmlns:a16="http://schemas.microsoft.com/office/drawing/2014/main" xmlns="" id="{9EC60E05-0308-43E5-BF7E-45C6E58D26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970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l</a:t>
            </a:r>
          </a:p>
        </p:txBody>
      </p:sp>
      <p:sp>
        <p:nvSpPr>
          <p:cNvPr id="33" name="'m'">
            <a:extLst>
              <a:ext uri="{FF2B5EF4-FFF2-40B4-BE49-F238E27FC236}">
                <a16:creationId xmlns:a16="http://schemas.microsoft.com/office/drawing/2014/main" xmlns="" id="{5698DED2-58BC-44D0-BED4-A5B9B499D3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6075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m</a:t>
            </a:r>
          </a:p>
        </p:txBody>
      </p:sp>
      <p:sp>
        <p:nvSpPr>
          <p:cNvPr id="57" name="'n' 3">
            <a:extLst>
              <a:ext uri="{FF2B5EF4-FFF2-40B4-BE49-F238E27FC236}">
                <a16:creationId xmlns:a16="http://schemas.microsoft.com/office/drawing/2014/main" xmlns="" id="{00A7A816-22C4-41E0-91AA-314C8EE70F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1800" y="5024438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n</a:t>
            </a:r>
          </a:p>
        </p:txBody>
      </p:sp>
      <p:sp>
        <p:nvSpPr>
          <p:cNvPr id="50" name="'n' 2">
            <a:extLst>
              <a:ext uri="{FF2B5EF4-FFF2-40B4-BE49-F238E27FC236}">
                <a16:creationId xmlns:a16="http://schemas.microsoft.com/office/drawing/2014/main" xmlns="" id="{F9D3314C-AB11-498C-A82A-31605EB1B2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1800" y="5024438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n</a:t>
            </a:r>
          </a:p>
        </p:txBody>
      </p:sp>
      <p:sp>
        <p:nvSpPr>
          <p:cNvPr id="34" name="'n'">
            <a:extLst>
              <a:ext uri="{FF2B5EF4-FFF2-40B4-BE49-F238E27FC236}">
                <a16:creationId xmlns:a16="http://schemas.microsoft.com/office/drawing/2014/main" xmlns="" id="{03241E93-E3EF-471C-A7AE-7945113649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1800" y="5024438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n</a:t>
            </a:r>
          </a:p>
        </p:txBody>
      </p:sp>
      <p:sp>
        <p:nvSpPr>
          <p:cNvPr id="35" name="'o'">
            <a:extLst>
              <a:ext uri="{FF2B5EF4-FFF2-40B4-BE49-F238E27FC236}">
                <a16:creationId xmlns:a16="http://schemas.microsoft.com/office/drawing/2014/main" xmlns="" id="{8EBE3C24-A81A-4D26-9A73-FEBE6A0027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285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o</a:t>
            </a:r>
          </a:p>
        </p:txBody>
      </p:sp>
      <p:sp>
        <p:nvSpPr>
          <p:cNvPr id="36" name="'p'">
            <a:extLst>
              <a:ext uri="{FF2B5EF4-FFF2-40B4-BE49-F238E27FC236}">
                <a16:creationId xmlns:a16="http://schemas.microsoft.com/office/drawing/2014/main" xmlns="" id="{F2379BB7-A787-4237-8D79-203A7D1879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3900" y="5026025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p</a:t>
            </a:r>
          </a:p>
        </p:txBody>
      </p:sp>
      <p:sp>
        <p:nvSpPr>
          <p:cNvPr id="37" name="'q'">
            <a:extLst>
              <a:ext uri="{FF2B5EF4-FFF2-40B4-BE49-F238E27FC236}">
                <a16:creationId xmlns:a16="http://schemas.microsoft.com/office/drawing/2014/main" xmlns="" id="{E6D03B0E-91F3-4741-9384-424A6DCB65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495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q</a:t>
            </a:r>
          </a:p>
        </p:txBody>
      </p:sp>
      <p:sp>
        <p:nvSpPr>
          <p:cNvPr id="38" name="'r'">
            <a:extLst>
              <a:ext uri="{FF2B5EF4-FFF2-40B4-BE49-F238E27FC236}">
                <a16:creationId xmlns:a16="http://schemas.microsoft.com/office/drawing/2014/main" xmlns="" id="{A4BD6D17-AB35-4472-ADAB-EB47D95F56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67588" y="5016500"/>
            <a:ext cx="6397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r</a:t>
            </a:r>
          </a:p>
        </p:txBody>
      </p:sp>
      <p:sp>
        <p:nvSpPr>
          <p:cNvPr id="39" name="'s'">
            <a:extLst>
              <a:ext uri="{FF2B5EF4-FFF2-40B4-BE49-F238E27FC236}">
                <a16:creationId xmlns:a16="http://schemas.microsoft.com/office/drawing/2014/main" xmlns="" id="{1B72F11C-C74D-403F-B014-842DF5B26B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70038" y="55610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s</a:t>
            </a:r>
          </a:p>
        </p:txBody>
      </p:sp>
      <p:sp>
        <p:nvSpPr>
          <p:cNvPr id="40" name="'t'">
            <a:extLst>
              <a:ext uri="{FF2B5EF4-FFF2-40B4-BE49-F238E27FC236}">
                <a16:creationId xmlns:a16="http://schemas.microsoft.com/office/drawing/2014/main" xmlns="" id="{821D117F-2927-448E-8224-8CBD335FFD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8" y="55610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t</a:t>
            </a:r>
          </a:p>
        </p:txBody>
      </p:sp>
      <p:sp>
        <p:nvSpPr>
          <p:cNvPr id="41" name="'u'">
            <a:extLst>
              <a:ext uri="{FF2B5EF4-FFF2-40B4-BE49-F238E27FC236}">
                <a16:creationId xmlns:a16="http://schemas.microsoft.com/office/drawing/2014/main" xmlns="" id="{1B47A579-342F-4D7C-A0CE-6A77C39B49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2138" y="55610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u</a:t>
            </a:r>
          </a:p>
        </p:txBody>
      </p:sp>
      <p:sp>
        <p:nvSpPr>
          <p:cNvPr id="42" name="'v'">
            <a:extLst>
              <a:ext uri="{FF2B5EF4-FFF2-40B4-BE49-F238E27FC236}">
                <a16:creationId xmlns:a16="http://schemas.microsoft.com/office/drawing/2014/main" xmlns="" id="{C58B4725-9B89-4216-B25E-49A192B9F9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3188" y="55610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v</a:t>
            </a:r>
          </a:p>
        </p:txBody>
      </p:sp>
      <p:sp>
        <p:nvSpPr>
          <p:cNvPr id="43" name="'w'">
            <a:extLst>
              <a:ext uri="{FF2B5EF4-FFF2-40B4-BE49-F238E27FC236}">
                <a16:creationId xmlns:a16="http://schemas.microsoft.com/office/drawing/2014/main" xmlns="" id="{26F32F0F-D35E-48BF-8B45-4C6C8E9F4D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5825" y="5561013"/>
            <a:ext cx="6397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w</a:t>
            </a:r>
          </a:p>
        </p:txBody>
      </p:sp>
      <p:sp>
        <p:nvSpPr>
          <p:cNvPr id="44" name="'x'">
            <a:extLst>
              <a:ext uri="{FF2B5EF4-FFF2-40B4-BE49-F238E27FC236}">
                <a16:creationId xmlns:a16="http://schemas.microsoft.com/office/drawing/2014/main" xmlns="" id="{DEDDD72A-BA40-43B2-890A-6C86496BD6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76875" y="5561013"/>
            <a:ext cx="6397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x</a:t>
            </a:r>
          </a:p>
        </p:txBody>
      </p:sp>
      <p:sp>
        <p:nvSpPr>
          <p:cNvPr id="45" name="'y'">
            <a:extLst>
              <a:ext uri="{FF2B5EF4-FFF2-40B4-BE49-F238E27FC236}">
                <a16:creationId xmlns:a16="http://schemas.microsoft.com/office/drawing/2014/main" xmlns="" id="{DA8C3205-A196-4F9E-BE05-1953293295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57925" y="5561013"/>
            <a:ext cx="6397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y</a:t>
            </a:r>
          </a:p>
        </p:txBody>
      </p:sp>
      <p:sp>
        <p:nvSpPr>
          <p:cNvPr id="46" name="'z'">
            <a:extLst>
              <a:ext uri="{FF2B5EF4-FFF2-40B4-BE49-F238E27FC236}">
                <a16:creationId xmlns:a16="http://schemas.microsoft.com/office/drawing/2014/main" xmlns="" id="{C2BA8CF1-E298-4254-B395-CCBD78A072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38975" y="5561013"/>
            <a:ext cx="6397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z</a:t>
            </a:r>
          </a:p>
        </p:txBody>
      </p:sp>
      <p:sp>
        <p:nvSpPr>
          <p:cNvPr id="47139" name="TextBox 50"/>
          <p:cNvSpPr txBox="1">
            <a:spLocks noChangeArrowheads="1"/>
          </p:cNvSpPr>
          <p:nvPr/>
        </p:nvSpPr>
        <p:spPr bwMode="auto">
          <a:xfrm>
            <a:off x="5778500" y="2332038"/>
            <a:ext cx="253365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en-GB" altLang="en-US">
                <a:solidFill>
                  <a:schemeClr val="tx1"/>
                </a:solidFill>
              </a:rPr>
              <a:t>The way in which a word is spoken.</a:t>
            </a:r>
          </a:p>
        </p:txBody>
      </p:sp>
      <p:grpSp>
        <p:nvGrpSpPr>
          <p:cNvPr id="52" name="clue"/>
          <p:cNvGrpSpPr>
            <a:grpSpLocks/>
          </p:cNvGrpSpPr>
          <p:nvPr/>
        </p:nvGrpSpPr>
        <p:grpSpPr bwMode="auto">
          <a:xfrm>
            <a:off x="5756275" y="2193925"/>
            <a:ext cx="2611438" cy="863600"/>
            <a:chOff x="873761" y="833120"/>
            <a:chExt cx="7689852" cy="1371600"/>
          </a:xfrm>
        </p:grpSpPr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xmlns="" id="{DFC45835-C87F-4009-9C9C-40F483525E6D}"/>
                </a:ext>
              </a:extLst>
            </p:cNvPr>
            <p:cNvSpPr/>
            <p:nvPr/>
          </p:nvSpPr>
          <p:spPr>
            <a:xfrm>
              <a:off x="873761" y="833120"/>
              <a:ext cx="7689852" cy="1371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7153" name="TextBox 53"/>
            <p:cNvSpPr txBox="1">
              <a:spLocks noChangeArrowheads="1"/>
            </p:cNvSpPr>
            <p:nvPr/>
          </p:nvSpPr>
          <p:spPr bwMode="auto">
            <a:xfrm>
              <a:off x="987258" y="1046163"/>
              <a:ext cx="7462852" cy="6198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1000"/>
                </a:spcBef>
                <a:buFont typeface="Arial" charset="0"/>
                <a:buNone/>
              </a:pPr>
              <a:r>
                <a:rPr lang="en-GB" altLang="en-US">
                  <a:solidFill>
                    <a:schemeClr val="bg1"/>
                  </a:solidFill>
                </a:rPr>
                <a:t>Click here</a:t>
              </a:r>
              <a:br>
                <a:rPr lang="en-GB" altLang="en-US">
                  <a:solidFill>
                    <a:schemeClr val="bg1"/>
                  </a:solidFill>
                </a:rPr>
              </a:br>
              <a:r>
                <a:rPr lang="en-GB" altLang="en-US">
                  <a:solidFill>
                    <a:schemeClr val="bg1"/>
                  </a:solidFill>
                </a:rPr>
                <a:t>for a clue!</a:t>
              </a:r>
            </a:p>
          </p:txBody>
        </p:sp>
      </p:grpSp>
      <p:sp>
        <p:nvSpPr>
          <p:cNvPr id="51" name="Oh no! Button">
            <a:extLst>
              <a:ext uri="{FF2B5EF4-FFF2-40B4-BE49-F238E27FC236}">
                <a16:creationId xmlns:a16="http://schemas.microsoft.com/office/drawing/2014/main" xmlns="" id="{4F0EC100-6BF6-443F-9D51-72A0BC17A36A}"/>
              </a:ext>
            </a:extLst>
          </p:cNvPr>
          <p:cNvSpPr/>
          <p:nvPr/>
        </p:nvSpPr>
        <p:spPr>
          <a:xfrm>
            <a:off x="2454275" y="3683000"/>
            <a:ext cx="1092200" cy="557213"/>
          </a:xfrm>
          <a:prstGeom prst="roundRect">
            <a:avLst/>
          </a:prstGeom>
          <a:solidFill>
            <a:srgbClr val="FF4343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Uh-Oh!</a:t>
            </a:r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2317750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00" y="2317750"/>
            <a:ext cx="385763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813" y="2317750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925" y="2317750"/>
            <a:ext cx="38735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513" y="2360613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400" y="2360613"/>
            <a:ext cx="385763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8513" y="2360613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163" y="2443163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050" y="2443163"/>
            <a:ext cx="385763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988" y="2417763"/>
            <a:ext cx="406400" cy="134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080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 nodeType="clickPar">
                      <p:stCondLst>
                        <p:cond delay="0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 nodeType="clickPar">
                      <p:stCondLst>
                        <p:cond delay="0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7 L 0.35035 -0.28704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17" y="-1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 nodeType="clickPar">
                      <p:stCondLst>
                        <p:cond delay="0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-0.34618 -0.37385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09" y="-1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 nodeType="clickPar">
                      <p:stCondLst>
                        <p:cond delay="0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2 3.7037E-6 L -0.4981 -0.37246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965" y="-18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 nodeType="clickPar">
                      <p:stCondLst>
                        <p:cond delay="0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7 L 0.13143 -0.28704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62" y="-1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 nodeType="clickPar">
                      <p:stCondLst>
                        <p:cond delay="0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7 L -0.35921 -0.28704 " pathEditMode="relative" rAng="0" ptsTypes="AA">
                                      <p:cBhvr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969" y="-14352"/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7 L -0.2856 -0.28704 " pathEditMode="relative" rAng="0" ptsTypes="AA">
                                      <p:cBhvr>
                                        <p:cTn id="11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88" y="-1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 nodeType="clickPar">
                      <p:stCondLst>
                        <p:cond delay="0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44444E-6 L 0.23889 -0.45185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44" y="-22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 nodeType="clickPar">
                      <p:stCondLst>
                        <p:cond delay="0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7 L 0.18524 -0.10857 " pathEditMode="relative" rAng="0" ptsTypes="AA">
                                      <p:cBhvr>
                                        <p:cTn id="1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53" y="-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 nodeType="clickPar">
                      <p:stCondLst>
                        <p:cond delay="0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7 L 0.06997 -0.10857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90" y="-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 nodeType="clickPar">
                      <p:stCondLst>
                        <p:cond delay="0"/>
                      </p:stCondLst>
                      <p:childTnLst>
                        <p:par>
                          <p:cTn id="1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7 L 0.03489 -0.10857 " pathEditMode="relative" rAng="0" ptsTypes="AA">
                                      <p:cBhvr>
                                        <p:cTn id="1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6" y="-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 nodeType="clickPar">
                      <p:stCondLst>
                        <p:cond delay="0"/>
                      </p:stCondLst>
                      <p:childTnLst>
                        <p:par>
                          <p:cTn id="1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7 L -0.00087 -0.10857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 nodeType="clickPar">
                      <p:stCondLst>
                        <p:cond delay="0"/>
                      </p:stCondLst>
                      <p:childTnLst>
                        <p:par>
                          <p:cTn id="1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7 L -0.03368 -0.1088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4" y="-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 nodeType="clickPar">
                      <p:stCondLst>
                        <p:cond delay="0"/>
                      </p:stCondLst>
                      <p:childTnLst>
                        <p:par>
                          <p:cTn id="1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7 L -0.05052 -0.1088 " pathEditMode="relative" rAng="0" ptsTypes="AA">
                                      <p:cBhvr>
                                        <p:cTn id="1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5" y="-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 nodeType="clickPar">
                      <p:stCondLst>
                        <p:cond delay="0"/>
                      </p:stCondLst>
                      <p:childTnLst>
                        <p:par>
                          <p:cTn id="1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6 L 0.59705 -0.18889 " pathEditMode="relative" rAng="0" ptsTypes="AA">
                                      <p:cBhvr>
                                        <p:cTn id="1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844" y="-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 nodeType="clickPar">
                      <p:stCondLst>
                        <p:cond delay="0"/>
                      </p:stCondLst>
                      <p:childTnLst>
                        <p:par>
                          <p:cTn id="1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0.56302 -0.19074 " pathEditMode="relative" rAng="0" ptsTypes="AA">
                                      <p:cBhvr>
                                        <p:cTn id="16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142" y="-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 nodeType="clickPar">
                      <p:stCondLst>
                        <p:cond delay="0"/>
                      </p:stCondLst>
                      <p:childTnLst>
                        <p:par>
                          <p:cTn id="1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6 L 0.52414 -0.19074 " pathEditMode="relative" rAng="0" ptsTypes="AA">
                                      <p:cBhvr>
                                        <p:cTn id="1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198" y="-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6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7" fill="hold" nodeType="clickPar">
                      <p:stCondLst>
                        <p:cond delay="0"/>
                      </p:stCondLst>
                      <p:childTnLst>
                        <p:par>
                          <p:cTn id="1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6 L 0.4842 -0.19422 " pathEditMode="relative" rAng="0" ptsTypes="AA">
                                      <p:cBhvr>
                                        <p:cTn id="1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01" y="-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 nodeType="clickPar">
                      <p:stCondLst>
                        <p:cond delay="0"/>
                      </p:stCondLst>
                      <p:childTnLst>
                        <p:par>
                          <p:cTn id="1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6 L -0.10851 -0.37245 " pathEditMode="relative" rAng="0" ptsTypes="AA">
                                      <p:cBhvr>
                                        <p:cTn id="17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34" y="-18634"/>
                                    </p:animMotion>
                                  </p:childTnLst>
                                </p:cTn>
                              </p:par>
                              <p:par>
                                <p:cTn id="17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6 L -0.06077 -0.37338 " pathEditMode="relative" rAng="0" ptsTypes="AA">
                                      <p:cBhvr>
                                        <p:cTn id="17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38" y="-18681"/>
                                    </p:animMotion>
                                  </p:childTnLst>
                                </p:cTn>
                              </p:par>
                              <p:par>
                                <p:cTn id="178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6 L 0.10243 -0.37314 " pathEditMode="relative" rAng="0" ptsTypes="AA">
                                      <p:cBhvr>
                                        <p:cTn id="17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22" y="-18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8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1" fill="hold" nodeType="clickPar">
                      <p:stCondLst>
                        <p:cond delay="0"/>
                      </p:stCondLst>
                      <p:childTnLst>
                        <p:par>
                          <p:cTn id="1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6 L -0.10643 -0.26505 " pathEditMode="relative" rAng="0" ptsTypes="AA">
                                      <p:cBhvr>
                                        <p:cTn id="18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30" y="-1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85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6" fill="hold" nodeType="clickPar">
                      <p:stCondLst>
                        <p:cond delay="0"/>
                      </p:stCondLst>
                      <p:childTnLst>
                        <p:par>
                          <p:cTn id="1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-0.22118 -0.26505 " pathEditMode="relative" rAng="0" ptsTypes="AA">
                                      <p:cBhvr>
                                        <p:cTn id="18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59" y="-1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90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1" fill="hold" nodeType="clickPar">
                      <p:stCondLst>
                        <p:cond delay="indefinite"/>
                      </p:stCondLst>
                      <p:childTnLst>
                        <p:par>
                          <p:cTn id="1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0.38629 -0.34444 " pathEditMode="relative" rAng="0" ptsTypes="AA">
                                      <p:cBhvr>
                                        <p:cTn id="19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06" y="-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 nodeType="clickPar">
                      <p:stCondLst>
                        <p:cond delay="0"/>
                      </p:stCondLst>
                      <p:childTnLst>
                        <p:par>
                          <p:cTn id="1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44444E-6 L 0.0349 -0.45185 " pathEditMode="relative" rAng="0" ptsTypes="AA">
                                      <p:cBhvr>
                                        <p:cTn id="19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6" y="-22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 nodeType="clickPar">
                      <p:stCondLst>
                        <p:cond delay="0"/>
                      </p:stCondLst>
                      <p:childTnLst>
                        <p:par>
                          <p:cTn id="2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0.22917 -0.34444 " pathEditMode="relative" rAng="0" ptsTypes="AA">
                                      <p:cBhvr>
                                        <p:cTn id="20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58" y="-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05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6" fill="hold" nodeType="clickPar">
                      <p:stCondLst>
                        <p:cond delay="0"/>
                      </p:stCondLst>
                      <p:childTnLst>
                        <p:par>
                          <p:cTn id="2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44444E-6 L 0.19791 -0.34444 " pathEditMode="relative" rAng="0" ptsTypes="AA">
                                      <p:cBhvr>
                                        <p:cTn id="20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96" y="-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1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1" fill="hold" nodeType="clickPar">
                      <p:stCondLst>
                        <p:cond delay="0"/>
                      </p:stCondLst>
                      <p:childTnLst>
                        <p:par>
                          <p:cTn id="2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44444E-6 L 0.17188 -0.34444 " pathEditMode="relative" rAng="0" ptsTypes="AA">
                                      <p:cBhvr>
                                        <p:cTn id="21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94" y="-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 nodeType="clickPar">
                      <p:stCondLst>
                        <p:cond delay="0"/>
                      </p:stCondLst>
                      <p:childTnLst>
                        <p:par>
                          <p:cTn id="2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0.13299 -0.34444 " pathEditMode="relative" rAng="0" ptsTypes="AA">
                                      <p:cBhvr>
                                        <p:cTn id="21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49" y="-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220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1" fill="hold" nodeType="clickPar">
                      <p:stCondLst>
                        <p:cond delay="0"/>
                      </p:stCondLst>
                      <p:childTnLst>
                        <p:par>
                          <p:cTn id="2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44444E-6 L 0.09253 -0.34444 " pathEditMode="relative" rAng="0" ptsTypes="AA">
                                      <p:cBhvr>
                                        <p:cTn id="22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18" y="-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3" grpId="0"/>
      <p:bldP spid="24" grpId="0"/>
      <p:bldP spid="25" grpId="0"/>
      <p:bldP spid="26" grpId="0"/>
      <p:bldP spid="27" grpId="0"/>
      <p:bldP spid="28" grpId="0"/>
      <p:bldP spid="55" grpId="0"/>
      <p:bldP spid="29" grpId="0"/>
      <p:bldP spid="30" grpId="0"/>
      <p:bldP spid="31" grpId="0"/>
      <p:bldP spid="32" grpId="0"/>
      <p:bldP spid="33" grpId="0"/>
      <p:bldP spid="57" grpId="0"/>
      <p:bldP spid="50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B7B5044A-53A0-4CE2-BC93-6C6F3C6E4E67}"/>
              </a:ext>
            </a:extLst>
          </p:cNvPr>
          <p:cNvSpPr/>
          <p:nvPr/>
        </p:nvSpPr>
        <p:spPr>
          <a:xfrm>
            <a:off x="720725" y="681038"/>
            <a:ext cx="7667625" cy="1371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9155" name="TextBox 2"/>
          <p:cNvSpPr txBox="1">
            <a:spLocks noChangeArrowheads="1"/>
          </p:cNvSpPr>
          <p:nvPr/>
        </p:nvSpPr>
        <p:spPr bwMode="auto">
          <a:xfrm>
            <a:off x="835025" y="822325"/>
            <a:ext cx="7462838" cy="108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en-GB" altLang="en-US">
                <a:solidFill>
                  <a:schemeClr val="bg1"/>
                </a:solidFill>
              </a:rPr>
              <a:t>Let’s play ‘Ten Strikes and You’re Out!’ Click on the letters that you think are missing to try to make the word. Every time you guess a letter incorrectly, press the ‘Uh-oh’ button to make a pin disappear! Can you guess all of the missing letters before you strike out?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FA9767F2-AA61-40B4-8D7A-B8103AAAD036}"/>
              </a:ext>
            </a:extLst>
          </p:cNvPr>
          <p:cNvSpPr/>
          <p:nvPr/>
        </p:nvSpPr>
        <p:spPr>
          <a:xfrm>
            <a:off x="1749425" y="2476500"/>
            <a:ext cx="4970463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sz="2400" spc="300" dirty="0"/>
              <a:t>________n_</a:t>
            </a:r>
            <a:endParaRPr lang="en-GB" altLang="en-US" sz="240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349A90F4-6F50-4357-9202-D597BADC12B3}"/>
              </a:ext>
            </a:extLst>
          </p:cNvPr>
          <p:cNvSpPr/>
          <p:nvPr/>
        </p:nvSpPr>
        <p:spPr>
          <a:xfrm>
            <a:off x="728663" y="4371975"/>
            <a:ext cx="7631112" cy="17414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0" name="'a'">
            <a:extLst>
              <a:ext uri="{FF2B5EF4-FFF2-40B4-BE49-F238E27FC236}">
                <a16:creationId xmlns:a16="http://schemas.microsoft.com/office/drawing/2014/main" xmlns="" id="{18FF9877-12E8-4B49-BF08-854B635E60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760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a</a:t>
            </a:r>
          </a:p>
        </p:txBody>
      </p:sp>
      <p:sp>
        <p:nvSpPr>
          <p:cNvPr id="21" name="'b'">
            <a:extLst>
              <a:ext uri="{FF2B5EF4-FFF2-40B4-BE49-F238E27FC236}">
                <a16:creationId xmlns:a16="http://schemas.microsoft.com/office/drawing/2014/main" xmlns="" id="{252BC0DA-5AF9-4283-9023-16AEF5BB47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865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b</a:t>
            </a:r>
          </a:p>
        </p:txBody>
      </p:sp>
      <p:sp>
        <p:nvSpPr>
          <p:cNvPr id="23" name="'c'">
            <a:extLst>
              <a:ext uri="{FF2B5EF4-FFF2-40B4-BE49-F238E27FC236}">
                <a16:creationId xmlns:a16="http://schemas.microsoft.com/office/drawing/2014/main" xmlns="" id="{62508F27-6210-48FD-9B3D-59264C4ECF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970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c</a:t>
            </a:r>
          </a:p>
        </p:txBody>
      </p:sp>
      <p:sp>
        <p:nvSpPr>
          <p:cNvPr id="24" name="'d'">
            <a:extLst>
              <a:ext uri="{FF2B5EF4-FFF2-40B4-BE49-F238E27FC236}">
                <a16:creationId xmlns:a16="http://schemas.microsoft.com/office/drawing/2014/main" xmlns="" id="{C8E69EA3-E3FE-4C4F-ACA8-B346F09C4F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6075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d</a:t>
            </a:r>
          </a:p>
        </p:txBody>
      </p:sp>
      <p:sp>
        <p:nvSpPr>
          <p:cNvPr id="25" name="'e'">
            <a:extLst>
              <a:ext uri="{FF2B5EF4-FFF2-40B4-BE49-F238E27FC236}">
                <a16:creationId xmlns:a16="http://schemas.microsoft.com/office/drawing/2014/main" xmlns="" id="{87F5593F-292E-42AF-9199-0F4D35BEBC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180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e</a:t>
            </a:r>
          </a:p>
        </p:txBody>
      </p:sp>
      <p:sp>
        <p:nvSpPr>
          <p:cNvPr id="55" name="'f' 2">
            <a:extLst>
              <a:ext uri="{FF2B5EF4-FFF2-40B4-BE49-F238E27FC236}">
                <a16:creationId xmlns:a16="http://schemas.microsoft.com/office/drawing/2014/main" xmlns="" id="{C04A19CF-6FFE-437A-ABE0-6042CC2E2F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285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f</a:t>
            </a:r>
          </a:p>
        </p:txBody>
      </p:sp>
      <p:sp>
        <p:nvSpPr>
          <p:cNvPr id="26" name="'f'">
            <a:extLst>
              <a:ext uri="{FF2B5EF4-FFF2-40B4-BE49-F238E27FC236}">
                <a16:creationId xmlns:a16="http://schemas.microsoft.com/office/drawing/2014/main" xmlns="" id="{28AE11EE-013C-48BA-9D5E-CC104F86CB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285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f</a:t>
            </a:r>
          </a:p>
        </p:txBody>
      </p:sp>
      <p:sp>
        <p:nvSpPr>
          <p:cNvPr id="27" name="'g'">
            <a:extLst>
              <a:ext uri="{FF2B5EF4-FFF2-40B4-BE49-F238E27FC236}">
                <a16:creationId xmlns:a16="http://schemas.microsoft.com/office/drawing/2014/main" xmlns="" id="{74AA1658-B888-47BA-9DBE-409FF2AAD0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390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g</a:t>
            </a:r>
          </a:p>
        </p:txBody>
      </p:sp>
      <p:sp>
        <p:nvSpPr>
          <p:cNvPr id="28" name="'h'">
            <a:extLst>
              <a:ext uri="{FF2B5EF4-FFF2-40B4-BE49-F238E27FC236}">
                <a16:creationId xmlns:a16="http://schemas.microsoft.com/office/drawing/2014/main" xmlns="" id="{01DF94F7-87E3-40E8-AC77-6AE0C07AB8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4950" y="44307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h</a:t>
            </a:r>
          </a:p>
        </p:txBody>
      </p:sp>
      <p:sp>
        <p:nvSpPr>
          <p:cNvPr id="57" name="'i'2">
            <a:extLst>
              <a:ext uri="{FF2B5EF4-FFF2-40B4-BE49-F238E27FC236}">
                <a16:creationId xmlns:a16="http://schemas.microsoft.com/office/drawing/2014/main" xmlns="" id="{1E7C4787-1DC8-406F-82BB-9EF02F9D59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70763" y="4430713"/>
            <a:ext cx="6397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i</a:t>
            </a:r>
          </a:p>
        </p:txBody>
      </p:sp>
      <p:sp>
        <p:nvSpPr>
          <p:cNvPr id="29" name="'i'">
            <a:extLst>
              <a:ext uri="{FF2B5EF4-FFF2-40B4-BE49-F238E27FC236}">
                <a16:creationId xmlns:a16="http://schemas.microsoft.com/office/drawing/2014/main" xmlns="" id="{018FDF11-E17B-435D-A5CC-A5A85DE55C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67588" y="4430713"/>
            <a:ext cx="6397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i</a:t>
            </a:r>
          </a:p>
        </p:txBody>
      </p:sp>
      <p:sp>
        <p:nvSpPr>
          <p:cNvPr id="30" name="'j'">
            <a:extLst>
              <a:ext uri="{FF2B5EF4-FFF2-40B4-BE49-F238E27FC236}">
                <a16:creationId xmlns:a16="http://schemas.microsoft.com/office/drawing/2014/main" xmlns="" id="{585D31D7-7BE7-478A-95B8-BBA50D6629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760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j</a:t>
            </a:r>
          </a:p>
        </p:txBody>
      </p:sp>
      <p:sp>
        <p:nvSpPr>
          <p:cNvPr id="31" name="'k'">
            <a:extLst>
              <a:ext uri="{FF2B5EF4-FFF2-40B4-BE49-F238E27FC236}">
                <a16:creationId xmlns:a16="http://schemas.microsoft.com/office/drawing/2014/main" xmlns="" id="{4C4F1149-15D2-4738-A49A-913A2FE8FC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865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k</a:t>
            </a:r>
          </a:p>
        </p:txBody>
      </p:sp>
      <p:sp>
        <p:nvSpPr>
          <p:cNvPr id="32" name="'l'">
            <a:extLst>
              <a:ext uri="{FF2B5EF4-FFF2-40B4-BE49-F238E27FC236}">
                <a16:creationId xmlns:a16="http://schemas.microsoft.com/office/drawing/2014/main" xmlns="" id="{8ECAB153-FCF5-4C9C-9D1E-6A3F7CD2BE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970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l</a:t>
            </a:r>
          </a:p>
        </p:txBody>
      </p:sp>
      <p:sp>
        <p:nvSpPr>
          <p:cNvPr id="33" name="'m'">
            <a:extLst>
              <a:ext uri="{FF2B5EF4-FFF2-40B4-BE49-F238E27FC236}">
                <a16:creationId xmlns:a16="http://schemas.microsoft.com/office/drawing/2014/main" xmlns="" id="{89FA88DF-CDE2-47B3-876B-F6E7B0D5F9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6075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m</a:t>
            </a:r>
          </a:p>
        </p:txBody>
      </p:sp>
      <p:sp>
        <p:nvSpPr>
          <p:cNvPr id="34" name="'n'">
            <a:extLst>
              <a:ext uri="{FF2B5EF4-FFF2-40B4-BE49-F238E27FC236}">
                <a16:creationId xmlns:a16="http://schemas.microsoft.com/office/drawing/2014/main" xmlns="" id="{AF59BE95-563C-43EB-87A4-7A839211FF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180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n</a:t>
            </a:r>
          </a:p>
        </p:txBody>
      </p:sp>
      <p:sp>
        <p:nvSpPr>
          <p:cNvPr id="35" name="'o'">
            <a:extLst>
              <a:ext uri="{FF2B5EF4-FFF2-40B4-BE49-F238E27FC236}">
                <a16:creationId xmlns:a16="http://schemas.microsoft.com/office/drawing/2014/main" xmlns="" id="{333316AE-6EA6-4422-99D2-5FD40E07E5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285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o</a:t>
            </a:r>
          </a:p>
        </p:txBody>
      </p:sp>
      <p:sp>
        <p:nvSpPr>
          <p:cNvPr id="36" name="'p'">
            <a:extLst>
              <a:ext uri="{FF2B5EF4-FFF2-40B4-BE49-F238E27FC236}">
                <a16:creationId xmlns:a16="http://schemas.microsoft.com/office/drawing/2014/main" xmlns="" id="{09E3EAA3-B768-45D3-B3C3-2C6EAFB5B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3900" y="5026025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p</a:t>
            </a:r>
          </a:p>
        </p:txBody>
      </p:sp>
      <p:sp>
        <p:nvSpPr>
          <p:cNvPr id="37" name="'q'">
            <a:extLst>
              <a:ext uri="{FF2B5EF4-FFF2-40B4-BE49-F238E27FC236}">
                <a16:creationId xmlns:a16="http://schemas.microsoft.com/office/drawing/2014/main" xmlns="" id="{E43023E1-ACFC-4F79-9845-DBC20E970A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4950" y="5016500"/>
            <a:ext cx="641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q</a:t>
            </a:r>
          </a:p>
        </p:txBody>
      </p:sp>
      <p:sp>
        <p:nvSpPr>
          <p:cNvPr id="38" name="'r'">
            <a:extLst>
              <a:ext uri="{FF2B5EF4-FFF2-40B4-BE49-F238E27FC236}">
                <a16:creationId xmlns:a16="http://schemas.microsoft.com/office/drawing/2014/main" xmlns="" id="{25593213-7C12-487E-A878-3B5D7CC0D0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67588" y="5016500"/>
            <a:ext cx="6397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r</a:t>
            </a:r>
          </a:p>
        </p:txBody>
      </p:sp>
      <p:sp>
        <p:nvSpPr>
          <p:cNvPr id="39" name="'s'">
            <a:extLst>
              <a:ext uri="{FF2B5EF4-FFF2-40B4-BE49-F238E27FC236}">
                <a16:creationId xmlns:a16="http://schemas.microsoft.com/office/drawing/2014/main" xmlns="" id="{E0B79FE3-FF8A-4B81-AFAD-1CEC9003B1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70038" y="55610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s</a:t>
            </a:r>
          </a:p>
        </p:txBody>
      </p:sp>
      <p:sp>
        <p:nvSpPr>
          <p:cNvPr id="40" name="'t'">
            <a:extLst>
              <a:ext uri="{FF2B5EF4-FFF2-40B4-BE49-F238E27FC236}">
                <a16:creationId xmlns:a16="http://schemas.microsoft.com/office/drawing/2014/main" xmlns="" id="{0F3A5ACA-0B6E-49D3-8BAA-D59690D1AE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8" y="55610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t</a:t>
            </a:r>
          </a:p>
        </p:txBody>
      </p:sp>
      <p:sp>
        <p:nvSpPr>
          <p:cNvPr id="41" name="'u'">
            <a:extLst>
              <a:ext uri="{FF2B5EF4-FFF2-40B4-BE49-F238E27FC236}">
                <a16:creationId xmlns:a16="http://schemas.microsoft.com/office/drawing/2014/main" xmlns="" id="{FC423956-5299-4A89-8F1B-0FFD6E4628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2138" y="55610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u</a:t>
            </a:r>
          </a:p>
        </p:txBody>
      </p:sp>
      <p:sp>
        <p:nvSpPr>
          <p:cNvPr id="42" name="'v'">
            <a:extLst>
              <a:ext uri="{FF2B5EF4-FFF2-40B4-BE49-F238E27FC236}">
                <a16:creationId xmlns:a16="http://schemas.microsoft.com/office/drawing/2014/main" xmlns="" id="{78D4A59F-67C7-4E09-A491-B91EFE10AC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3188" y="5561013"/>
            <a:ext cx="641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v</a:t>
            </a:r>
          </a:p>
        </p:txBody>
      </p:sp>
      <p:sp>
        <p:nvSpPr>
          <p:cNvPr id="43" name="'w'">
            <a:extLst>
              <a:ext uri="{FF2B5EF4-FFF2-40B4-BE49-F238E27FC236}">
                <a16:creationId xmlns:a16="http://schemas.microsoft.com/office/drawing/2014/main" xmlns="" id="{B65491FE-09F7-4262-9B0D-45B5FF1A3C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5825" y="5561013"/>
            <a:ext cx="6397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w</a:t>
            </a:r>
          </a:p>
        </p:txBody>
      </p:sp>
      <p:sp>
        <p:nvSpPr>
          <p:cNvPr id="44" name="'x'">
            <a:extLst>
              <a:ext uri="{FF2B5EF4-FFF2-40B4-BE49-F238E27FC236}">
                <a16:creationId xmlns:a16="http://schemas.microsoft.com/office/drawing/2014/main" xmlns="" id="{4CB5CBED-F3B1-4606-A68C-882C76D8CD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76875" y="5561013"/>
            <a:ext cx="6397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x</a:t>
            </a:r>
          </a:p>
        </p:txBody>
      </p:sp>
      <p:sp>
        <p:nvSpPr>
          <p:cNvPr id="45" name="'y'">
            <a:extLst>
              <a:ext uri="{FF2B5EF4-FFF2-40B4-BE49-F238E27FC236}">
                <a16:creationId xmlns:a16="http://schemas.microsoft.com/office/drawing/2014/main" xmlns="" id="{355352E1-9107-4057-9679-3B7C0F2E6E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57925" y="5561013"/>
            <a:ext cx="6397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y</a:t>
            </a:r>
          </a:p>
        </p:txBody>
      </p:sp>
      <p:sp>
        <p:nvSpPr>
          <p:cNvPr id="46" name="'z'">
            <a:extLst>
              <a:ext uri="{FF2B5EF4-FFF2-40B4-BE49-F238E27FC236}">
                <a16:creationId xmlns:a16="http://schemas.microsoft.com/office/drawing/2014/main" xmlns="" id="{806F908A-49BD-47C0-8D5E-5495C593B6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38975" y="5561013"/>
            <a:ext cx="6397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400">
                <a:solidFill>
                  <a:schemeClr val="tx1"/>
                </a:solidFill>
                <a:latin typeface="+mn-lt"/>
              </a:rPr>
              <a:t>z</a:t>
            </a:r>
          </a:p>
        </p:txBody>
      </p:sp>
      <p:sp>
        <p:nvSpPr>
          <p:cNvPr id="49186" name="TextBox 50"/>
          <p:cNvSpPr txBox="1">
            <a:spLocks noChangeArrowheads="1"/>
          </p:cNvSpPr>
          <p:nvPr/>
        </p:nvSpPr>
        <p:spPr bwMode="auto">
          <a:xfrm>
            <a:off x="5778500" y="2332038"/>
            <a:ext cx="25336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en-GB" altLang="en-US">
                <a:solidFill>
                  <a:schemeClr val="tx1"/>
                </a:solidFill>
              </a:rPr>
              <a:t>Enough; adequate.</a:t>
            </a:r>
          </a:p>
        </p:txBody>
      </p:sp>
      <p:grpSp>
        <p:nvGrpSpPr>
          <p:cNvPr id="52" name="clue"/>
          <p:cNvGrpSpPr>
            <a:grpSpLocks/>
          </p:cNvGrpSpPr>
          <p:nvPr/>
        </p:nvGrpSpPr>
        <p:grpSpPr bwMode="auto">
          <a:xfrm>
            <a:off x="5756275" y="2193925"/>
            <a:ext cx="2611438" cy="863600"/>
            <a:chOff x="873761" y="833120"/>
            <a:chExt cx="7689852" cy="1371600"/>
          </a:xfrm>
        </p:grpSpPr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xmlns="" id="{DFC45835-C87F-4009-9C9C-40F483525E6D}"/>
                </a:ext>
              </a:extLst>
            </p:cNvPr>
            <p:cNvSpPr/>
            <p:nvPr/>
          </p:nvSpPr>
          <p:spPr>
            <a:xfrm>
              <a:off x="873761" y="833120"/>
              <a:ext cx="7689852" cy="1371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9200" name="TextBox 53"/>
            <p:cNvSpPr txBox="1">
              <a:spLocks noChangeArrowheads="1"/>
            </p:cNvSpPr>
            <p:nvPr/>
          </p:nvSpPr>
          <p:spPr bwMode="auto">
            <a:xfrm>
              <a:off x="987258" y="1046163"/>
              <a:ext cx="7462852" cy="6198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1000"/>
                </a:spcBef>
                <a:buFont typeface="Arial" charset="0"/>
                <a:buNone/>
              </a:pPr>
              <a:r>
                <a:rPr lang="en-GB" altLang="en-US">
                  <a:solidFill>
                    <a:schemeClr val="bg1"/>
                  </a:solidFill>
                </a:rPr>
                <a:t>Click here</a:t>
              </a:r>
              <a:br>
                <a:rPr lang="en-GB" altLang="en-US">
                  <a:solidFill>
                    <a:schemeClr val="bg1"/>
                  </a:solidFill>
                </a:rPr>
              </a:br>
              <a:r>
                <a:rPr lang="en-GB" altLang="en-US">
                  <a:solidFill>
                    <a:schemeClr val="bg1"/>
                  </a:solidFill>
                </a:rPr>
                <a:t>for a clue!</a:t>
              </a:r>
            </a:p>
          </p:txBody>
        </p:sp>
      </p:grpSp>
      <p:sp>
        <p:nvSpPr>
          <p:cNvPr id="50" name="Oh no! Button">
            <a:extLst>
              <a:ext uri="{FF2B5EF4-FFF2-40B4-BE49-F238E27FC236}">
                <a16:creationId xmlns:a16="http://schemas.microsoft.com/office/drawing/2014/main" xmlns="" id="{10A24768-2BAD-4A58-AB07-DB1FCDEC802C}"/>
              </a:ext>
            </a:extLst>
          </p:cNvPr>
          <p:cNvSpPr/>
          <p:nvPr/>
        </p:nvSpPr>
        <p:spPr>
          <a:xfrm>
            <a:off x="2454275" y="3683000"/>
            <a:ext cx="1092200" cy="557213"/>
          </a:xfrm>
          <a:prstGeom prst="roundRect">
            <a:avLst/>
          </a:prstGeom>
          <a:solidFill>
            <a:srgbClr val="FF4343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Uh-Oh!</a:t>
            </a:r>
          </a:p>
        </p:txBody>
      </p:sp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2317750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00" y="2317750"/>
            <a:ext cx="385763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813" y="2317750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925" y="2317750"/>
            <a:ext cx="38735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513" y="2360613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400" y="2360613"/>
            <a:ext cx="385763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8513" y="2360613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163" y="2443163"/>
            <a:ext cx="385762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050" y="2443163"/>
            <a:ext cx="385763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988" y="2417763"/>
            <a:ext cx="406400" cy="1344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2889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 nodeType="clickPar">
                      <p:stCondLst>
                        <p:cond delay="0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 nodeType="clickPar">
                      <p:stCondLst>
                        <p:cond delay="0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5 3.7037E-7 L 0.37656 -0.10532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46" y="-5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 nodeType="clickPar">
                      <p:stCondLst>
                        <p:cond delay="0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-0.02934 -0.26644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6" y="-13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 nodeType="clickPar">
                      <p:stCondLst>
                        <p:cond delay="0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2 3.7037E-6 L -0.24167 -0.26505 " pathEditMode="relative" rAng="0" ptsTypes="AA">
                                      <p:cBhvr>
                                        <p:cTn id="10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53" y="-1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 nodeType="clickPar">
                      <p:stCondLst>
                        <p:cond delay="0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7 L 0.14514 -0.28889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57" y="-1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 nodeType="clickPar">
                      <p:stCondLst>
                        <p:cond delay="0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7 L -0.34358 -0.28704 " pathEditMode="relative" rAng="0" ptsTypes="AA">
                                      <p:cBhvr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88" y="-14352"/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7 L -0.39236 -0.28982 " pathEditMode="relative" rAng="0" ptsTypes="AA">
                                      <p:cBhvr>
                                        <p:cTn id="11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18" y="-14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 nodeType="clickPar">
                      <p:stCondLst>
                        <p:cond delay="0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52 0.00162 L 0.27587 -0.453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10" y="-22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 nodeType="clickPar">
                      <p:stCondLst>
                        <p:cond delay="0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7 L 0.18524 -0.10857 " pathEditMode="relative" rAng="0" ptsTypes="AA">
                                      <p:cBhvr>
                                        <p:cTn id="1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53" y="-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 nodeType="clickPar">
                      <p:stCondLst>
                        <p:cond delay="0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7 L 0.06997 -0.10857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90" y="-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 nodeType="clickPar">
                      <p:stCondLst>
                        <p:cond delay="0"/>
                      </p:stCondLst>
                      <p:childTnLst>
                        <p:par>
                          <p:cTn id="1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7 L 0.02048 -0.28982 " pathEditMode="relative" rAng="0" ptsTypes="AA">
                                      <p:cBhvr>
                                        <p:cTn id="1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4" y="-14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 nodeType="clickPar">
                      <p:stCondLst>
                        <p:cond delay="0"/>
                      </p:stCondLst>
                      <p:childTnLst>
                        <p:par>
                          <p:cTn id="1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08 3.7037E-7 L -0.18299 -0.27824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62" y="-13912"/>
                                    </p:animMotion>
                                  </p:childTnLst>
                                </p:cTn>
                              </p:par>
                              <p:par>
                                <p:cTn id="14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08 3.7037E-7 L -0.15643 -0.27824 " pathEditMode="relative" rAng="0" ptsTypes="AA">
                                      <p:cBhvr>
                                        <p:cTn id="14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25" y="-13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 nodeType="clickPar">
                      <p:stCondLst>
                        <p:cond delay="0"/>
                      </p:stCondLst>
                      <p:childTnLst>
                        <p:par>
                          <p:cTn id="1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7 L -0.03368 -0.1088 " pathEditMode="relative" rAng="0" ptsTypes="AA">
                                      <p:cBhvr>
                                        <p:cTn id="1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4" y="-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 nodeType="clickPar">
                      <p:stCondLst>
                        <p:cond delay="0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7 L -0.05052 -0.1088 " pathEditMode="relative" rAng="0" ptsTypes="AA">
                                      <p:cBhvr>
                                        <p:cTn id="15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5" y="-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 nodeType="clickPar">
                      <p:stCondLst>
                        <p:cond delay="0"/>
                      </p:stCondLst>
                      <p:childTnLst>
                        <p:par>
                          <p:cTn id="1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6 L 0.59705 -0.18889 " pathEditMode="relative" rAng="0" ptsTypes="AA">
                                      <p:cBhvr>
                                        <p:cTn id="15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844" y="-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 nodeType="clickPar">
                      <p:stCondLst>
                        <p:cond delay="0"/>
                      </p:stCondLst>
                      <p:childTnLst>
                        <p:par>
                          <p:cTn id="1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0.56302 -0.19074 " pathEditMode="relative" rAng="0" ptsTypes="AA">
                                      <p:cBhvr>
                                        <p:cTn id="1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142" y="-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 nodeType="clickPar">
                      <p:stCondLst>
                        <p:cond delay="0"/>
                      </p:stCondLst>
                      <p:childTnLst>
                        <p:par>
                          <p:cTn id="1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6 L 0.52414 -0.19074 " pathEditMode="relative" rAng="0" ptsTypes="AA">
                                      <p:cBhvr>
                                        <p:cTn id="16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198" y="-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6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9" fill="hold" nodeType="clickPar">
                      <p:stCondLst>
                        <p:cond delay="0"/>
                      </p:stCondLst>
                      <p:childTnLst>
                        <p:par>
                          <p:cTn id="1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6 L 0.4842 -0.19422 " pathEditMode="relative" rAng="0" ptsTypes="AA">
                                      <p:cBhvr>
                                        <p:cTn id="17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01" y="-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 nodeType="clickPar">
                      <p:stCondLst>
                        <p:cond delay="0"/>
                      </p:stCondLst>
                      <p:childTnLst>
                        <p:par>
                          <p:cTn id="1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-0.07101 -0.26505 " pathEditMode="relative" rAng="0" ptsTypes="AA">
                                      <p:cBhvr>
                                        <p:cTn id="17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59" y="-1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 nodeType="clickPar">
                      <p:stCondLst>
                        <p:cond delay="0"/>
                      </p:stCondLst>
                      <p:childTnLst>
                        <p:par>
                          <p:cTn id="1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6 L -0.10643 -0.26505 " pathEditMode="relative" rAng="0" ptsTypes="AA">
                                      <p:cBhvr>
                                        <p:cTn id="18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30" y="-1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8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4" fill="hold" nodeType="clickPar">
                      <p:stCondLst>
                        <p:cond delay="0"/>
                      </p:stCondLst>
                      <p:childTnLst>
                        <p:par>
                          <p:cTn id="1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-0.22118 -0.26505 " pathEditMode="relative" rAng="0" ptsTypes="AA">
                                      <p:cBhvr>
                                        <p:cTn id="18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59" y="-1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 nodeType="clickPar">
                      <p:stCondLst>
                        <p:cond delay="indefinite"/>
                      </p:stCondLst>
                      <p:childTnLst>
                        <p:par>
                          <p:cTn id="1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0.14705 -0.45463 " pathEditMode="relative" rAng="0" ptsTypes="AA">
                                      <p:cBhvr>
                                        <p:cTn id="19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44" y="-22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93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4" fill="hold" nodeType="clickPar">
                      <p:stCondLst>
                        <p:cond delay="0"/>
                      </p:stCondLst>
                      <p:childTnLst>
                        <p:par>
                          <p:cTn id="1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44444E-6 L 0.00087 -0.45185 " pathEditMode="relative" rAng="0" ptsTypes="AA">
                                      <p:cBhvr>
                                        <p:cTn id="19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22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 nodeType="clickPar">
                      <p:stCondLst>
                        <p:cond delay="0"/>
                      </p:stCondLst>
                      <p:childTnLst>
                        <p:par>
                          <p:cTn id="2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0.22917 -0.34444 " pathEditMode="relative" rAng="0" ptsTypes="AA">
                                      <p:cBhvr>
                                        <p:cTn id="20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58" y="-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03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4" fill="hold" nodeType="clickPar">
                      <p:stCondLst>
                        <p:cond delay="0"/>
                      </p:stCondLst>
                      <p:childTnLst>
                        <p:par>
                          <p:cTn id="2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44444E-6 L 0.19791 -0.34444 " pathEditMode="relative" rAng="0" ptsTypes="AA">
                                      <p:cBhvr>
                                        <p:cTn id="20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96" y="-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 nodeType="clickPar">
                      <p:stCondLst>
                        <p:cond delay="0"/>
                      </p:stCondLst>
                      <p:childTnLst>
                        <p:par>
                          <p:cTn id="2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44444E-6 L 0.17188 -0.34444 " pathEditMode="relative" rAng="0" ptsTypes="AA">
                                      <p:cBhvr>
                                        <p:cTn id="21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94" y="-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 nodeType="clickPar">
                      <p:stCondLst>
                        <p:cond delay="0"/>
                      </p:stCondLst>
                      <p:childTnLst>
                        <p:par>
                          <p:cTn id="2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0.13299 -0.34444 " pathEditMode="relative" rAng="0" ptsTypes="AA">
                                      <p:cBhvr>
                                        <p:cTn id="21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49" y="-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 nodeType="clickPar">
                      <p:stCondLst>
                        <p:cond delay="0"/>
                      </p:stCondLst>
                      <p:childTnLst>
                        <p:par>
                          <p:cTn id="2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44444E-6 L 0.09253 -0.34444 " pathEditMode="relative" rAng="0" ptsTypes="AA">
                                      <p:cBhvr>
                                        <p:cTn id="22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18" y="-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3" grpId="0"/>
      <p:bldP spid="24" grpId="0"/>
      <p:bldP spid="25" grpId="0"/>
      <p:bldP spid="55" grpId="0"/>
      <p:bldP spid="26" grpId="0"/>
      <p:bldP spid="27" grpId="0"/>
      <p:bldP spid="28" grpId="0"/>
      <p:bldP spid="57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BA0801B8-5C2B-4F28-A9C4-9F384780F9A9}"/>
              </a:ext>
            </a:extLst>
          </p:cNvPr>
          <p:cNvSpPr/>
          <p:nvPr/>
        </p:nvSpPr>
        <p:spPr>
          <a:xfrm>
            <a:off x="763588" y="635000"/>
            <a:ext cx="7632700" cy="841375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000" dirty="0">
                <a:solidFill>
                  <a:schemeClr val="bg1"/>
                </a:solidFill>
              </a:rPr>
              <a:t>Here are this week’s spellings to practise.</a:t>
            </a:r>
            <a:endParaRPr lang="en-GB" sz="2400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1852613" y="1828800"/>
            <a:ext cx="2349500" cy="347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>
              <a:lnSpc>
                <a:spcPct val="150000"/>
              </a:lnSpc>
              <a:buFont typeface="Arial" charset="0"/>
              <a:buNone/>
            </a:pPr>
            <a:r>
              <a:rPr lang="en-GB" altLang="en-US" sz="2400">
                <a:solidFill>
                  <a:srgbClr val="1C1C1C"/>
                </a:solidFill>
                <a:ea typeface="Sassoon Infant Rg" pitchFamily="50" charset="0"/>
                <a:cs typeface="Sassoon Infant Rg" pitchFamily="50" charset="0"/>
              </a:rPr>
              <a:t>foreign</a:t>
            </a:r>
          </a:p>
          <a:p>
            <a:pPr algn="ctr" eaLnBrk="1" hangingPunct="1">
              <a:lnSpc>
                <a:spcPct val="150000"/>
              </a:lnSpc>
              <a:buFont typeface="Arial" charset="0"/>
              <a:buNone/>
            </a:pPr>
            <a:r>
              <a:rPr lang="en-GB" altLang="en-US" sz="2400">
                <a:ea typeface="Sassoon Infant Rg" pitchFamily="50" charset="0"/>
                <a:cs typeface="Sassoon Infant Rg" pitchFamily="50" charset="0"/>
              </a:rPr>
              <a:t>apparent</a:t>
            </a:r>
          </a:p>
          <a:p>
            <a:pPr algn="ctr" eaLnBrk="1" hangingPunct="1">
              <a:lnSpc>
                <a:spcPct val="150000"/>
              </a:lnSpc>
              <a:buFont typeface="Arial" charset="0"/>
              <a:buNone/>
            </a:pPr>
            <a:r>
              <a:rPr lang="en-GB" altLang="en-US" sz="2400">
                <a:ea typeface="Sassoon Infant Rg" pitchFamily="50" charset="0"/>
                <a:cs typeface="Sassoon Infant Rg" pitchFamily="50" charset="0"/>
              </a:rPr>
              <a:t>appreciate</a:t>
            </a:r>
          </a:p>
          <a:p>
            <a:pPr algn="ctr" eaLnBrk="1" hangingPunct="1">
              <a:lnSpc>
                <a:spcPct val="150000"/>
              </a:lnSpc>
              <a:buFont typeface="Arial" charset="0"/>
              <a:buNone/>
            </a:pPr>
            <a:r>
              <a:rPr lang="en-GB" altLang="en-US" sz="2400">
                <a:ea typeface="Sassoon Infant Rg" pitchFamily="50" charset="0"/>
                <a:cs typeface="Sassoon Infant Rg" pitchFamily="50" charset="0"/>
              </a:rPr>
              <a:t>persuade</a:t>
            </a:r>
          </a:p>
          <a:p>
            <a:pPr algn="ctr" eaLnBrk="1" hangingPunct="1">
              <a:lnSpc>
                <a:spcPct val="150000"/>
              </a:lnSpc>
              <a:buFont typeface="Arial" charset="0"/>
              <a:buNone/>
            </a:pPr>
            <a:r>
              <a:rPr lang="en-GB" altLang="en-US" sz="2400">
                <a:ea typeface="Sassoon Infant Rg" pitchFamily="50" charset="0"/>
                <a:cs typeface="Sassoon Infant Rg" pitchFamily="50" charset="0"/>
              </a:rPr>
              <a:t>individual</a:t>
            </a:r>
          </a:p>
          <a:p>
            <a:pPr algn="ctr" eaLnBrk="1" hangingPunct="1">
              <a:lnSpc>
                <a:spcPct val="150000"/>
              </a:lnSpc>
              <a:buFont typeface="Arial" charset="0"/>
              <a:buNone/>
            </a:pPr>
            <a:r>
              <a:rPr lang="en-GB" altLang="en-US" sz="2400">
                <a:ea typeface="Sassoon Infant Rg" pitchFamily="50" charset="0"/>
                <a:cs typeface="Sassoon Infant Rg" pitchFamily="50" charset="0"/>
              </a:rPr>
              <a:t>language</a:t>
            </a:r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4916488" y="1852613"/>
            <a:ext cx="2379662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>
              <a:lnSpc>
                <a:spcPct val="150000"/>
              </a:lnSpc>
              <a:buFont typeface="Arial" charset="0"/>
              <a:buNone/>
            </a:pPr>
            <a:r>
              <a:rPr lang="en-GB" altLang="en-US" sz="2400">
                <a:solidFill>
                  <a:srgbClr val="1C1C1C"/>
                </a:solidFill>
                <a:ea typeface="Sassoon Infant Rg" pitchFamily="50" charset="0"/>
                <a:cs typeface="Sassoon Infant Rg" pitchFamily="50" charset="0"/>
              </a:rPr>
              <a:t>sufficient</a:t>
            </a:r>
          </a:p>
          <a:p>
            <a:pPr algn="ctr" eaLnBrk="1" hangingPunct="1">
              <a:lnSpc>
                <a:spcPct val="150000"/>
              </a:lnSpc>
              <a:buFont typeface="Arial" charset="0"/>
              <a:buNone/>
            </a:pPr>
            <a:r>
              <a:rPr lang="en-GB" altLang="en-US" sz="2400">
                <a:solidFill>
                  <a:srgbClr val="1C1C1C"/>
                </a:solidFill>
                <a:ea typeface="Sassoon Infant Rg" pitchFamily="50" charset="0"/>
                <a:cs typeface="Sassoon Infant Rg" pitchFamily="50" charset="0"/>
              </a:rPr>
              <a:t>determined</a:t>
            </a:r>
          </a:p>
          <a:p>
            <a:pPr algn="ctr" eaLnBrk="1" hangingPunct="1">
              <a:lnSpc>
                <a:spcPct val="150000"/>
              </a:lnSpc>
              <a:buFont typeface="Arial" charset="0"/>
              <a:buNone/>
            </a:pPr>
            <a:r>
              <a:rPr lang="en-GB" altLang="en-US" sz="2400">
                <a:solidFill>
                  <a:srgbClr val="1C1C1C"/>
                </a:solidFill>
                <a:ea typeface="Sassoon Infant Rg" pitchFamily="50" charset="0"/>
                <a:cs typeface="Sassoon Infant Rg" pitchFamily="50" charset="0"/>
              </a:rPr>
              <a:t>explanation</a:t>
            </a:r>
          </a:p>
          <a:p>
            <a:pPr algn="ctr" eaLnBrk="1" hangingPunct="1">
              <a:lnSpc>
                <a:spcPct val="150000"/>
              </a:lnSpc>
              <a:buFont typeface="Arial" charset="0"/>
              <a:buNone/>
            </a:pPr>
            <a:r>
              <a:rPr lang="en-GB" altLang="en-US" sz="2400">
                <a:solidFill>
                  <a:srgbClr val="1C1C1C"/>
                </a:solidFill>
                <a:ea typeface="Sassoon Infant Rg" pitchFamily="50" charset="0"/>
                <a:cs typeface="Sassoon Infant Rg" pitchFamily="50" charset="0"/>
              </a:rPr>
              <a:t>pronunciation</a:t>
            </a:r>
          </a:p>
        </p:txBody>
      </p:sp>
      <p:pic>
        <p:nvPicPr>
          <p:cNvPr id="51205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2213" y="4649788"/>
            <a:ext cx="2124075" cy="177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6050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67544" y="2996952"/>
            <a:ext cx="8229600" cy="1143000"/>
          </a:xfrm>
        </p:spPr>
        <p:txBody>
          <a:bodyPr>
            <a:no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Write your spellings in to your book, including the title:</a:t>
            </a:r>
            <a:br>
              <a:rPr lang="en-GB" sz="3200" dirty="0" smtClean="0">
                <a:latin typeface="Comic Sans MS" pitchFamily="66" charset="0"/>
              </a:rPr>
            </a:br>
            <a:r>
              <a:rPr lang="en-GB" sz="3200" u="sng" dirty="0">
                <a:latin typeface="Comic Sans MS" pitchFamily="66" charset="0"/>
              </a:rPr>
              <a:t/>
            </a:r>
            <a:br>
              <a:rPr lang="en-GB" sz="3200" u="sng" dirty="0">
                <a:latin typeface="Comic Sans MS" pitchFamily="66" charset="0"/>
              </a:rPr>
            </a:br>
            <a:r>
              <a:rPr lang="en-GB" sz="3200" u="sng" dirty="0" smtClean="0">
                <a:latin typeface="Comic Sans MS" pitchFamily="66" charset="0"/>
              </a:rPr>
              <a:t>Year 5/6 Spellings</a:t>
            </a:r>
            <a:r>
              <a:rPr lang="en-GB" altLang="en-US" sz="3200" u="sng" dirty="0"/>
              <a:t/>
            </a:r>
            <a:br>
              <a:rPr lang="en-GB" altLang="en-US" sz="3200" u="sng" dirty="0"/>
            </a:br>
            <a:r>
              <a:rPr lang="en-GB" sz="3200" dirty="0" smtClean="0"/>
              <a:t/>
            </a:r>
            <a:br>
              <a:rPr lang="en-GB" sz="3200" dirty="0" smtClean="0"/>
            </a:br>
            <a:r>
              <a:rPr lang="en-GB" sz="3200" dirty="0"/>
              <a:t/>
            </a:r>
            <a:br>
              <a:rPr lang="en-GB" sz="3200" dirty="0"/>
            </a:b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2754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3673</TotalTime>
  <Words>412</Words>
  <Application>Microsoft Office PowerPoint</Application>
  <PresentationFormat>On-screen Show (4:3)</PresentationFormat>
  <Paragraphs>127</Paragraphs>
  <Slides>8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Ghost crabs growl using teeth in their stomachs.  </vt:lpstr>
      <vt:lpstr>Word of the week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Write your spellings in to your book, including the title:  Year 5/6 Spellings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Cute fact:  Sea otters hold each other’s paws when they sleep so they don’t drift apart.</dc:title>
  <dc:creator>Emily Gooding</dc:creator>
  <cp:lastModifiedBy>Emily Gooding</cp:lastModifiedBy>
  <cp:revision>39</cp:revision>
  <dcterms:created xsi:type="dcterms:W3CDTF">2021-01-05T19:50:37Z</dcterms:created>
  <dcterms:modified xsi:type="dcterms:W3CDTF">2021-01-22T09:59:07Z</dcterms:modified>
</cp:coreProperties>
</file>