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75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77"/>
      <p:regular r:id="rId20"/>
      <p:bold r:id="rId21"/>
    </p:embeddedFont>
    <p:embeddedFont>
      <p:font typeface="Twinkl Light"/>
      <p:regular r:id="rId22"/>
    </p:embeddedFont>
    <p:embeddedFont>
      <p:font typeface="Twinkl SemiBold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B1E3"/>
    <a:srgbClr val="DCE11D"/>
    <a:srgbClr val="18A0DB"/>
    <a:srgbClr val="DE1E5A"/>
    <a:srgbClr val="BC0105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624" y="2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integrated-units-3-4-australia/year-3-integrated-units-integrated-units-3-4-australia/what-am-i-year-3-integrated-units-integrated-units-3-4-australi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integrated-units-3-4-australia/year-3-integrated-units-integrated-units-3-4-australia/what-am-i-year-3-integrated-units-integrated-units-3-4-australia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93160" y="5905850"/>
            <a:ext cx="1065401" cy="5956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084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/>
              <a:t>What Is the Difference between Weather and Climate?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6954" y="1342239"/>
            <a:ext cx="7592037" cy="1208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tx2"/>
                </a:solidFill>
                <a:latin typeface="Twinkl Light" pitchFamily="2" charset="77"/>
              </a:rPr>
              <a:t>Weather changes daily and it is the temperature and conditions for the day. Often we describe the weather as hot, rainy, sunny, humid, overcast, freezing or snowy. 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96954" y="2428824"/>
            <a:ext cx="7592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AU" dirty="0">
                <a:solidFill>
                  <a:schemeClr val="tx2"/>
                </a:solidFill>
                <a:latin typeface="Twinkl Light" pitchFamily="2" charset="77"/>
              </a:rPr>
              <a:t>What are some other words we can use to describe the weather?</a:t>
            </a:r>
            <a:endParaRPr lang="en-AU" dirty="0">
              <a:solidFill>
                <a:srgbClr val="FF0000"/>
              </a:solidFill>
              <a:latin typeface="Twinkl Light" pitchFamily="2" charset="77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71216" y="2982876"/>
            <a:ext cx="75920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AU" dirty="0">
                <a:solidFill>
                  <a:schemeClr val="tx2"/>
                </a:solidFill>
              </a:rPr>
              <a:t>Climate is the average weather condition of a place over a long period of time. The climate of a location is often linked to its location in the world. Places near the equator will have a hotter climate than places near the North and South Poles which will have a colder climate.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319" y="4307831"/>
            <a:ext cx="1944934" cy="1944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40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Climate Zones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81038" y="1817688"/>
            <a:ext cx="7778750" cy="476250"/>
            <a:chOff x="680585" y="1816989"/>
            <a:chExt cx="7779203" cy="477132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3733C-9CA8-4C96-A37B-EC6F5B30555E}"/>
                </a:ext>
              </a:extLst>
            </p:cNvPr>
            <p:cNvSpPr/>
            <p:nvPr/>
          </p:nvSpPr>
          <p:spPr>
            <a:xfrm>
              <a:off x="680585" y="1816989"/>
              <a:ext cx="1676498" cy="477132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0079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6C9D6E"/>
                </a:solidFill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13F5384-52B0-4E4F-B826-3145F5B92AD7}"/>
                </a:ext>
              </a:extLst>
            </p:cNvPr>
            <p:cNvSpPr/>
            <p:nvPr/>
          </p:nvSpPr>
          <p:spPr>
            <a:xfrm>
              <a:off x="2357083" y="1816989"/>
              <a:ext cx="4057886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9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6" name="TextBox 9"/>
            <p:cNvSpPr txBox="1">
              <a:spLocks noChangeArrowheads="1"/>
            </p:cNvSpPr>
            <p:nvPr/>
          </p:nvSpPr>
          <p:spPr bwMode="auto">
            <a:xfrm>
              <a:off x="691699" y="1870889"/>
              <a:ext cx="1570834" cy="370016"/>
            </a:xfrm>
            <a:prstGeom prst="rect">
              <a:avLst/>
            </a:prstGeom>
            <a:solidFill>
              <a:srgbClr val="A9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latin typeface="Twinkl SemiBold" pitchFamily="2" charset="0"/>
                </a:rPr>
                <a:t>Polar</a:t>
              </a:r>
            </a:p>
          </p:txBody>
        </p:sp>
        <p:sp>
          <p:nvSpPr>
            <p:cNvPr id="7" name="TextBox 10"/>
            <p:cNvSpPr txBox="1">
              <a:spLocks noChangeArrowheads="1"/>
            </p:cNvSpPr>
            <p:nvPr/>
          </p:nvSpPr>
          <p:spPr bwMode="auto">
            <a:xfrm>
              <a:off x="2356741" y="1866066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 dirty="0"/>
                <a:t>Very cold and dry all year round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94F4A47-2A83-412E-9DCB-63BC1A6B7519}"/>
                </a:ext>
              </a:extLst>
            </p:cNvPr>
            <p:cNvSpPr/>
            <p:nvPr/>
          </p:nvSpPr>
          <p:spPr>
            <a:xfrm>
              <a:off x="6414969" y="1816989"/>
              <a:ext cx="203370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9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TextBox 13"/>
            <p:cNvSpPr txBox="1">
              <a:spLocks noChangeArrowheads="1"/>
            </p:cNvSpPr>
            <p:nvPr/>
          </p:nvSpPr>
          <p:spPr bwMode="auto">
            <a:xfrm>
              <a:off x="6502034" y="1866066"/>
              <a:ext cx="19577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Antarctica</a:t>
              </a:r>
            </a:p>
          </p:txBody>
        </p:sp>
      </p:grpSp>
      <p:sp>
        <p:nvSpPr>
          <p:cNvPr id="10" name="TextBox 25"/>
          <p:cNvSpPr txBox="1">
            <a:spLocks noChangeArrowheads="1"/>
          </p:cNvSpPr>
          <p:nvPr/>
        </p:nvSpPr>
        <p:spPr bwMode="auto">
          <a:xfrm>
            <a:off x="612775" y="1401763"/>
            <a:ext cx="1450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/>
              <a:t>Biome</a:t>
            </a:r>
          </a:p>
        </p:txBody>
      </p:sp>
      <p:sp>
        <p:nvSpPr>
          <p:cNvPr id="11" name="TextBox 26"/>
          <p:cNvSpPr txBox="1">
            <a:spLocks noChangeArrowheads="1"/>
          </p:cNvSpPr>
          <p:nvPr/>
        </p:nvSpPr>
        <p:spPr bwMode="auto">
          <a:xfrm>
            <a:off x="2349500" y="1390650"/>
            <a:ext cx="4103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/>
              <a:t>Description</a:t>
            </a:r>
          </a:p>
        </p:txBody>
      </p:sp>
      <p:sp>
        <p:nvSpPr>
          <p:cNvPr id="12" name="TextBox 28"/>
          <p:cNvSpPr txBox="1">
            <a:spLocks noChangeArrowheads="1"/>
          </p:cNvSpPr>
          <p:nvPr/>
        </p:nvSpPr>
        <p:spPr bwMode="auto">
          <a:xfrm>
            <a:off x="6356350" y="1439863"/>
            <a:ext cx="19573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/>
              <a:t>Example</a:t>
            </a: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681038" y="2371725"/>
            <a:ext cx="7778750" cy="477838"/>
            <a:chOff x="680585" y="2372359"/>
            <a:chExt cx="7779203" cy="47713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E329AA7-460E-415D-BAFE-C6999B351513}"/>
                </a:ext>
              </a:extLst>
            </p:cNvPr>
            <p:cNvSpPr/>
            <p:nvPr/>
          </p:nvSpPr>
          <p:spPr>
            <a:xfrm>
              <a:off x="680585" y="2372359"/>
              <a:ext cx="1676498" cy="477132"/>
            </a:xfrm>
            <a:prstGeom prst="rect">
              <a:avLst/>
            </a:prstGeom>
            <a:solidFill>
              <a:srgbClr val="2CB7BC"/>
            </a:solidFill>
            <a:ln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6C9D6E"/>
                </a:solidFill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739DE3B-D582-4636-B78B-1BFFB5567613}"/>
                </a:ext>
              </a:extLst>
            </p:cNvPr>
            <p:cNvSpPr/>
            <p:nvPr/>
          </p:nvSpPr>
          <p:spPr>
            <a:xfrm>
              <a:off x="2357083" y="2372359"/>
              <a:ext cx="4057886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TextBox 33"/>
            <p:cNvSpPr txBox="1">
              <a:spLocks noChangeArrowheads="1"/>
            </p:cNvSpPr>
            <p:nvPr/>
          </p:nvSpPr>
          <p:spPr bwMode="auto">
            <a:xfrm>
              <a:off x="691699" y="2426259"/>
              <a:ext cx="1570834" cy="368786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latin typeface="Twinkl SemiBold" pitchFamily="2" charset="0"/>
                </a:rPr>
                <a:t>Temperate</a:t>
              </a:r>
            </a:p>
          </p:txBody>
        </p:sp>
        <p:sp>
          <p:nvSpPr>
            <p:cNvPr id="17" name="TextBox 34"/>
            <p:cNvSpPr txBox="1">
              <a:spLocks noChangeArrowheads="1"/>
            </p:cNvSpPr>
            <p:nvPr/>
          </p:nvSpPr>
          <p:spPr bwMode="auto">
            <a:xfrm>
              <a:off x="2356741" y="2421436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Cold winters and mild summers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65F947F-F243-45F7-A001-1CB7DE2C7B5B}"/>
                </a:ext>
              </a:extLst>
            </p:cNvPr>
            <p:cNvSpPr/>
            <p:nvPr/>
          </p:nvSpPr>
          <p:spPr>
            <a:xfrm>
              <a:off x="6414969" y="2372359"/>
              <a:ext cx="203370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TextBox 36"/>
            <p:cNvSpPr txBox="1">
              <a:spLocks noChangeArrowheads="1"/>
            </p:cNvSpPr>
            <p:nvPr/>
          </p:nvSpPr>
          <p:spPr bwMode="auto">
            <a:xfrm>
              <a:off x="6502034" y="2421436"/>
              <a:ext cx="1957754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UK</a:t>
              </a:r>
            </a:p>
          </p:txBody>
        </p: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681038" y="2933700"/>
            <a:ext cx="7778750" cy="477838"/>
            <a:chOff x="680585" y="2933869"/>
            <a:chExt cx="7779203" cy="47713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8742C13-517E-4066-8314-EBD378998708}"/>
                </a:ext>
              </a:extLst>
            </p:cNvPr>
            <p:cNvSpPr/>
            <p:nvPr/>
          </p:nvSpPr>
          <p:spPr>
            <a:xfrm>
              <a:off x="680585" y="2933869"/>
              <a:ext cx="1676498" cy="477132"/>
            </a:xfrm>
            <a:prstGeom prst="rect">
              <a:avLst/>
            </a:prstGeom>
            <a:solidFill>
              <a:srgbClr val="E5C800"/>
            </a:solidFill>
            <a:ln>
              <a:solidFill>
                <a:srgbClr val="F9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6C9D6E"/>
                </a:solidFill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1384FD8-0BAF-4F6D-9F1F-958DA89FC189}"/>
                </a:ext>
              </a:extLst>
            </p:cNvPr>
            <p:cNvSpPr/>
            <p:nvPr/>
          </p:nvSpPr>
          <p:spPr>
            <a:xfrm>
              <a:off x="2349144" y="2933869"/>
              <a:ext cx="406582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9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TextBox 40"/>
            <p:cNvSpPr txBox="1">
              <a:spLocks noChangeArrowheads="1"/>
            </p:cNvSpPr>
            <p:nvPr/>
          </p:nvSpPr>
          <p:spPr bwMode="auto">
            <a:xfrm>
              <a:off x="691699" y="2987768"/>
              <a:ext cx="1570834" cy="368786"/>
            </a:xfrm>
            <a:prstGeom prst="rect">
              <a:avLst/>
            </a:prstGeom>
            <a:solidFill>
              <a:srgbClr val="FFE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latin typeface="Twinkl SemiBold" pitchFamily="2" charset="0"/>
                </a:rPr>
                <a:t>Arid</a:t>
              </a:r>
            </a:p>
          </p:txBody>
        </p:sp>
        <p:sp>
          <p:nvSpPr>
            <p:cNvPr id="24" name="TextBox 41"/>
            <p:cNvSpPr txBox="1">
              <a:spLocks noChangeArrowheads="1"/>
            </p:cNvSpPr>
            <p:nvPr/>
          </p:nvSpPr>
          <p:spPr bwMode="auto">
            <a:xfrm>
              <a:off x="2356741" y="2982946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Dry and hot all year round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9473FEA-B592-4BAD-9054-A96CA06BB65D}"/>
                </a:ext>
              </a:extLst>
            </p:cNvPr>
            <p:cNvSpPr/>
            <p:nvPr/>
          </p:nvSpPr>
          <p:spPr>
            <a:xfrm>
              <a:off x="6414969" y="2933869"/>
              <a:ext cx="203370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9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" name="TextBox 43"/>
            <p:cNvSpPr txBox="1">
              <a:spLocks noChangeArrowheads="1"/>
            </p:cNvSpPr>
            <p:nvPr/>
          </p:nvSpPr>
          <p:spPr bwMode="auto">
            <a:xfrm>
              <a:off x="6502034" y="2982946"/>
              <a:ext cx="19577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Sahara Desert</a:t>
              </a:r>
            </a:p>
          </p:txBody>
        </p:sp>
      </p:grp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676275" y="3487738"/>
            <a:ext cx="7780338" cy="476250"/>
            <a:chOff x="676957" y="3487192"/>
            <a:chExt cx="7779203" cy="477132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086FDC2-CE3A-4BAE-A489-157E3A93CA95}"/>
                </a:ext>
              </a:extLst>
            </p:cNvPr>
            <p:cNvSpPr/>
            <p:nvPr/>
          </p:nvSpPr>
          <p:spPr>
            <a:xfrm>
              <a:off x="676957" y="3487192"/>
              <a:ext cx="1665045" cy="477132"/>
            </a:xfrm>
            <a:prstGeom prst="rect">
              <a:avLst/>
            </a:prstGeom>
            <a:solidFill>
              <a:srgbClr val="87BD31"/>
            </a:solidFill>
            <a:ln>
              <a:solidFill>
                <a:srgbClr val="6993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6C9D6E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F80D806-9F91-4F17-8204-EE9AF590EAD1}"/>
                </a:ext>
              </a:extLst>
            </p:cNvPr>
            <p:cNvSpPr/>
            <p:nvPr/>
          </p:nvSpPr>
          <p:spPr>
            <a:xfrm>
              <a:off x="2342002" y="3487192"/>
              <a:ext cx="4072931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6993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" name="TextBox 47"/>
            <p:cNvSpPr txBox="1">
              <a:spLocks noChangeArrowheads="1"/>
            </p:cNvSpPr>
            <p:nvPr/>
          </p:nvSpPr>
          <p:spPr bwMode="auto">
            <a:xfrm>
              <a:off x="696004" y="3541093"/>
              <a:ext cx="1653934" cy="370016"/>
            </a:xfrm>
            <a:prstGeom prst="rect">
              <a:avLst/>
            </a:prstGeom>
            <a:solidFill>
              <a:srgbClr val="EF4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latin typeface="Twinkl SemiBold" pitchFamily="2" charset="0"/>
                </a:rPr>
                <a:t>Tropical</a:t>
              </a:r>
            </a:p>
          </p:txBody>
        </p:sp>
        <p:sp>
          <p:nvSpPr>
            <p:cNvPr id="31" name="TextBox 48"/>
            <p:cNvSpPr txBox="1">
              <a:spLocks noChangeArrowheads="1"/>
            </p:cNvSpPr>
            <p:nvPr/>
          </p:nvSpPr>
          <p:spPr bwMode="auto">
            <a:xfrm>
              <a:off x="2343363" y="3536269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Hot and wet all year round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5866C7B-8DDA-4FEB-80AC-9C6C9E4EBB46}"/>
                </a:ext>
              </a:extLst>
            </p:cNvPr>
            <p:cNvSpPr/>
            <p:nvPr/>
          </p:nvSpPr>
          <p:spPr>
            <a:xfrm>
              <a:off x="6414933" y="3487192"/>
              <a:ext cx="2033290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6993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TextBox 50"/>
            <p:cNvSpPr txBox="1">
              <a:spLocks noChangeArrowheads="1"/>
            </p:cNvSpPr>
            <p:nvPr/>
          </p:nvSpPr>
          <p:spPr bwMode="auto">
            <a:xfrm>
              <a:off x="6498406" y="3536269"/>
              <a:ext cx="19577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Brazil</a:t>
              </a:r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673101" y="4048125"/>
            <a:ext cx="7786688" cy="477838"/>
            <a:chOff x="672647" y="4048702"/>
            <a:chExt cx="7787141" cy="477132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359E8015-755E-42F7-BF48-B3CA805E9CF7}"/>
                </a:ext>
              </a:extLst>
            </p:cNvPr>
            <p:cNvSpPr/>
            <p:nvPr/>
          </p:nvSpPr>
          <p:spPr>
            <a:xfrm>
              <a:off x="680585" y="4048702"/>
              <a:ext cx="1668559" cy="477132"/>
            </a:xfrm>
            <a:prstGeom prst="rect">
              <a:avLst/>
            </a:prstGeom>
            <a:solidFill>
              <a:srgbClr val="F08213"/>
            </a:solidFill>
            <a:ln>
              <a:solidFill>
                <a:srgbClr val="E74E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6C9D6E"/>
                </a:solidFill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0B88DB4-23C1-4A24-BE17-5D96BE5311C7}"/>
                </a:ext>
              </a:extLst>
            </p:cNvPr>
            <p:cNvSpPr/>
            <p:nvPr/>
          </p:nvSpPr>
          <p:spPr>
            <a:xfrm>
              <a:off x="2342794" y="4048702"/>
              <a:ext cx="407217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74E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7" name="TextBox 54"/>
            <p:cNvSpPr txBox="1">
              <a:spLocks noChangeArrowheads="1"/>
            </p:cNvSpPr>
            <p:nvPr/>
          </p:nvSpPr>
          <p:spPr bwMode="auto">
            <a:xfrm>
              <a:off x="672647" y="4124193"/>
              <a:ext cx="2181138" cy="368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 dirty="0">
                  <a:solidFill>
                    <a:schemeClr val="bg1"/>
                  </a:solidFill>
                  <a:latin typeface="Twinkl SemiBold" pitchFamily="2" charset="0"/>
                </a:rPr>
                <a:t>Mediterranean</a:t>
              </a:r>
              <a:endParaRPr lang="en-GB" altLang="en-US" sz="1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  <p:sp>
          <p:nvSpPr>
            <p:cNvPr id="38" name="TextBox 55"/>
            <p:cNvSpPr txBox="1">
              <a:spLocks noChangeArrowheads="1"/>
            </p:cNvSpPr>
            <p:nvPr/>
          </p:nvSpPr>
          <p:spPr bwMode="auto">
            <a:xfrm>
              <a:off x="2356741" y="4097779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Dry, hot summers and mild winters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C023A573-2FE2-40E6-8B81-23AE72B7E001}"/>
                </a:ext>
              </a:extLst>
            </p:cNvPr>
            <p:cNvSpPr/>
            <p:nvPr/>
          </p:nvSpPr>
          <p:spPr>
            <a:xfrm>
              <a:off x="6414969" y="4048702"/>
              <a:ext cx="203370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74E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0" name="TextBox 57"/>
            <p:cNvSpPr txBox="1">
              <a:spLocks noChangeArrowheads="1"/>
            </p:cNvSpPr>
            <p:nvPr/>
          </p:nvSpPr>
          <p:spPr bwMode="auto">
            <a:xfrm>
              <a:off x="6502034" y="4097779"/>
              <a:ext cx="19577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Spain</a:t>
              </a:r>
            </a:p>
          </p:txBody>
        </p:sp>
      </p:grp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673100" y="4600575"/>
            <a:ext cx="7778750" cy="477838"/>
            <a:chOff x="673329" y="4601323"/>
            <a:chExt cx="7779203" cy="477132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DEF73EA-048D-468A-B9CF-40C06D3DE186}"/>
                </a:ext>
              </a:extLst>
            </p:cNvPr>
            <p:cNvSpPr/>
            <p:nvPr/>
          </p:nvSpPr>
          <p:spPr>
            <a:xfrm>
              <a:off x="673329" y="4601323"/>
              <a:ext cx="1665385" cy="477132"/>
            </a:xfrm>
            <a:prstGeom prst="rect">
              <a:avLst/>
            </a:prstGeom>
            <a:solidFill>
              <a:srgbClr val="009541"/>
            </a:solidFill>
            <a:ln>
              <a:solidFill>
                <a:srgbClr val="0057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6C9D6E"/>
                </a:solidFill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0BB63832-8C73-49A9-9F33-F15B19E8FCEE}"/>
                </a:ext>
              </a:extLst>
            </p:cNvPr>
            <p:cNvSpPr/>
            <p:nvPr/>
          </p:nvSpPr>
          <p:spPr>
            <a:xfrm>
              <a:off x="2341889" y="4601323"/>
              <a:ext cx="4073762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7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4" name="TextBox 61"/>
            <p:cNvSpPr txBox="1">
              <a:spLocks noChangeArrowheads="1"/>
            </p:cNvSpPr>
            <p:nvPr/>
          </p:nvSpPr>
          <p:spPr bwMode="auto">
            <a:xfrm>
              <a:off x="692381" y="4655223"/>
              <a:ext cx="1645880" cy="3687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latin typeface="Twinkl SemiBold" pitchFamily="2" charset="0"/>
                </a:rPr>
                <a:t>Mountainous</a:t>
              </a:r>
            </a:p>
          </p:txBody>
        </p:sp>
        <p:sp>
          <p:nvSpPr>
            <p:cNvPr id="45" name="TextBox 62"/>
            <p:cNvSpPr txBox="1">
              <a:spLocks noChangeArrowheads="1"/>
            </p:cNvSpPr>
            <p:nvPr/>
          </p:nvSpPr>
          <p:spPr bwMode="auto">
            <a:xfrm>
              <a:off x="2388934" y="4650400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Very cold, sometimes wet, all year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19258D81-6FEA-40BE-8356-C935E6D95244}"/>
                </a:ext>
              </a:extLst>
            </p:cNvPr>
            <p:cNvSpPr/>
            <p:nvPr/>
          </p:nvSpPr>
          <p:spPr>
            <a:xfrm>
              <a:off x="6415651" y="4601323"/>
              <a:ext cx="203370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7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7" name="TextBox 64"/>
            <p:cNvSpPr txBox="1">
              <a:spLocks noChangeArrowheads="1"/>
            </p:cNvSpPr>
            <p:nvPr/>
          </p:nvSpPr>
          <p:spPr bwMode="auto">
            <a:xfrm>
              <a:off x="6494778" y="4650400"/>
              <a:ext cx="19577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Himalayas</a:t>
              </a:r>
            </a:p>
          </p:txBody>
        </p:sp>
      </p:grpSp>
      <p:sp>
        <p:nvSpPr>
          <p:cNvPr id="48" name="Rectangle 47">
            <a:hlinkClick r:id="rId2" action="ppaction://hlinksldjump"/>
          </p:cNvPr>
          <p:cNvSpPr/>
          <p:nvPr/>
        </p:nvSpPr>
        <p:spPr>
          <a:xfrm>
            <a:off x="2746824" y="5385732"/>
            <a:ext cx="3640822" cy="578840"/>
          </a:xfrm>
          <a:prstGeom prst="rect">
            <a:avLst/>
          </a:prstGeom>
          <a:noFill/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18A0DB"/>
                </a:solidFill>
                <a:hlinkClick r:id="rId2" action="ppaction://hlinksldjump" tooltip="Click to see where these places are on a map!"/>
              </a:rPr>
              <a:t>Click to see where these places are on a map!</a:t>
            </a:r>
            <a:endParaRPr lang="en-GB" dirty="0"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18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409" y="1502309"/>
            <a:ext cx="5826682" cy="3870840"/>
          </a:xfrm>
          <a:prstGeom prst="rect">
            <a:avLst/>
          </a:prstGeom>
        </p:spPr>
      </p:pic>
      <p:sp>
        <p:nvSpPr>
          <p:cNvPr id="4" name="Circle UK"/>
          <p:cNvSpPr/>
          <p:nvPr/>
        </p:nvSpPr>
        <p:spPr>
          <a:xfrm>
            <a:off x="4273176" y="2498165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648DA9C-5A47-44AF-BE87-97E7B61FAF73}"/>
              </a:ext>
            </a:extLst>
          </p:cNvPr>
          <p:cNvGrpSpPr/>
          <p:nvPr/>
        </p:nvGrpSpPr>
        <p:grpSpPr>
          <a:xfrm>
            <a:off x="519953" y="1524459"/>
            <a:ext cx="3753223" cy="1093235"/>
            <a:chOff x="519953" y="1524459"/>
            <a:chExt cx="3753223" cy="1093235"/>
          </a:xfrm>
        </p:grpSpPr>
        <p:cxnSp>
          <p:nvCxnSpPr>
            <p:cNvPr id="6" name="Straight Connector 5"/>
            <p:cNvCxnSpPr>
              <a:stCxn id="4" idx="2"/>
              <a:endCxn id="7" idx="3"/>
            </p:cNvCxnSpPr>
            <p:nvPr/>
          </p:nvCxnSpPr>
          <p:spPr>
            <a:xfrm flipH="1" flipV="1">
              <a:off x="1519010" y="1816847"/>
              <a:ext cx="2754166" cy="80084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519953" y="1524459"/>
              <a:ext cx="999057" cy="58477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UK</a:t>
              </a:r>
            </a:p>
            <a:p>
              <a:pPr algn="ctr"/>
              <a:r>
                <a:rPr lang="en-GB" sz="1400" dirty="0">
                  <a:solidFill>
                    <a:srgbClr val="92D050"/>
                  </a:solidFill>
                </a:rPr>
                <a:t>Temperate</a:t>
              </a:r>
            </a:p>
          </p:txBody>
        </p:sp>
      </p:grpSp>
      <p:sp>
        <p:nvSpPr>
          <p:cNvPr id="10" name="Circle North"/>
          <p:cNvSpPr/>
          <p:nvPr/>
        </p:nvSpPr>
        <p:spPr>
          <a:xfrm>
            <a:off x="4546021" y="3123825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DECE1C6-45C4-4E79-9702-C24E6C8A9CC9}"/>
              </a:ext>
            </a:extLst>
          </p:cNvPr>
          <p:cNvGrpSpPr/>
          <p:nvPr/>
        </p:nvGrpSpPr>
        <p:grpSpPr>
          <a:xfrm>
            <a:off x="519953" y="3327874"/>
            <a:ext cx="4061077" cy="1543978"/>
            <a:chOff x="519953" y="3327874"/>
            <a:chExt cx="4061077" cy="1543978"/>
          </a:xfrm>
        </p:grpSpPr>
        <p:cxnSp>
          <p:nvCxnSpPr>
            <p:cNvPr id="12" name="Straight Connector 11"/>
            <p:cNvCxnSpPr>
              <a:cxnSpLocks/>
              <a:stCxn id="10" idx="3"/>
              <a:endCxn id="13" idx="3"/>
            </p:cNvCxnSpPr>
            <p:nvPr/>
          </p:nvCxnSpPr>
          <p:spPr>
            <a:xfrm flipH="1">
              <a:off x="1519010" y="3327874"/>
              <a:ext cx="3062020" cy="117464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519953" y="4133188"/>
              <a:ext cx="999057" cy="73866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North Africa</a:t>
              </a:r>
            </a:p>
            <a:p>
              <a:pPr algn="ctr"/>
              <a:r>
                <a:rPr lang="en-GB" sz="1400" dirty="0">
                  <a:solidFill>
                    <a:srgbClr val="FFC000"/>
                  </a:solidFill>
                </a:rPr>
                <a:t>Arid</a:t>
              </a:r>
            </a:p>
          </p:txBody>
        </p:sp>
      </p:grpSp>
      <p:sp>
        <p:nvSpPr>
          <p:cNvPr id="16" name="Circle Antar"/>
          <p:cNvSpPr/>
          <p:nvPr/>
        </p:nvSpPr>
        <p:spPr>
          <a:xfrm>
            <a:off x="5707529" y="5056094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7FD39DB-695E-4B66-AC10-ECA5B5C69B7F}"/>
              </a:ext>
            </a:extLst>
          </p:cNvPr>
          <p:cNvGrpSpPr/>
          <p:nvPr/>
        </p:nvGrpSpPr>
        <p:grpSpPr>
          <a:xfrm>
            <a:off x="5911578" y="3904419"/>
            <a:ext cx="2668633" cy="1186684"/>
            <a:chOff x="5911578" y="3904419"/>
            <a:chExt cx="2668633" cy="1186684"/>
          </a:xfrm>
        </p:grpSpPr>
        <p:sp>
          <p:nvSpPr>
            <p:cNvPr id="15" name="TextBox 14"/>
            <p:cNvSpPr txBox="1"/>
            <p:nvPr/>
          </p:nvSpPr>
          <p:spPr>
            <a:xfrm>
              <a:off x="7581154" y="3904419"/>
              <a:ext cx="999057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Antarctica</a:t>
              </a:r>
            </a:p>
            <a:p>
              <a:pPr algn="ctr"/>
              <a:r>
                <a:rPr lang="en-GB" sz="1400" dirty="0">
                  <a:solidFill>
                    <a:srgbClr val="4DB1E3"/>
                  </a:solidFill>
                </a:rPr>
                <a:t>Polar</a:t>
              </a:r>
            </a:p>
          </p:txBody>
        </p:sp>
        <p:cxnSp>
          <p:nvCxnSpPr>
            <p:cNvPr id="18" name="Straight Connector 17"/>
            <p:cNvCxnSpPr>
              <a:stCxn id="16" idx="7"/>
              <a:endCxn id="15" idx="1"/>
            </p:cNvCxnSpPr>
            <p:nvPr/>
          </p:nvCxnSpPr>
          <p:spPr>
            <a:xfrm flipV="1">
              <a:off x="5911578" y="4166029"/>
              <a:ext cx="1669576" cy="9250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Circle Brazil"/>
          <p:cNvSpPr/>
          <p:nvPr/>
        </p:nvSpPr>
        <p:spPr>
          <a:xfrm>
            <a:off x="3555252" y="3714473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5EAA7D5-EC82-4000-99B8-E00F54130610}"/>
              </a:ext>
            </a:extLst>
          </p:cNvPr>
          <p:cNvGrpSpPr/>
          <p:nvPr/>
        </p:nvGrpSpPr>
        <p:grpSpPr>
          <a:xfrm>
            <a:off x="2398127" y="3918522"/>
            <a:ext cx="1192134" cy="2248321"/>
            <a:chOff x="2398127" y="3918522"/>
            <a:chExt cx="1192134" cy="2248321"/>
          </a:xfrm>
        </p:grpSpPr>
        <p:sp>
          <p:nvSpPr>
            <p:cNvPr id="20" name="TextBox 19"/>
            <p:cNvSpPr txBox="1"/>
            <p:nvPr/>
          </p:nvSpPr>
          <p:spPr>
            <a:xfrm>
              <a:off x="2398127" y="5643623"/>
              <a:ext cx="999057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Brazil</a:t>
              </a:r>
            </a:p>
            <a:p>
              <a:pPr algn="ctr"/>
              <a:r>
                <a:rPr lang="en-GB" sz="1400" dirty="0">
                  <a:solidFill>
                    <a:srgbClr val="C00000"/>
                  </a:solidFill>
                </a:rPr>
                <a:t>Tropical</a:t>
              </a:r>
            </a:p>
          </p:txBody>
        </p:sp>
        <p:cxnSp>
          <p:nvCxnSpPr>
            <p:cNvPr id="22" name="Straight Connector 21"/>
            <p:cNvCxnSpPr>
              <a:stCxn id="19" idx="3"/>
              <a:endCxn id="20" idx="0"/>
            </p:cNvCxnSpPr>
            <p:nvPr/>
          </p:nvCxnSpPr>
          <p:spPr>
            <a:xfrm flipH="1">
              <a:off x="2897656" y="3918522"/>
              <a:ext cx="692605" cy="17251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Circle Spain"/>
          <p:cNvSpPr/>
          <p:nvPr/>
        </p:nvSpPr>
        <p:spPr>
          <a:xfrm>
            <a:off x="4273176" y="2790553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4BB3C23-7D48-45C3-903D-B2412F24E772}"/>
              </a:ext>
            </a:extLst>
          </p:cNvPr>
          <p:cNvGrpSpPr/>
          <p:nvPr/>
        </p:nvGrpSpPr>
        <p:grpSpPr>
          <a:xfrm>
            <a:off x="4392705" y="3029611"/>
            <a:ext cx="1980199" cy="3112980"/>
            <a:chOff x="4392705" y="3029611"/>
            <a:chExt cx="1980199" cy="3112980"/>
          </a:xfrm>
        </p:grpSpPr>
        <p:sp>
          <p:nvSpPr>
            <p:cNvPr id="25" name="TextBox 24"/>
            <p:cNvSpPr txBox="1"/>
            <p:nvPr/>
          </p:nvSpPr>
          <p:spPr>
            <a:xfrm>
              <a:off x="5042153" y="5619371"/>
              <a:ext cx="1330751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Spain</a:t>
              </a:r>
            </a:p>
            <a:p>
              <a:pPr algn="ctr"/>
              <a:r>
                <a:rPr lang="en-GB" sz="1400" dirty="0">
                  <a:solidFill>
                    <a:srgbClr val="4DB1E3"/>
                  </a:solidFill>
                </a:rPr>
                <a:t>Mediterranean</a:t>
              </a:r>
            </a:p>
          </p:txBody>
        </p:sp>
        <p:cxnSp>
          <p:nvCxnSpPr>
            <p:cNvPr id="27" name="Straight Connector 26"/>
            <p:cNvCxnSpPr>
              <a:stCxn id="24" idx="4"/>
              <a:endCxn id="25" idx="0"/>
            </p:cNvCxnSpPr>
            <p:nvPr/>
          </p:nvCxnSpPr>
          <p:spPr>
            <a:xfrm>
              <a:off x="4392705" y="3029611"/>
              <a:ext cx="1314824" cy="25897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Circle Hima"/>
          <p:cNvSpPr/>
          <p:nvPr/>
        </p:nvSpPr>
        <p:spPr>
          <a:xfrm>
            <a:off x="5707529" y="2935397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7861106-FB6F-4F07-B402-D3549B72839C}"/>
              </a:ext>
            </a:extLst>
          </p:cNvPr>
          <p:cNvGrpSpPr/>
          <p:nvPr/>
        </p:nvGrpSpPr>
        <p:grpSpPr>
          <a:xfrm>
            <a:off x="5911578" y="1833895"/>
            <a:ext cx="2736070" cy="1136511"/>
            <a:chOff x="5911578" y="1833895"/>
            <a:chExt cx="2736070" cy="1136511"/>
          </a:xfrm>
        </p:grpSpPr>
        <p:sp>
          <p:nvSpPr>
            <p:cNvPr id="30" name="TextBox 29"/>
            <p:cNvSpPr txBox="1"/>
            <p:nvPr/>
          </p:nvSpPr>
          <p:spPr>
            <a:xfrm>
              <a:off x="7513715" y="1833895"/>
              <a:ext cx="1133933" cy="49244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Himalayas</a:t>
              </a:r>
            </a:p>
            <a:p>
              <a:pPr algn="ctr"/>
              <a:r>
                <a:rPr lang="en-GB" sz="1200" dirty="0">
                  <a:solidFill>
                    <a:schemeClr val="accent5">
                      <a:lumMod val="50000"/>
                    </a:schemeClr>
                  </a:solidFill>
                </a:rPr>
                <a:t>Mountainous</a:t>
              </a:r>
            </a:p>
          </p:txBody>
        </p:sp>
        <p:cxnSp>
          <p:nvCxnSpPr>
            <p:cNvPr id="33" name="Straight Connector 32"/>
            <p:cNvCxnSpPr>
              <a:stCxn id="31" idx="7"/>
              <a:endCxn id="30" idx="1"/>
            </p:cNvCxnSpPr>
            <p:nvPr/>
          </p:nvCxnSpPr>
          <p:spPr>
            <a:xfrm flipV="1">
              <a:off x="5911578" y="2080117"/>
              <a:ext cx="1602137" cy="89028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Box 36"/>
          <p:cNvSpPr txBox="1"/>
          <p:nvPr/>
        </p:nvSpPr>
        <p:spPr>
          <a:xfrm>
            <a:off x="2326111" y="865310"/>
            <a:ext cx="4513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on the circles to reveal the location</a:t>
            </a:r>
          </a:p>
        </p:txBody>
      </p:sp>
    </p:spTree>
    <p:extLst>
      <p:ext uri="{BB962C8B-B14F-4D97-AF65-F5344CB8AC3E}">
        <p14:creationId xmlns:p14="http://schemas.microsoft.com/office/powerpoint/2010/main" val="324375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Climate Zone Locations</a:t>
            </a:r>
          </a:p>
        </p:txBody>
      </p:sp>
      <p:sp>
        <p:nvSpPr>
          <p:cNvPr id="3" name="TextBox 11"/>
          <p:cNvSpPr txBox="1">
            <a:spLocks noChangeArrowheads="1"/>
          </p:cNvSpPr>
          <p:nvPr/>
        </p:nvSpPr>
        <p:spPr bwMode="auto">
          <a:xfrm>
            <a:off x="768350" y="2295525"/>
            <a:ext cx="1450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Grasslands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06"/>
          <a:stretch>
            <a:fillRect/>
          </a:stretch>
        </p:blipFill>
        <p:spPr bwMode="auto">
          <a:xfrm>
            <a:off x="684213" y="1647825"/>
            <a:ext cx="777557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993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1B8D088-4EC4-4947-94AA-08E22D1F0679}"/>
              </a:ext>
            </a:extLst>
          </p:cNvPr>
          <p:cNvSpPr/>
          <p:nvPr/>
        </p:nvSpPr>
        <p:spPr>
          <a:xfrm>
            <a:off x="695324" y="4233076"/>
            <a:ext cx="7712074" cy="646331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Use an atlas to help you answer these questions</a:t>
            </a:r>
            <a:r>
              <a:rPr lang="en-GB" dirty="0"/>
              <a:t>. What climate zone would each of these places have?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321049" y="5172076"/>
            <a:ext cx="2489200" cy="369887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India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321049" y="5653564"/>
            <a:ext cx="2489200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Central Australia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918198" y="5172075"/>
            <a:ext cx="2489200" cy="369887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Eastern USA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918198" y="5653564"/>
            <a:ext cx="2489200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The UK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23900" y="5176838"/>
            <a:ext cx="2489200" cy="369887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North Africa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23900" y="5653564"/>
            <a:ext cx="2489200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Russia</a:t>
            </a:r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8"/>
          <a:stretch>
            <a:fillRect/>
          </a:stretch>
        </p:blipFill>
        <p:spPr bwMode="auto">
          <a:xfrm>
            <a:off x="1903413" y="558669"/>
            <a:ext cx="539750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1976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00150"/>
            <a:ext cx="79375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870450" y="3448050"/>
            <a:ext cx="2209800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0078C4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chemeClr val="bg1"/>
                </a:solidFill>
              </a:rPr>
              <a:t>Arid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387850" y="2665413"/>
            <a:ext cx="2692400" cy="720725"/>
            <a:chOff x="4387850" y="2665413"/>
            <a:chExt cx="2692400" cy="720725"/>
          </a:xfrm>
        </p:grpSpPr>
        <p:sp>
          <p:nvSpPr>
            <p:cNvPr id="4" name="TextBox 8"/>
            <p:cNvSpPr txBox="1">
              <a:spLocks noChangeArrowheads="1"/>
            </p:cNvSpPr>
            <p:nvPr/>
          </p:nvSpPr>
          <p:spPr bwMode="auto">
            <a:xfrm>
              <a:off x="4860925" y="2740025"/>
              <a:ext cx="2219325" cy="646113"/>
            </a:xfrm>
            <a:prstGeom prst="rect">
              <a:avLst/>
            </a:prstGeom>
            <a:solidFill>
              <a:srgbClr val="B9D26B"/>
            </a:solidFill>
            <a:ln w="25400">
              <a:solidFill>
                <a:srgbClr val="87BD3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 dirty="0"/>
                <a:t>What is the climate in North Africa?</a:t>
              </a:r>
            </a:p>
          </p:txBody>
        </p:sp>
        <p:sp>
          <p:nvSpPr>
            <p:cNvPr id="5" name="Arrow: Down 9">
              <a:extLst>
                <a:ext uri="{FF2B5EF4-FFF2-40B4-BE49-F238E27FC236}">
                  <a16:creationId xmlns:a16="http://schemas.microsoft.com/office/drawing/2014/main" id="{08530680-F597-4C8F-8B4D-04A9E03C80CB}"/>
                </a:ext>
              </a:extLst>
            </p:cNvPr>
            <p:cNvSpPr/>
            <p:nvPr/>
          </p:nvSpPr>
          <p:spPr>
            <a:xfrm rot="5400000">
              <a:off x="4414838" y="2638425"/>
              <a:ext cx="330200" cy="384175"/>
            </a:xfrm>
            <a:prstGeom prst="downArrow">
              <a:avLst/>
            </a:prstGeom>
            <a:solidFill>
              <a:srgbClr val="B9D26B"/>
            </a:solidFill>
            <a:ln w="22225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838" y="549275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0610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1525587"/>
            <a:ext cx="79375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6165850" y="2457450"/>
            <a:ext cx="2211387" cy="368300"/>
          </a:xfrm>
          <a:prstGeom prst="rect">
            <a:avLst/>
          </a:prstGeom>
          <a:solidFill>
            <a:srgbClr val="4DB1E3"/>
          </a:solidFill>
          <a:ln w="25400">
            <a:solidFill>
              <a:srgbClr val="0078C4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en-GB" altLang="en-US">
                <a:solidFill>
                  <a:schemeClr val="bg1"/>
                </a:solidFill>
              </a:rPr>
              <a:t>Polar</a:t>
            </a: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6157912" y="1747837"/>
            <a:ext cx="2219325" cy="646113"/>
          </a:xfrm>
          <a:prstGeom prst="rect">
            <a:avLst/>
          </a:prstGeom>
          <a:solidFill>
            <a:srgbClr val="B9D26B"/>
          </a:solidFill>
          <a:ln w="25400">
            <a:solidFill>
              <a:srgbClr val="87BD3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dirty="0"/>
              <a:t>What is the climate in Northern Russia?</a:t>
            </a:r>
          </a:p>
        </p:txBody>
      </p:sp>
      <p:sp>
        <p:nvSpPr>
          <p:cNvPr id="6" name="Arrow: Down 9">
            <a:extLst>
              <a:ext uri="{FF2B5EF4-FFF2-40B4-BE49-F238E27FC236}">
                <a16:creationId xmlns:a16="http://schemas.microsoft.com/office/drawing/2014/main" id="{08530680-F597-4C8F-8B4D-04A9E03C80CB}"/>
              </a:ext>
            </a:extLst>
          </p:cNvPr>
          <p:cNvSpPr/>
          <p:nvPr/>
        </p:nvSpPr>
        <p:spPr>
          <a:xfrm rot="5400000">
            <a:off x="5709444" y="1647031"/>
            <a:ext cx="331787" cy="384175"/>
          </a:xfrm>
          <a:prstGeom prst="downArrow">
            <a:avLst/>
          </a:prstGeom>
          <a:solidFill>
            <a:srgbClr val="B9D26B"/>
          </a:solidFill>
          <a:ln w="2222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166" y="635000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6882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1200150"/>
            <a:ext cx="79375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3559175" y="3565525"/>
            <a:ext cx="1914525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0078C4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en-GB" altLang="en-US" dirty="0">
                <a:solidFill>
                  <a:schemeClr val="bg1"/>
                </a:solidFill>
              </a:rPr>
              <a:t>Tropical</a:t>
            </a: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3551237" y="2857500"/>
            <a:ext cx="1922463" cy="646113"/>
          </a:xfrm>
          <a:prstGeom prst="rect">
            <a:avLst/>
          </a:prstGeom>
          <a:solidFill>
            <a:srgbClr val="B9D26B"/>
          </a:solidFill>
          <a:ln w="25400">
            <a:solidFill>
              <a:srgbClr val="87BD3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dirty="0"/>
              <a:t>What is the climate in India?</a:t>
            </a:r>
          </a:p>
        </p:txBody>
      </p:sp>
      <p:sp>
        <p:nvSpPr>
          <p:cNvPr id="6" name="Arrow: Down 9">
            <a:extLst>
              <a:ext uri="{FF2B5EF4-FFF2-40B4-BE49-F238E27FC236}">
                <a16:creationId xmlns:a16="http://schemas.microsoft.com/office/drawing/2014/main" id="{08530680-F597-4C8F-8B4D-04A9E03C80CB}"/>
              </a:ext>
            </a:extLst>
          </p:cNvPr>
          <p:cNvSpPr/>
          <p:nvPr/>
        </p:nvSpPr>
        <p:spPr>
          <a:xfrm rot="16200000">
            <a:off x="5576094" y="2923381"/>
            <a:ext cx="331788" cy="384175"/>
          </a:xfrm>
          <a:prstGeom prst="downArrow">
            <a:avLst/>
          </a:prstGeom>
          <a:solidFill>
            <a:srgbClr val="B9D26B"/>
          </a:solidFill>
          <a:ln w="2222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850" y="551860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215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1200150"/>
            <a:ext cx="79375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4306887" y="4640263"/>
            <a:ext cx="2316163" cy="369887"/>
          </a:xfrm>
          <a:prstGeom prst="rect">
            <a:avLst/>
          </a:prstGeom>
          <a:solidFill>
            <a:srgbClr val="4DB1E3"/>
          </a:solidFill>
          <a:ln w="25400">
            <a:solidFill>
              <a:srgbClr val="0078C4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en-GB" altLang="en-US">
                <a:solidFill>
                  <a:schemeClr val="bg1"/>
                </a:solidFill>
              </a:rPr>
              <a:t>Arid</a:t>
            </a: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4306887" y="3930650"/>
            <a:ext cx="2316163" cy="647700"/>
          </a:xfrm>
          <a:prstGeom prst="rect">
            <a:avLst/>
          </a:prstGeom>
          <a:solidFill>
            <a:srgbClr val="B9D26B"/>
          </a:solidFill>
          <a:ln w="25400">
            <a:solidFill>
              <a:srgbClr val="87BD3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dirty="0"/>
              <a:t>What is the climate in central Australia?</a:t>
            </a:r>
          </a:p>
        </p:txBody>
      </p:sp>
      <p:sp>
        <p:nvSpPr>
          <p:cNvPr id="6" name="Arrow: Down 9">
            <a:extLst>
              <a:ext uri="{FF2B5EF4-FFF2-40B4-BE49-F238E27FC236}">
                <a16:creationId xmlns:a16="http://schemas.microsoft.com/office/drawing/2014/main" id="{08530680-F597-4C8F-8B4D-04A9E03C80CB}"/>
              </a:ext>
            </a:extLst>
          </p:cNvPr>
          <p:cNvSpPr/>
          <p:nvPr/>
        </p:nvSpPr>
        <p:spPr>
          <a:xfrm rot="16200000">
            <a:off x="6724650" y="4006850"/>
            <a:ext cx="331788" cy="382587"/>
          </a:xfrm>
          <a:prstGeom prst="downArrow">
            <a:avLst/>
          </a:prstGeom>
          <a:solidFill>
            <a:srgbClr val="B9D26B"/>
          </a:solidFill>
          <a:ln w="2222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850" y="569277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2741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1525587"/>
            <a:ext cx="79375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2435225" y="3287712"/>
            <a:ext cx="2198687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0078C4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en-GB" altLang="en-US">
                <a:solidFill>
                  <a:schemeClr val="bg1"/>
                </a:solidFill>
              </a:rPr>
              <a:t>Temperate</a:t>
            </a: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2435225" y="2578100"/>
            <a:ext cx="2198687" cy="647700"/>
          </a:xfrm>
          <a:prstGeom prst="rect">
            <a:avLst/>
          </a:prstGeom>
          <a:solidFill>
            <a:srgbClr val="B9D26B"/>
          </a:solidFill>
          <a:ln w="25400">
            <a:solidFill>
              <a:srgbClr val="87BD3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/>
              <a:t>What is the climate in eastern USA?</a:t>
            </a:r>
          </a:p>
        </p:txBody>
      </p:sp>
      <p:sp>
        <p:nvSpPr>
          <p:cNvPr id="6" name="Arrow: Down 9">
            <a:extLst>
              <a:ext uri="{FF2B5EF4-FFF2-40B4-BE49-F238E27FC236}">
                <a16:creationId xmlns:a16="http://schemas.microsoft.com/office/drawing/2014/main" id="{08530680-F597-4C8F-8B4D-04A9E03C80CB}"/>
              </a:ext>
            </a:extLst>
          </p:cNvPr>
          <p:cNvSpPr/>
          <p:nvPr/>
        </p:nvSpPr>
        <p:spPr>
          <a:xfrm rot="5400000">
            <a:off x="2010569" y="2551906"/>
            <a:ext cx="331787" cy="384175"/>
          </a:xfrm>
          <a:prstGeom prst="downArrow">
            <a:avLst/>
          </a:prstGeom>
          <a:solidFill>
            <a:srgbClr val="B9D26B"/>
          </a:solidFill>
          <a:ln w="2222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850" y="604746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10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18327" y="3145872"/>
            <a:ext cx="1065401" cy="5956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203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125</TotalTime>
  <Words>280</Words>
  <Application>Microsoft Macintosh PowerPoint</Application>
  <PresentationFormat>On-screen Show (4:3)</PresentationFormat>
  <Paragraphs>59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 SemiBold</vt:lpstr>
      <vt:lpstr>Twinkl</vt:lpstr>
      <vt:lpstr>Twinkl Light</vt:lpstr>
      <vt:lpstr>Calibri</vt:lpstr>
      <vt:lpstr>Arial</vt:lpstr>
      <vt:lpstr>Office Theme</vt:lpstr>
      <vt:lpstr>PowerPoint Presentation</vt:lpstr>
      <vt:lpstr>What Is the Difference between Weather and Climate?</vt:lpstr>
      <vt:lpstr>Types of Climate Zones</vt:lpstr>
      <vt:lpstr>PowerPoint Presentation</vt:lpstr>
      <vt:lpstr>Climate Zone Locations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Naisbitt</dc:creator>
  <cp:lastModifiedBy>Clare Evans</cp:lastModifiedBy>
  <cp:revision>13</cp:revision>
  <dcterms:created xsi:type="dcterms:W3CDTF">2019-11-20T17:43:47Z</dcterms:created>
  <dcterms:modified xsi:type="dcterms:W3CDTF">2021-01-11T18:40:33Z</dcterms:modified>
</cp:coreProperties>
</file>