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75" r:id="rId2"/>
    <p:sldId id="278" r:id="rId3"/>
    <p:sldId id="279" r:id="rId4"/>
    <p:sldId id="289" r:id="rId5"/>
    <p:sldId id="290" r:id="rId6"/>
    <p:sldId id="282" r:id="rId7"/>
    <p:sldId id="291" r:id="rId8"/>
    <p:sldId id="292" r:id="rId9"/>
    <p:sldId id="284" r:id="rId10"/>
    <p:sldId id="294" r:id="rId11"/>
    <p:sldId id="293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Kalam" panose="02000000000000000000" pitchFamily="2" charset="77"/>
      <p:regular r:id="rId19"/>
    </p:embeddedFont>
    <p:embeddedFont>
      <p:font typeface="Twinkl" pitchFamily="2" charset="77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32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7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298D0"/>
    <a:srgbClr val="FCF7F2"/>
    <a:srgbClr val="ED9349"/>
    <a:srgbClr val="6AA9D4"/>
    <a:srgbClr val="6CCA90"/>
    <a:srgbClr val="E75D5D"/>
    <a:srgbClr val="FFDD4C"/>
    <a:srgbClr val="B98CD4"/>
    <a:srgbClr val="AB76CC"/>
    <a:srgbClr val="87BD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54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576" y="208"/>
      </p:cViewPr>
      <p:guideLst>
        <p:guide orient="horz" pos="2160"/>
        <p:guide pos="2880"/>
        <p:guide pos="340"/>
        <p:guide orient="horz" pos="3974"/>
        <p:guide pos="5420"/>
        <p:guide orient="horz" pos="332"/>
        <p:guide pos="476"/>
        <p:guide orient="horz" pos="47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resources/white-rose-maths-resources/year-4-white-rose-maths-resources-key-stage-1-year-1-year-2/spring-block-2-area-year-4-white-rose-maths-supporting-resources-key-stage-1" TargetMode="External"/><Relationship Id="rId4" Type="http://schemas.openxmlformats.org/officeDocument/2006/relationships/hyperlink" Target="https://www.twinkl.co.uk/resources/white-rose-maths-resources/year-5-white-rose-maths-resources-key-stage-1-year-1-year-2/autumn-block-3-statistics-year-5-white-rose-maths-resources-key-stage-1-year-1-year-2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resources/white-rose-maths-resources/year-4-white-rose-maths-resources-key-stage-1-year-1-year-2/spring-block-2-area-year-4-white-rose-maths-supporting-resources-key-stage-1" TargetMode="External"/><Relationship Id="rId4" Type="http://schemas.openxmlformats.org/officeDocument/2006/relationships/hyperlink" Target="https://www.twinkl.co.uk/resources/white-rose-maths-resources/year-5-white-rose-maths-resources-key-stage-1-year-1-year-2/autumn-block-3-statistics-year-5-white-rose-maths-resources-key-stage-1-year-1-year-2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394855" y="5763277"/>
            <a:ext cx="1005840" cy="723207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5" name="Rectangle 4">
            <a:hlinkClick r:id="rId5"/>
          </p:cNvPr>
          <p:cNvSpPr/>
          <p:nvPr userDrawn="1"/>
        </p:nvSpPr>
        <p:spPr>
          <a:xfrm>
            <a:off x="304800" y="5758248"/>
            <a:ext cx="1194486" cy="716692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069080" y="3067397"/>
            <a:ext cx="1005840" cy="723207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5" name="Rectangle 4">
            <a:hlinkClick r:id="rId5"/>
          </p:cNvPr>
          <p:cNvSpPr/>
          <p:nvPr userDrawn="1"/>
        </p:nvSpPr>
        <p:spPr>
          <a:xfrm>
            <a:off x="3979701" y="3067397"/>
            <a:ext cx="1194486" cy="716692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6228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</a:t>
            </a:r>
          </a:p>
        </p:txBody>
      </p:sp>
      <p:sp>
        <p:nvSpPr>
          <p:cNvPr id="14" name="Content Placeholder 15"/>
          <p:cNvSpPr txBox="1">
            <a:spLocks/>
          </p:cNvSpPr>
          <p:nvPr/>
        </p:nvSpPr>
        <p:spPr>
          <a:xfrm>
            <a:off x="628650" y="1127760"/>
            <a:ext cx="7886700" cy="140970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7000"/>
              </a:lnSpc>
            </a:pPr>
            <a:r>
              <a:rPr lang="en-GB" dirty="0">
                <a:solidFill>
                  <a:schemeClr val="tx1"/>
                </a:solidFill>
              </a:rPr>
              <a:t>Find the area of rectilinear shapes by counting squares.</a:t>
            </a:r>
            <a:endParaRPr lang="en-GB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39351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5574" y="702863"/>
            <a:ext cx="1947019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Comparing Area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572000" y="1521900"/>
            <a:ext cx="3816350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/>
              <a:t>Sort the shapes into the correct column of the table.</a:t>
            </a:r>
          </a:p>
        </p:txBody>
      </p:sp>
      <p:sp>
        <p:nvSpPr>
          <p:cNvPr id="97" name="Rectangle 96"/>
          <p:cNvSpPr/>
          <p:nvPr/>
        </p:nvSpPr>
        <p:spPr>
          <a:xfrm>
            <a:off x="2392593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03" name="Straight Connector 102"/>
          <p:cNvCxnSpPr/>
          <p:nvPr/>
        </p:nvCxnSpPr>
        <p:spPr>
          <a:xfrm>
            <a:off x="2395606" y="681334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Table 4">
            <a:extLst>
              <a:ext uri="{FF2B5EF4-FFF2-40B4-BE49-F238E27FC236}">
                <a16:creationId xmlns:a16="http://schemas.microsoft.com/office/drawing/2014/main" id="{1F3AA3D0-91CB-46B4-B54C-4C53E7861B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4712779"/>
              </p:ext>
            </p:extLst>
          </p:nvPr>
        </p:nvGraphicFramePr>
        <p:xfrm>
          <a:off x="1145117" y="1521900"/>
          <a:ext cx="2916000" cy="453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716186639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59031993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865385186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275894173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584356491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877818911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749983284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642411918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755648257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775131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4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503878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4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4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4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0243579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4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4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4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020029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7FC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7FC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4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543947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7FC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7FC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971465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93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93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137204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93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93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683484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93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42904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7258989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G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76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032952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76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2681417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graphicFrame>
        <p:nvGraphicFramePr>
          <p:cNvPr id="10" name="Table 4">
            <a:extLst>
              <a:ext uri="{FF2B5EF4-FFF2-40B4-BE49-F238E27FC236}">
                <a16:creationId xmlns:a16="http://schemas.microsoft.com/office/drawing/2014/main" id="{45938843-220A-4E82-8C42-A36726CE61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4602488"/>
              </p:ext>
            </p:extLst>
          </p:nvPr>
        </p:nvGraphicFramePr>
        <p:xfrm>
          <a:off x="4572000" y="2425647"/>
          <a:ext cx="3638798" cy="264436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19399">
                  <a:extLst>
                    <a:ext uri="{9D8B030D-6E8A-4147-A177-3AD203B41FA5}">
                      <a16:colId xmlns:a16="http://schemas.microsoft.com/office/drawing/2014/main" val="1686290643"/>
                    </a:ext>
                  </a:extLst>
                </a:gridCol>
                <a:gridCol w="1819399">
                  <a:extLst>
                    <a:ext uri="{9D8B030D-6E8A-4147-A177-3AD203B41FA5}">
                      <a16:colId xmlns:a16="http://schemas.microsoft.com/office/drawing/2014/main" val="1028006200"/>
                    </a:ext>
                  </a:extLst>
                </a:gridCol>
              </a:tblGrid>
              <a:tr h="695785"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Shapes with an Area </a:t>
                      </a:r>
                      <a:r>
                        <a:rPr lang="en-GB" sz="1800" b="1" i="0" kern="1200" dirty="0">
                          <a:solidFill>
                            <a:srgbClr val="8298D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Greater</a:t>
                      </a:r>
                      <a:r>
                        <a:rPr lang="en-GB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Than 6 Squares</a:t>
                      </a:r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Shapes with an Area </a:t>
                      </a:r>
                      <a:r>
                        <a:rPr lang="en-GB" sz="1800" b="1" i="0" kern="1200" dirty="0">
                          <a:solidFill>
                            <a:srgbClr val="8298D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Less</a:t>
                      </a:r>
                      <a:r>
                        <a:rPr lang="en-GB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Than 6 Squares</a:t>
                      </a:r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3086783"/>
                  </a:ext>
                </a:extLst>
              </a:tr>
              <a:tr h="1729969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rgbClr val="00B050"/>
                        </a:solidFill>
                      </a:endParaRPr>
                    </a:p>
                  </a:txBody>
                  <a:tcPr marL="137160" marR="137160" marT="137160" marB="137160">
                    <a:lnL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rgbClr val="00B050"/>
                        </a:solidFill>
                      </a:endParaRPr>
                    </a:p>
                  </a:txBody>
                  <a:tcPr marL="137160" marR="137160" marT="137160" marB="137160">
                    <a:lnL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2038137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194300" y="3429000"/>
            <a:ext cx="533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50"/>
                </a:solidFill>
              </a:rPr>
              <a:t>A</a:t>
            </a:r>
          </a:p>
          <a:p>
            <a:pPr algn="ctr"/>
            <a:r>
              <a:rPr lang="en-GB" sz="2400" dirty="0">
                <a:solidFill>
                  <a:srgbClr val="00B050"/>
                </a:solidFill>
              </a:rPr>
              <a:t>D</a:t>
            </a:r>
          </a:p>
          <a:p>
            <a:pPr algn="ctr"/>
            <a:r>
              <a:rPr lang="en-GB" sz="2400" dirty="0">
                <a:solidFill>
                  <a:srgbClr val="00B050"/>
                </a:solidFill>
              </a:rPr>
              <a:t>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023100" y="3429000"/>
            <a:ext cx="533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50"/>
                </a:solidFill>
              </a:rPr>
              <a:t>B</a:t>
            </a:r>
          </a:p>
          <a:p>
            <a:pPr algn="ctr"/>
            <a:r>
              <a:rPr lang="en-GB" sz="2400" dirty="0">
                <a:solidFill>
                  <a:srgbClr val="00B050"/>
                </a:solidFill>
              </a:rPr>
              <a:t>C</a:t>
            </a:r>
          </a:p>
          <a:p>
            <a:pPr algn="ctr"/>
            <a:r>
              <a:rPr lang="en-GB" sz="2400" dirty="0">
                <a:solidFill>
                  <a:srgbClr val="00B050"/>
                </a:solidFill>
              </a:rPr>
              <a:t>F</a:t>
            </a:r>
          </a:p>
          <a:p>
            <a:pPr algn="ctr"/>
            <a:r>
              <a:rPr lang="en-GB" sz="2400" dirty="0">
                <a:solidFill>
                  <a:srgbClr val="00B050"/>
                </a:solidFill>
              </a:rPr>
              <a:t>G</a:t>
            </a:r>
          </a:p>
        </p:txBody>
      </p:sp>
    </p:spTree>
    <p:extLst>
      <p:ext uri="{BB962C8B-B14F-4D97-AF65-F5344CB8AC3E}">
        <p14:creationId xmlns:p14="http://schemas.microsoft.com/office/powerpoint/2010/main" val="908914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4">
            <a:extLst>
              <a:ext uri="{FF2B5EF4-FFF2-40B4-BE49-F238E27FC236}">
                <a16:creationId xmlns:a16="http://schemas.microsoft.com/office/drawing/2014/main" id="{45938843-220A-4E82-8C42-A36726CE61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4436123"/>
              </p:ext>
            </p:extLst>
          </p:nvPr>
        </p:nvGraphicFramePr>
        <p:xfrm>
          <a:off x="1374012" y="2250589"/>
          <a:ext cx="6395975" cy="36965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78075">
                  <a:extLst>
                    <a:ext uri="{9D8B030D-6E8A-4147-A177-3AD203B41FA5}">
                      <a16:colId xmlns:a16="http://schemas.microsoft.com/office/drawing/2014/main" val="1686290643"/>
                    </a:ext>
                  </a:extLst>
                </a:gridCol>
                <a:gridCol w="1638300">
                  <a:extLst>
                    <a:ext uri="{9D8B030D-6E8A-4147-A177-3AD203B41FA5}">
                      <a16:colId xmlns:a16="http://schemas.microsoft.com/office/drawing/2014/main" val="1028006200"/>
                    </a:ext>
                  </a:extLst>
                </a:gridCol>
                <a:gridCol w="2379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26464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+mn-lt"/>
                        </a:rPr>
                        <a:t>Shape</a:t>
                      </a:r>
                      <a:r>
                        <a:rPr lang="en-GB" baseline="0" dirty="0">
                          <a:latin typeface="+mn-lt"/>
                        </a:rPr>
                        <a:t> 1</a:t>
                      </a:r>
                      <a:endParaRPr lang="en-GB" dirty="0">
                        <a:latin typeface="+mn-lt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+mn-lt"/>
                        </a:rPr>
                        <a:t>Compare Area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+mn-lt"/>
                        </a:rPr>
                        <a:t>&gt;, &lt; or =</a:t>
                      </a:r>
                      <a:endParaRPr lang="en-GB" sz="1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Shape 2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3086783"/>
                  </a:ext>
                </a:extLst>
              </a:tr>
              <a:tr h="2394228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rgbClr val="00B050"/>
                        </a:solidFill>
                        <a:latin typeface="+mn-lt"/>
                      </a:endParaRPr>
                    </a:p>
                  </a:txBody>
                  <a:tcPr marL="137160" marR="137160" marT="137160" marB="137160">
                    <a:lnL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rgbClr val="00B050"/>
                        </a:solidFill>
                        <a:latin typeface="+mn-lt"/>
                      </a:endParaRPr>
                    </a:p>
                  </a:txBody>
                  <a:tcPr marL="137160" marR="137160" marT="137160" marB="137160">
                    <a:lnL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rgbClr val="00B050"/>
                        </a:solidFill>
                        <a:latin typeface="+mn-lt"/>
                      </a:endParaRPr>
                    </a:p>
                  </a:txBody>
                  <a:tcPr marL="137160" marR="137160" marT="137160" marB="137160">
                    <a:lnL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2038137"/>
                  </a:ext>
                </a:extLst>
              </a:tr>
              <a:tr h="431800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rgbClr val="00B050"/>
                        </a:solidFill>
                        <a:latin typeface="+mn-lt"/>
                      </a:endParaRPr>
                    </a:p>
                  </a:txBody>
                  <a:tcPr marL="137160" marR="137160" marT="137160" marB="137160">
                    <a:lnL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rgbClr val="00B050"/>
                        </a:solidFill>
                        <a:latin typeface="+mn-lt"/>
                      </a:endParaRPr>
                    </a:p>
                  </a:txBody>
                  <a:tcPr marL="137160" marR="137160" marT="137160" marB="137160">
                    <a:lnL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solidFill>
                          <a:srgbClr val="00B050"/>
                        </a:solidFill>
                        <a:latin typeface="+mn-lt"/>
                      </a:endParaRPr>
                    </a:p>
                  </a:txBody>
                  <a:tcPr marL="137160" marR="137160" marT="137160" marB="137160">
                    <a:lnL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5574" y="702863"/>
            <a:ext cx="1947019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Comparing Area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55650" y="1344100"/>
            <a:ext cx="7632700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/>
              <a:t>Complete the table. Use the squares to calculate the area of each shape. Compare the areas of the shapes using &gt;, &lt; or =.</a:t>
            </a:r>
          </a:p>
        </p:txBody>
      </p:sp>
      <p:sp>
        <p:nvSpPr>
          <p:cNvPr id="97" name="Rectangle 96"/>
          <p:cNvSpPr/>
          <p:nvPr/>
        </p:nvSpPr>
        <p:spPr>
          <a:xfrm>
            <a:off x="2392593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03" name="Straight Connector 102"/>
          <p:cNvCxnSpPr/>
          <p:nvPr/>
        </p:nvCxnSpPr>
        <p:spPr>
          <a:xfrm>
            <a:off x="2395606" y="681334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Table 4">
            <a:extLst>
              <a:ext uri="{FF2B5EF4-FFF2-40B4-BE49-F238E27FC236}">
                <a16:creationId xmlns:a16="http://schemas.microsoft.com/office/drawing/2014/main" id="{1F3AA3D0-91CB-46B4-B54C-4C53E7861B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9131379"/>
              </p:ext>
            </p:extLst>
          </p:nvPr>
        </p:nvGraphicFramePr>
        <p:xfrm>
          <a:off x="1431162" y="2995424"/>
          <a:ext cx="2268000" cy="226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716186639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59031993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865385186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275894173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584356491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877818911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749983284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775131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503878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0243579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020029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543947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9714650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1F3AA3D0-91CB-46B4-B54C-4C53E7861B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5841569"/>
              </p:ext>
            </p:extLst>
          </p:nvPr>
        </p:nvGraphicFramePr>
        <p:xfrm>
          <a:off x="5442612" y="2995424"/>
          <a:ext cx="2268000" cy="226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716186639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59031993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865385186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275894173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584356491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877818911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749983284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76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76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76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775131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76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76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76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503878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76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76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76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0243579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76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020029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543947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9714650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261810" y="5411120"/>
            <a:ext cx="6191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50"/>
                </a:solidFill>
              </a:rPr>
              <a:t>11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262436" y="5411120"/>
            <a:ext cx="6191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50"/>
                </a:solidFill>
              </a:rPr>
              <a:t>&gt;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63062" y="5411120"/>
            <a:ext cx="6191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50"/>
                </a:solidFill>
              </a:rPr>
              <a:t>10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262436" y="3898591"/>
            <a:ext cx="6191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50"/>
                </a:solidFill>
              </a:rPr>
              <a:t>&gt;</a:t>
            </a:r>
          </a:p>
        </p:txBody>
      </p:sp>
    </p:spTree>
    <p:extLst>
      <p:ext uri="{BB962C8B-B14F-4D97-AF65-F5344CB8AC3E}">
        <p14:creationId xmlns:p14="http://schemas.microsoft.com/office/powerpoint/2010/main" val="3304235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4" grpId="0"/>
      <p:bldP spid="1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5574" y="702863"/>
            <a:ext cx="1947019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Comparing Area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010274" y="1521900"/>
            <a:ext cx="2378075" cy="13849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/>
              <a:t>Order these shapes from the shape with the smallest area to the shape with the largest area.</a:t>
            </a:r>
          </a:p>
        </p:txBody>
      </p:sp>
      <p:sp>
        <p:nvSpPr>
          <p:cNvPr id="97" name="Rectangle 96"/>
          <p:cNvSpPr/>
          <p:nvPr/>
        </p:nvSpPr>
        <p:spPr>
          <a:xfrm>
            <a:off x="2392593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03" name="Straight Connector 102"/>
          <p:cNvCxnSpPr/>
          <p:nvPr/>
        </p:nvCxnSpPr>
        <p:spPr>
          <a:xfrm>
            <a:off x="2395606" y="681334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Table 4">
            <a:extLst>
              <a:ext uri="{FF2B5EF4-FFF2-40B4-BE49-F238E27FC236}">
                <a16:creationId xmlns:a16="http://schemas.microsoft.com/office/drawing/2014/main" id="{1F3AA3D0-91CB-46B4-B54C-4C53E7861B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2686536"/>
              </p:ext>
            </p:extLst>
          </p:nvPr>
        </p:nvGraphicFramePr>
        <p:xfrm>
          <a:off x="755650" y="1521900"/>
          <a:ext cx="4860000" cy="291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716186639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59031993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865385186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275894173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584356491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877818911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749983284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642411918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755648257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FFDD4C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4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FFDD4C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4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FFDD4C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4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775131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4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503878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4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4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4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0243579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4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020029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4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4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4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543947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4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971465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4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4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4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137204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6834843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5784471" y="3096545"/>
            <a:ext cx="13957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B050"/>
                </a:solidFill>
              </a:rPr>
              <a:t>C, A, B</a:t>
            </a:r>
          </a:p>
        </p:txBody>
      </p:sp>
    </p:spTree>
    <p:extLst>
      <p:ext uri="{BB962C8B-B14F-4D97-AF65-F5344CB8AC3E}">
        <p14:creationId xmlns:p14="http://schemas.microsoft.com/office/powerpoint/2010/main" val="2339624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30" name="Rectangle 29"/>
          <p:cNvSpPr/>
          <p:nvPr/>
        </p:nvSpPr>
        <p:spPr>
          <a:xfrm>
            <a:off x="2392593" y="702863"/>
            <a:ext cx="1063301" cy="355276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45574" y="702863"/>
            <a:ext cx="1947019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Comparing Area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2395606" y="681334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Table 4">
            <a:extLst>
              <a:ext uri="{FF2B5EF4-FFF2-40B4-BE49-F238E27FC236}">
                <a16:creationId xmlns:a16="http://schemas.microsoft.com/office/drawing/2014/main" id="{1F3AA3D0-91CB-46B4-B54C-4C53E7861B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084175"/>
              </p:ext>
            </p:extLst>
          </p:nvPr>
        </p:nvGraphicFramePr>
        <p:xfrm>
          <a:off x="755650" y="1521900"/>
          <a:ext cx="5184000" cy="16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716186639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59031993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865385186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275894173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584356491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877818911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749983284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642411918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755648257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93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FFDD4C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FFDD4C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7FC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7FC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7FC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76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76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775131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93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93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7FC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76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76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76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76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503878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7FC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7FC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7FC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0243579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0200291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755650" y="3824591"/>
            <a:ext cx="2639483" cy="20159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Jessica has been asked to order the shapes from the shape with the smallest area to the shape with the largest area.</a:t>
            </a:r>
          </a:p>
          <a:p>
            <a:pPr>
              <a:spcAft>
                <a:spcPts val="600"/>
              </a:spcAft>
            </a:pPr>
            <a:r>
              <a:rPr lang="en-GB" dirty="0"/>
              <a:t>She has got confused. Explain her mistake.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78625">
            <a:off x="5937303" y="1312027"/>
            <a:ext cx="2366253" cy="242688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97893" flipH="1">
            <a:off x="7479512" y="2578019"/>
            <a:ext cx="185655" cy="376237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 rot="275147">
            <a:off x="6342753" y="1639402"/>
            <a:ext cx="98051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Kalam" panose="02000000000000000000" pitchFamily="2" charset="0"/>
                <a:cs typeface="Kalam" panose="02000000000000000000" pitchFamily="2" charset="0"/>
              </a:rPr>
              <a:t>A</a:t>
            </a:r>
          </a:p>
          <a:p>
            <a:r>
              <a:rPr lang="en-GB" sz="2800" dirty="0">
                <a:latin typeface="Kalam" panose="02000000000000000000" pitchFamily="2" charset="0"/>
                <a:cs typeface="Kalam" panose="02000000000000000000" pitchFamily="2" charset="0"/>
              </a:rPr>
              <a:t>C </a:t>
            </a:r>
          </a:p>
          <a:p>
            <a:r>
              <a:rPr lang="en-GB" sz="2800" dirty="0">
                <a:latin typeface="Kalam" panose="02000000000000000000" pitchFamily="2" charset="0"/>
                <a:cs typeface="Kalam" panose="02000000000000000000" pitchFamily="2" charset="0"/>
              </a:rPr>
              <a:t>D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564604" y="3824591"/>
            <a:ext cx="3874422" cy="221599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</a:rPr>
              <a:t>Jessica has ordered the shapes correctly from the one with the smallest area to the one with the greatest area but she has only included 3 shapes in her sequence when there should be 4. She has missed shape B out. The correct answer is: A, C, D and B.</a:t>
            </a:r>
          </a:p>
        </p:txBody>
      </p:sp>
    </p:spTree>
    <p:extLst>
      <p:ext uri="{BB962C8B-B14F-4D97-AF65-F5344CB8AC3E}">
        <p14:creationId xmlns:p14="http://schemas.microsoft.com/office/powerpoint/2010/main" val="2547238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30" name="Rectangle 29"/>
          <p:cNvSpPr/>
          <p:nvPr/>
        </p:nvSpPr>
        <p:spPr>
          <a:xfrm>
            <a:off x="2392593" y="702863"/>
            <a:ext cx="1063301" cy="355276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45574" y="702863"/>
            <a:ext cx="1947019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Comparing Area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2395606" y="681334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Table 4">
            <a:extLst>
              <a:ext uri="{FF2B5EF4-FFF2-40B4-BE49-F238E27FC236}">
                <a16:creationId xmlns:a16="http://schemas.microsoft.com/office/drawing/2014/main" id="{1F3AA3D0-91CB-46B4-B54C-4C53E7861B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854260"/>
              </p:ext>
            </p:extLst>
          </p:nvPr>
        </p:nvGraphicFramePr>
        <p:xfrm>
          <a:off x="757468" y="1607072"/>
          <a:ext cx="4212000" cy="38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716186639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59031993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865385186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275894173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584356491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877818911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749983284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642411918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755648257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FFDD4C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FFDD4C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93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93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93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93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775131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93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93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503878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93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93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93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93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0243579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93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93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93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93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020029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93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93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93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93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93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93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757468" y="1203703"/>
            <a:ext cx="4576532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dirty="0"/>
              <a:t>Which one is the odd one out? Explain why.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225278" y="2148979"/>
            <a:ext cx="3277372" cy="27238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>
                <a:solidFill>
                  <a:srgbClr val="00B050"/>
                </a:solidFill>
              </a:rPr>
              <a:t>Possible answers:</a:t>
            </a:r>
          </a:p>
          <a:p>
            <a:r>
              <a:rPr lang="en-GB" dirty="0">
                <a:solidFill>
                  <a:srgbClr val="00B050"/>
                </a:solidFill>
              </a:rPr>
              <a:t>A is the odd one out because: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50"/>
                </a:solidFill>
              </a:rPr>
              <a:t>it has the greatest area;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50"/>
                </a:solidFill>
              </a:rPr>
              <a:t>it is not symmetrical.</a:t>
            </a:r>
          </a:p>
          <a:p>
            <a:r>
              <a:rPr lang="en-GB" dirty="0">
                <a:solidFill>
                  <a:srgbClr val="00B050"/>
                </a:solidFill>
              </a:rPr>
              <a:t>B is the odd one out because: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50"/>
                </a:solidFill>
              </a:rPr>
              <a:t>its area is even but the other shapes’ areas are odd.</a:t>
            </a:r>
          </a:p>
          <a:p>
            <a:r>
              <a:rPr lang="en-GB" dirty="0">
                <a:solidFill>
                  <a:srgbClr val="00B050"/>
                </a:solidFill>
              </a:rPr>
              <a:t>C is the odd one out because: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B050"/>
                </a:solidFill>
              </a:rPr>
              <a:t>it has the smallest area.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42908" y="2888526"/>
            <a:ext cx="369657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400" dirty="0">
                <a:solidFill>
                  <a:srgbClr val="00B050"/>
                </a:solidFill>
              </a:rPr>
              <a:t>23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387171" y="2240826"/>
            <a:ext cx="369657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400" dirty="0">
                <a:solidFill>
                  <a:srgbClr val="00B050"/>
                </a:solidFill>
              </a:rPr>
              <a:t>20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022936" y="4833940"/>
            <a:ext cx="369657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400" dirty="0">
                <a:solidFill>
                  <a:srgbClr val="00B050"/>
                </a:solidFill>
              </a:rPr>
              <a:t>15</a:t>
            </a:r>
          </a:p>
        </p:txBody>
      </p:sp>
    </p:spTree>
    <p:extLst>
      <p:ext uri="{BB962C8B-B14F-4D97-AF65-F5344CB8AC3E}">
        <p14:creationId xmlns:p14="http://schemas.microsoft.com/office/powerpoint/2010/main" val="387718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30" name="Rectangle 29"/>
          <p:cNvSpPr/>
          <p:nvPr/>
        </p:nvSpPr>
        <p:spPr>
          <a:xfrm>
            <a:off x="2392593" y="702863"/>
            <a:ext cx="1063301" cy="355276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45574" y="702863"/>
            <a:ext cx="1947019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Comparing Area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2395606" y="681334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Table 4">
            <a:extLst>
              <a:ext uri="{FF2B5EF4-FFF2-40B4-BE49-F238E27FC236}">
                <a16:creationId xmlns:a16="http://schemas.microsoft.com/office/drawing/2014/main" id="{1F3AA3D0-91CB-46B4-B54C-4C53E7861B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4222796"/>
              </p:ext>
            </p:extLst>
          </p:nvPr>
        </p:nvGraphicFramePr>
        <p:xfrm>
          <a:off x="2152976" y="3008913"/>
          <a:ext cx="2268000" cy="16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716186639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59031993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865385186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275894173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584356491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877818911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76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FFDD4C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76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FFDD4C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76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76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76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775131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76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76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76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76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76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503878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76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76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76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76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76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0243579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0200291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757467" y="1176808"/>
            <a:ext cx="729115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dirty="0"/>
              <a:t>Josie and Lyle are having a disagreement over the area of their shapes. Read their statements. Who is correct? Explain why.</a:t>
            </a:r>
          </a:p>
        </p:txBody>
      </p:sp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1F3AA3D0-91CB-46B4-B54C-4C53E7861B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8131580"/>
              </p:ext>
            </p:extLst>
          </p:nvPr>
        </p:nvGraphicFramePr>
        <p:xfrm>
          <a:off x="4719576" y="2998714"/>
          <a:ext cx="2268000" cy="16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716186639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59031993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865385186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275894173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584356491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877818911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FFDD4C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FFDD4C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775131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503878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0243579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0200291"/>
                  </a:ext>
                </a:extLst>
              </a:tr>
            </a:tbl>
          </a:graphicData>
        </a:graphic>
      </p:graphicFrame>
      <p:grpSp>
        <p:nvGrpSpPr>
          <p:cNvPr id="18" name="Group 17"/>
          <p:cNvGrpSpPr/>
          <p:nvPr/>
        </p:nvGrpSpPr>
        <p:grpSpPr>
          <a:xfrm>
            <a:off x="2099311" y="1847129"/>
            <a:ext cx="2388212" cy="1014020"/>
            <a:chOff x="2099311" y="2257265"/>
            <a:chExt cx="2388212" cy="1014020"/>
          </a:xfrm>
        </p:grpSpPr>
        <p:sp>
          <p:nvSpPr>
            <p:cNvPr id="2" name="Rounded Rectangle 1"/>
            <p:cNvSpPr/>
            <p:nvPr/>
          </p:nvSpPr>
          <p:spPr>
            <a:xfrm>
              <a:off x="2099311" y="2257265"/>
              <a:ext cx="2388212" cy="1014020"/>
            </a:xfrm>
            <a:prstGeom prst="roundRect">
              <a:avLst/>
            </a:prstGeom>
            <a:solidFill>
              <a:srgbClr val="6AA9D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2183788" y="2319730"/>
              <a:ext cx="2219258" cy="88909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GB" dirty="0">
                  <a:solidFill>
                    <a:schemeClr val="bg1"/>
                  </a:solidFill>
                  <a:ea typeface="Calibri" panose="020F0502020204030204" pitchFamily="34" charset="0"/>
                  <a:cs typeface="Times New Roman" panose="02020603050405020304" pitchFamily="18" charset="0"/>
                </a:rPr>
                <a:t>The area of my shape is double the area of Lyle’s shape.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4676843" y="1847129"/>
            <a:ext cx="2388212" cy="1014020"/>
            <a:chOff x="4676843" y="2257265"/>
            <a:chExt cx="2388212" cy="1014020"/>
          </a:xfrm>
        </p:grpSpPr>
        <p:sp>
          <p:nvSpPr>
            <p:cNvPr id="15" name="Rounded Rectangle 14"/>
            <p:cNvSpPr/>
            <p:nvPr/>
          </p:nvSpPr>
          <p:spPr>
            <a:xfrm>
              <a:off x="4676843" y="2257265"/>
              <a:ext cx="2388212" cy="1014020"/>
            </a:xfrm>
            <a:prstGeom prst="roundRect">
              <a:avLst/>
            </a:prstGeom>
            <a:solidFill>
              <a:srgbClr val="E75D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772093" y="2319730"/>
              <a:ext cx="2219258" cy="88909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GB" dirty="0">
                  <a:solidFill>
                    <a:schemeClr val="bg1"/>
                  </a:solidFill>
                  <a:ea typeface="Calibri" panose="020F0502020204030204" pitchFamily="34" charset="0"/>
                  <a:cs typeface="Times New Roman" panose="02020603050405020304" pitchFamily="18" charset="0"/>
                </a:rPr>
                <a:t>The area of my shape is less than the area of Josie’s shape.</a:t>
              </a:r>
            </a:p>
          </p:txBody>
        </p:sp>
      </p:grpSp>
      <p:sp>
        <p:nvSpPr>
          <p:cNvPr id="3" name="Isosceles Triangle 2"/>
          <p:cNvSpPr/>
          <p:nvPr/>
        </p:nvSpPr>
        <p:spPr>
          <a:xfrm rot="5400000">
            <a:off x="7194212" y="2023535"/>
            <a:ext cx="139375" cy="444545"/>
          </a:xfrm>
          <a:prstGeom prst="triangle">
            <a:avLst/>
          </a:prstGeom>
          <a:solidFill>
            <a:srgbClr val="E75D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Isosceles Triangle 15"/>
          <p:cNvSpPr/>
          <p:nvPr/>
        </p:nvSpPr>
        <p:spPr>
          <a:xfrm rot="16200000">
            <a:off x="1807351" y="2023535"/>
            <a:ext cx="139375" cy="444545"/>
          </a:xfrm>
          <a:prstGeom prst="triangle">
            <a:avLst/>
          </a:prstGeom>
          <a:solidFill>
            <a:srgbClr val="6AA9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81" y="1838165"/>
            <a:ext cx="1243936" cy="435572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4675" y="1628505"/>
            <a:ext cx="1283715" cy="4429395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2099311" y="4699119"/>
            <a:ext cx="499363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00B050"/>
                </a:solidFill>
              </a:rPr>
              <a:t>Lyle is correct: his shape has an area of 8 squares and Josie’s has an area of 15.</a:t>
            </a:r>
          </a:p>
          <a:p>
            <a:pPr algn="ctr"/>
            <a:r>
              <a:rPr lang="en-GB" dirty="0">
                <a:solidFill>
                  <a:srgbClr val="00B050"/>
                </a:solidFill>
              </a:rPr>
              <a:t>Lyle’s shape has an area of 8 and double 8 makes 16. Josie’s shape only has an area of 15, not 16, which makes her incorrect.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7478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Picture 7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75" name="Rectangle 74"/>
          <p:cNvSpPr/>
          <p:nvPr/>
        </p:nvSpPr>
        <p:spPr>
          <a:xfrm>
            <a:off x="2392593" y="702863"/>
            <a:ext cx="1141417" cy="355276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45574" y="702863"/>
            <a:ext cx="1947019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Comparing Area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2395606" y="681334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Table 4">
            <a:extLst>
              <a:ext uri="{FF2B5EF4-FFF2-40B4-BE49-F238E27FC236}">
                <a16:creationId xmlns:a16="http://schemas.microsoft.com/office/drawing/2014/main" id="{1F3AA3D0-91CB-46B4-B54C-4C53E7861B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2861880"/>
              </p:ext>
            </p:extLst>
          </p:nvPr>
        </p:nvGraphicFramePr>
        <p:xfrm>
          <a:off x="2880282" y="1641755"/>
          <a:ext cx="1620000" cy="194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716186639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59031993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865385186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275894173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584356491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4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775131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4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4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4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503878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4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0243579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4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020029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1F3AA3D0-91CB-46B4-B54C-4C53E7861B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1626904"/>
              </p:ext>
            </p:extLst>
          </p:nvPr>
        </p:nvGraphicFramePr>
        <p:xfrm>
          <a:off x="4824316" y="1641755"/>
          <a:ext cx="1620000" cy="194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716186639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59031993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865385186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275894173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584356491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775131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503878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0243579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1F3AA3D0-91CB-46B4-B54C-4C53E7861B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8857093"/>
              </p:ext>
            </p:extLst>
          </p:nvPr>
        </p:nvGraphicFramePr>
        <p:xfrm>
          <a:off x="6768350" y="1641755"/>
          <a:ext cx="1620000" cy="194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716186639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59031993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865385186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275894173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584356491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AA9D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AA9D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775131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AA9D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AA9D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503878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AA9D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0243579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" name="Rectangle 1"/>
          <p:cNvSpPr/>
          <p:nvPr/>
        </p:nvSpPr>
        <p:spPr>
          <a:xfrm>
            <a:off x="655484" y="1143708"/>
            <a:ext cx="65786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Mya has been comparing the areas of the shapes.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416756" y="2376556"/>
            <a:ext cx="37194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=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476327" y="2376556"/>
            <a:ext cx="37194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&gt;</a:t>
            </a:r>
          </a:p>
        </p:txBody>
      </p:sp>
      <p:sp>
        <p:nvSpPr>
          <p:cNvPr id="3" name="Rectangle 2"/>
          <p:cNvSpPr/>
          <p:nvPr/>
        </p:nvSpPr>
        <p:spPr>
          <a:xfrm>
            <a:off x="659582" y="4061500"/>
            <a:ext cx="222479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B050"/>
                </a:solidFill>
              </a:rPr>
              <a:t>Your shapes should each have an area of 5 squares. Many possible shapes can be created with 5 squares. Here are some examples:</a:t>
            </a:r>
          </a:p>
        </p:txBody>
      </p:sp>
      <p:sp>
        <p:nvSpPr>
          <p:cNvPr id="16" name="Rectangle 15"/>
          <p:cNvSpPr/>
          <p:nvPr/>
        </p:nvSpPr>
        <p:spPr>
          <a:xfrm>
            <a:off x="655483" y="1525214"/>
            <a:ext cx="220298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One shape is missing from the statement. </a:t>
            </a:r>
          </a:p>
          <a:p>
            <a:r>
              <a:rPr lang="en-GB" dirty="0"/>
              <a:t>Can you work out what its area could be and what it could look like. </a:t>
            </a:r>
          </a:p>
          <a:p>
            <a:r>
              <a:rPr lang="en-GB" dirty="0"/>
              <a:t>Find 6 possibilities.</a:t>
            </a:r>
          </a:p>
        </p:txBody>
      </p:sp>
      <p:graphicFrame>
        <p:nvGraphicFramePr>
          <p:cNvPr id="17" name="Table 4">
            <a:extLst>
              <a:ext uri="{FF2B5EF4-FFF2-40B4-BE49-F238E27FC236}">
                <a16:creationId xmlns:a16="http://schemas.microsoft.com/office/drawing/2014/main" id="{1F3AA3D0-91CB-46B4-B54C-4C53E7861B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4745613"/>
              </p:ext>
            </p:extLst>
          </p:nvPr>
        </p:nvGraphicFramePr>
        <p:xfrm>
          <a:off x="2880350" y="3951313"/>
          <a:ext cx="5508000" cy="214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6000">
                  <a:extLst>
                    <a:ext uri="{9D8B030D-6E8A-4147-A177-3AD203B41FA5}">
                      <a16:colId xmlns:a16="http://schemas.microsoft.com/office/drawing/2014/main" val="716186639"/>
                    </a:ext>
                  </a:extLst>
                </a:gridCol>
                <a:gridCol w="306000">
                  <a:extLst>
                    <a:ext uri="{9D8B030D-6E8A-4147-A177-3AD203B41FA5}">
                      <a16:colId xmlns:a16="http://schemas.microsoft.com/office/drawing/2014/main" val="259031993"/>
                    </a:ext>
                  </a:extLst>
                </a:gridCol>
                <a:gridCol w="306000">
                  <a:extLst>
                    <a:ext uri="{9D8B030D-6E8A-4147-A177-3AD203B41FA5}">
                      <a16:colId xmlns:a16="http://schemas.microsoft.com/office/drawing/2014/main" val="1865385186"/>
                    </a:ext>
                  </a:extLst>
                </a:gridCol>
                <a:gridCol w="306000">
                  <a:extLst>
                    <a:ext uri="{9D8B030D-6E8A-4147-A177-3AD203B41FA5}">
                      <a16:colId xmlns:a16="http://schemas.microsoft.com/office/drawing/2014/main" val="3275894173"/>
                    </a:ext>
                  </a:extLst>
                </a:gridCol>
                <a:gridCol w="306000">
                  <a:extLst>
                    <a:ext uri="{9D8B030D-6E8A-4147-A177-3AD203B41FA5}">
                      <a16:colId xmlns:a16="http://schemas.microsoft.com/office/drawing/2014/main" val="1584356491"/>
                    </a:ext>
                  </a:extLst>
                </a:gridCol>
                <a:gridCol w="306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06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06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060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060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0600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0600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060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06000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06000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06000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06000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060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306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7751316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5038788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0243579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0200291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6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5136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>
          <a:xfrm>
            <a:off x="4812044" y="4697492"/>
            <a:ext cx="1757675" cy="101402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7019365" y="4697492"/>
            <a:ext cx="1368985" cy="1014020"/>
          </a:xfrm>
          <a:prstGeom prst="roundRect">
            <a:avLst/>
          </a:prstGeom>
          <a:solidFill>
            <a:srgbClr val="6CCA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ounded Rectangle 23"/>
          <p:cNvSpPr/>
          <p:nvPr/>
        </p:nvSpPr>
        <p:spPr>
          <a:xfrm>
            <a:off x="2694376" y="4697492"/>
            <a:ext cx="1438354" cy="1014020"/>
          </a:xfrm>
          <a:prstGeom prst="roundRect">
            <a:avLst/>
          </a:prstGeom>
          <a:solidFill>
            <a:srgbClr val="B98C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766270" y="4697492"/>
            <a:ext cx="1365999" cy="1014020"/>
          </a:xfrm>
          <a:prstGeom prst="roundRect">
            <a:avLst/>
          </a:prstGeom>
          <a:solidFill>
            <a:srgbClr val="FFDD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4" name="Picture 7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75" name="Rectangle 74"/>
          <p:cNvSpPr/>
          <p:nvPr/>
        </p:nvSpPr>
        <p:spPr>
          <a:xfrm>
            <a:off x="2392593" y="702863"/>
            <a:ext cx="1141417" cy="355276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45574" y="702863"/>
            <a:ext cx="1947019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Comparing Area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2395606" y="681334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655484" y="1191333"/>
            <a:ext cx="73948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Complete the table by matching each child’s description of the area of their shape to the correct shape.</a:t>
            </a:r>
          </a:p>
        </p:txBody>
      </p:sp>
      <p:graphicFrame>
        <p:nvGraphicFramePr>
          <p:cNvPr id="15" name="Table 4">
            <a:extLst>
              <a:ext uri="{FF2B5EF4-FFF2-40B4-BE49-F238E27FC236}">
                <a16:creationId xmlns:a16="http://schemas.microsoft.com/office/drawing/2014/main" id="{1F3AA3D0-91CB-46B4-B54C-4C53E7861B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8598167"/>
              </p:ext>
            </p:extLst>
          </p:nvPr>
        </p:nvGraphicFramePr>
        <p:xfrm>
          <a:off x="755650" y="2037533"/>
          <a:ext cx="5832000" cy="226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716186639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59031993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865385186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275894173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584356491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877818911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749983284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642411918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755648257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93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FFDD4C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93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FFDD4C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298D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298D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775131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93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93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298D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298D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8298D0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298D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503878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93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93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7B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298D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298D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8298D0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298D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0243579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93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93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298D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298D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298D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020029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93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93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298D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298D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298D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543947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9714650"/>
                  </a:ext>
                </a:extLst>
              </a:tr>
            </a:tbl>
          </a:graphicData>
        </a:graphic>
      </p:graphicFrame>
      <p:graphicFrame>
        <p:nvGraphicFramePr>
          <p:cNvPr id="18" name="Table 4">
            <a:extLst>
              <a:ext uri="{FF2B5EF4-FFF2-40B4-BE49-F238E27FC236}">
                <a16:creationId xmlns:a16="http://schemas.microsoft.com/office/drawing/2014/main" id="{1F3AA3D0-91CB-46B4-B54C-4C53E7861B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1056883"/>
              </p:ext>
            </p:extLst>
          </p:nvPr>
        </p:nvGraphicFramePr>
        <p:xfrm>
          <a:off x="6705595" y="2042015"/>
          <a:ext cx="1667440" cy="16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0918">
                  <a:extLst>
                    <a:ext uri="{9D8B030D-6E8A-4147-A177-3AD203B41FA5}">
                      <a16:colId xmlns:a16="http://schemas.microsoft.com/office/drawing/2014/main" val="716186639"/>
                    </a:ext>
                  </a:extLst>
                </a:gridCol>
                <a:gridCol w="496922">
                  <a:extLst>
                    <a:ext uri="{9D8B030D-6E8A-4147-A177-3AD203B41FA5}">
                      <a16:colId xmlns:a16="http://schemas.microsoft.com/office/drawing/2014/main" val="25903199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865385186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Child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298D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Area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298D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bg1"/>
                          </a:solidFill>
                        </a:rPr>
                        <a:t>Shape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298D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Luke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9775131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Una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6503878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Ned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00243579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Lila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37FC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9" name="Rectangle 18"/>
          <p:cNvSpPr/>
          <p:nvPr/>
        </p:nvSpPr>
        <p:spPr>
          <a:xfrm>
            <a:off x="755651" y="4711662"/>
            <a:ext cx="1376618" cy="981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  <a:t>The area of my shape is even.  </a:t>
            </a:r>
            <a:endParaRPr lang="en-GB" dirty="0">
              <a:latin typeface="Arial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677778" y="4703194"/>
            <a:ext cx="1454952" cy="981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  <a:t>The area of my shape is less than 12.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775447" y="4711662"/>
            <a:ext cx="1812203" cy="981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  <a:t>The area of my shape has a digit sum of 5.</a:t>
            </a:r>
          </a:p>
        </p:txBody>
      </p:sp>
      <p:sp>
        <p:nvSpPr>
          <p:cNvPr id="22" name="Rectangle 21"/>
          <p:cNvSpPr/>
          <p:nvPr/>
        </p:nvSpPr>
        <p:spPr>
          <a:xfrm>
            <a:off x="7019365" y="4713737"/>
            <a:ext cx="1353670" cy="981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  <a:t>The area of my shape is double 5. </a:t>
            </a:r>
          </a:p>
        </p:txBody>
      </p:sp>
      <p:sp>
        <p:nvSpPr>
          <p:cNvPr id="4" name="Isosceles Triangle 3"/>
          <p:cNvSpPr/>
          <p:nvPr/>
        </p:nvSpPr>
        <p:spPr>
          <a:xfrm rot="10800000">
            <a:off x="5274608" y="5684617"/>
            <a:ext cx="130829" cy="430306"/>
          </a:xfrm>
          <a:prstGeom prst="triangl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Isosceles Triangle 26"/>
          <p:cNvSpPr/>
          <p:nvPr/>
        </p:nvSpPr>
        <p:spPr>
          <a:xfrm rot="10800000">
            <a:off x="7984891" y="5662519"/>
            <a:ext cx="130829" cy="430306"/>
          </a:xfrm>
          <a:prstGeom prst="triangle">
            <a:avLst/>
          </a:prstGeom>
          <a:solidFill>
            <a:srgbClr val="6CCA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Isosceles Triangle 27"/>
          <p:cNvSpPr/>
          <p:nvPr/>
        </p:nvSpPr>
        <p:spPr>
          <a:xfrm rot="10800000">
            <a:off x="3471963" y="5693085"/>
            <a:ext cx="130829" cy="430306"/>
          </a:xfrm>
          <a:prstGeom prst="triangle">
            <a:avLst/>
          </a:prstGeom>
          <a:solidFill>
            <a:srgbClr val="B98C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Isosceles Triangle 28"/>
          <p:cNvSpPr/>
          <p:nvPr/>
        </p:nvSpPr>
        <p:spPr>
          <a:xfrm rot="10800000">
            <a:off x="1107250" y="5693085"/>
            <a:ext cx="130829" cy="430306"/>
          </a:xfrm>
          <a:prstGeom prst="triangle">
            <a:avLst/>
          </a:prstGeom>
          <a:solidFill>
            <a:srgbClr val="FFDD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280000" y="5822950"/>
            <a:ext cx="1155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Luke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885671" y="5822950"/>
            <a:ext cx="1155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Una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480571" y="5830332"/>
            <a:ext cx="1155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Ned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294608" y="5830332"/>
            <a:ext cx="1155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Lila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294608" y="2349632"/>
            <a:ext cx="402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00B050"/>
                </a:solidFill>
              </a:rPr>
              <a:t>12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7294608" y="2653118"/>
            <a:ext cx="402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00B050"/>
                </a:solidFill>
              </a:rPr>
              <a:t>11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7294608" y="2986190"/>
            <a:ext cx="402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00B050"/>
                </a:solidFill>
              </a:rPr>
              <a:t>14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7246983" y="3310384"/>
            <a:ext cx="5254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00B050"/>
                </a:solidFill>
              </a:rPr>
              <a:t>10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7871280" y="2349632"/>
            <a:ext cx="402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00B050"/>
                </a:solidFill>
              </a:rPr>
              <a:t>B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7871280" y="2653118"/>
            <a:ext cx="402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00B050"/>
                </a:solidFill>
              </a:rPr>
              <a:t>D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7871280" y="2986190"/>
            <a:ext cx="402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00B050"/>
                </a:solidFill>
              </a:rPr>
              <a:t>C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871280" y="3305053"/>
            <a:ext cx="402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00B050"/>
                </a:solidFill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3256212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Picture 7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75" name="Rectangle 74"/>
          <p:cNvSpPr/>
          <p:nvPr/>
        </p:nvSpPr>
        <p:spPr>
          <a:xfrm>
            <a:off x="2392593" y="702863"/>
            <a:ext cx="1141417" cy="355276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45574" y="702863"/>
            <a:ext cx="1947019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Comparing Area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2395606" y="681334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655484" y="1191333"/>
            <a:ext cx="3916516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Complete the sequence. </a:t>
            </a:r>
          </a:p>
          <a:p>
            <a:r>
              <a:rPr lang="en-GB" dirty="0"/>
              <a:t>Fill in the next shapes. </a:t>
            </a:r>
          </a:p>
          <a:p>
            <a:r>
              <a:rPr lang="en-GB" dirty="0"/>
              <a:t>Explain the pattern.</a:t>
            </a:r>
          </a:p>
        </p:txBody>
      </p:sp>
      <p:graphicFrame>
        <p:nvGraphicFramePr>
          <p:cNvPr id="15" name="Table 4">
            <a:extLst>
              <a:ext uri="{FF2B5EF4-FFF2-40B4-BE49-F238E27FC236}">
                <a16:creationId xmlns:a16="http://schemas.microsoft.com/office/drawing/2014/main" id="{1F3AA3D0-91CB-46B4-B54C-4C53E7861B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0665037"/>
              </p:ext>
            </p:extLst>
          </p:nvPr>
        </p:nvGraphicFramePr>
        <p:xfrm>
          <a:off x="4069630" y="661025"/>
          <a:ext cx="3564000" cy="550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716186639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59031993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865385186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275894173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584356491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877818911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749983284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642411918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755648257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FFDD4C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FFDD4C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775131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298D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503878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298D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0243579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93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298D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020029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93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298D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543947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9714650"/>
                  </a:ext>
                </a:extLst>
              </a:tr>
            </a:tbl>
          </a:graphicData>
        </a:graphic>
      </p:graphicFrame>
      <p:sp>
        <p:nvSpPr>
          <p:cNvPr id="41" name="Rectangle 40"/>
          <p:cNvSpPr/>
          <p:nvPr/>
        </p:nvSpPr>
        <p:spPr>
          <a:xfrm>
            <a:off x="655484" y="2324801"/>
            <a:ext cx="325929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B050"/>
                </a:solidFill>
              </a:rPr>
              <a:t>The shape’s area is doubling each time. 1, 2, 4, 8, 16, etc.</a:t>
            </a:r>
          </a:p>
        </p:txBody>
      </p:sp>
      <p:graphicFrame>
        <p:nvGraphicFramePr>
          <p:cNvPr id="42" name="Table 4">
            <a:extLst>
              <a:ext uri="{FF2B5EF4-FFF2-40B4-BE49-F238E27FC236}">
                <a16:creationId xmlns:a16="http://schemas.microsoft.com/office/drawing/2014/main" id="{1F3AA3D0-91CB-46B4-B54C-4C53E7861B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9999602"/>
              </p:ext>
            </p:extLst>
          </p:nvPr>
        </p:nvGraphicFramePr>
        <p:xfrm>
          <a:off x="4066616" y="661025"/>
          <a:ext cx="3564000" cy="550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716186639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59031993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865385186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275894173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584356491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877818911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749983284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642411918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755648257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00B050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00B050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00B050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FFDD4C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FFDD4C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00B050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775131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298D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00B050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503878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298D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00B050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0243579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93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298D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00B050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020029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5D5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934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298D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00B050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543947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97146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9029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427BB997-074F-4A73-BCC3-A160949C16AA}" vid="{3779DEE8-1EA6-4D01-BADE-96D173D04F3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Mastery PowerPoint Template</Template>
  <TotalTime>508</TotalTime>
  <Words>598</Words>
  <Application>Microsoft Macintosh PowerPoint</Application>
  <PresentationFormat>On-screen Show (4:3)</PresentationFormat>
  <Paragraphs>121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Times New Roman</vt:lpstr>
      <vt:lpstr>Calibri</vt:lpstr>
      <vt:lpstr>Arial</vt:lpstr>
      <vt:lpstr>Twinkl</vt:lpstr>
      <vt:lpstr>Kalam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Jacqui Ford</dc:creator>
  <cp:lastModifiedBy>Clare Evans</cp:lastModifiedBy>
  <cp:revision>22</cp:revision>
  <dcterms:created xsi:type="dcterms:W3CDTF">2019-12-19T12:18:42Z</dcterms:created>
  <dcterms:modified xsi:type="dcterms:W3CDTF">2021-01-27T11:37:21Z</dcterms:modified>
</cp:coreProperties>
</file>