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97" r:id="rId2"/>
    <p:sldId id="309" r:id="rId3"/>
    <p:sldId id="310" r:id="rId4"/>
    <p:sldId id="31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F6B350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47D568-9820-4149-9ADF-F2A0A2525863}" v="4" dt="2020-04-21T16:05:03.2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4" autoAdjust="0"/>
    <p:restoredTop sz="94249" autoAdjust="0"/>
  </p:normalViewPr>
  <p:slideViewPr>
    <p:cSldViewPr snapToGrid="0">
      <p:cViewPr varScale="1">
        <p:scale>
          <a:sx n="51" d="100"/>
          <a:sy n="51" d="100"/>
        </p:scale>
        <p:origin x="1541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25/04/2020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96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5.png"/><Relationship Id="rId3" Type="http://schemas.microsoft.com/office/2007/relationships/media" Target="../media/media2.m4a"/><Relationship Id="rId7" Type="http://schemas.microsoft.com/office/2007/relationships/media" Target="../media/media6.m4a"/><Relationship Id="rId12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openxmlformats.org/officeDocument/2006/relationships/image" Target="../media/image3.png"/><Relationship Id="rId5" Type="http://schemas.microsoft.com/office/2007/relationships/media" Target="../media/media4.m4a"/><Relationship Id="rId10" Type="http://schemas.openxmlformats.org/officeDocument/2006/relationships/image" Target="../media/image2.png"/><Relationship Id="rId4" Type="http://schemas.microsoft.com/office/2007/relationships/media" Target="../media/media3.m4a"/><Relationship Id="rId9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image" Target="../media/image5.png"/><Relationship Id="rId3" Type="http://schemas.microsoft.com/office/2007/relationships/media" Target="../media/media8.m4a"/><Relationship Id="rId7" Type="http://schemas.microsoft.com/office/2007/relationships/media" Target="../media/media12.m4a"/><Relationship Id="rId12" Type="http://schemas.openxmlformats.org/officeDocument/2006/relationships/image" Target="../media/image4.png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microsoft.com/office/2007/relationships/media" Target="../media/media11.m4a"/><Relationship Id="rId11" Type="http://schemas.openxmlformats.org/officeDocument/2006/relationships/image" Target="../media/image3.png"/><Relationship Id="rId5" Type="http://schemas.microsoft.com/office/2007/relationships/media" Target="../media/media10.m4a"/><Relationship Id="rId10" Type="http://schemas.openxmlformats.org/officeDocument/2006/relationships/image" Target="../media/image2.png"/><Relationship Id="rId4" Type="http://schemas.microsoft.com/office/2007/relationships/media" Target="../media/media9.m4a"/><Relationship Id="rId9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10.m4a"/><Relationship Id="rId7" Type="http://schemas.openxmlformats.org/officeDocument/2006/relationships/notesSlide" Target="../notesSlides/notesSlide3.xml"/><Relationship Id="rId2" Type="http://schemas.microsoft.com/office/2007/relationships/media" Target="../media/media9.m4a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12.xml"/><Relationship Id="rId11" Type="http://schemas.openxmlformats.org/officeDocument/2006/relationships/image" Target="../media/image5.png"/><Relationship Id="rId5" Type="http://schemas.microsoft.com/office/2007/relationships/media" Target="../media/media12.m4a"/><Relationship Id="rId10" Type="http://schemas.openxmlformats.org/officeDocument/2006/relationships/image" Target="../media/image4.png"/><Relationship Id="rId4" Type="http://schemas.microsoft.com/office/2007/relationships/media" Target="../media/media11.m4a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5.png"/><Relationship Id="rId4" Type="http://schemas.openxmlformats.org/officeDocument/2006/relationships/audio" Target="../media/media14.m4a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1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69733" y="533979"/>
            <a:ext cx="3724963" cy="1256183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 When we learned to double numbers like 34, we used </a:t>
            </a:r>
            <a:r>
              <a:rPr lang="en-GB" b="1" dirty="0">
                <a:solidFill>
                  <a:srgbClr val="FF0000"/>
                </a:solidFill>
              </a:rPr>
              <a:t>partitioning. </a:t>
            </a:r>
            <a:r>
              <a:rPr lang="en-GB" b="1" dirty="0">
                <a:solidFill>
                  <a:srgbClr val="253746"/>
                </a:solidFill>
              </a:rPr>
              <a:t>Could we use this method to add 34 and 23? </a:t>
            </a: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072106" y="694067"/>
            <a:ext cx="2945615" cy="936006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Make 34 and 23 with </a:t>
            </a:r>
            <a:r>
              <a:rPr lang="en-GB" b="1" dirty="0">
                <a:solidFill>
                  <a:srgbClr val="FF0000"/>
                </a:solidFill>
              </a:rPr>
              <a:t>place value cards.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1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2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</a:t>
              </a:r>
            </a:p>
          </p:txBody>
        </p:sp>
      </p:grpSp>
      <p:sp>
        <p:nvSpPr>
          <p:cNvPr id="21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1945839"/>
            <a:ext cx="280290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Partition </a:t>
            </a:r>
            <a:r>
              <a:rPr lang="en-GB" b="1" dirty="0">
                <a:solidFill>
                  <a:srgbClr val="253746"/>
                </a:solidFill>
              </a:rPr>
              <a:t>each number.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4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2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0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</a:t>
              </a:r>
            </a:p>
          </p:txBody>
        </p:sp>
      </p:grpSp>
      <p:sp>
        <p:nvSpPr>
          <p:cNvPr id="3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0021" y="2976085"/>
            <a:ext cx="2749565" cy="936006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Re-order </a:t>
            </a:r>
            <a:r>
              <a:rPr lang="en-GB" b="1" dirty="0">
                <a:solidFill>
                  <a:srgbClr val="253746"/>
                </a:solidFill>
              </a:rPr>
              <a:t>the numbers.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Can you see how?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3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58054" y="4234401"/>
            <a:ext cx="2853978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Add </a:t>
            </a:r>
            <a:r>
              <a:rPr lang="en-GB" b="1" dirty="0">
                <a:solidFill>
                  <a:srgbClr val="253746"/>
                </a:solidFill>
              </a:rPr>
              <a:t>the 10s then the 1s.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8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5   0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1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7</a:t>
              </a:r>
            </a:p>
          </p:txBody>
        </p:sp>
      </p:grpSp>
      <p:sp>
        <p:nvSpPr>
          <p:cNvPr id="42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711200" y="5181599"/>
            <a:ext cx="3251827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Re-combine </a:t>
            </a:r>
            <a:r>
              <a:rPr lang="en-GB" b="1" dirty="0">
                <a:solidFill>
                  <a:srgbClr val="253746"/>
                </a:solidFill>
              </a:rPr>
              <a:t>the numbers.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511107" y="5181598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34 + 23 = </a:t>
            </a:r>
            <a:r>
              <a:rPr lang="en-GB" sz="2000" b="1" dirty="0">
                <a:solidFill>
                  <a:srgbClr val="C00000"/>
                </a:solidFill>
              </a:rPr>
              <a:t>57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498489" y="701698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34 + 23  = 30 + 20 + 4 + 3</a:t>
            </a:r>
          </a:p>
          <a:p>
            <a:r>
              <a:rPr lang="en-GB" sz="2000" b="1" dirty="0"/>
              <a:t>               = 50 + 7</a:t>
            </a:r>
          </a:p>
          <a:p>
            <a:r>
              <a:rPr lang="en-GB" sz="2000" b="1" dirty="0"/>
              <a:t>               = 57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pic>
        <p:nvPicPr>
          <p:cNvPr id="3" name="intro">
            <a:hlinkClick r:id="" action="ppaction://media"/>
            <a:extLst>
              <a:ext uri="{FF2B5EF4-FFF2-40B4-BE49-F238E27FC236}">
                <a16:creationId xmlns:a16="http://schemas.microsoft.com/office/drawing/2014/main" id="{5FCA084D-D75E-46FC-B253-2D651CCD0DF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7" end="782.356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313629" y="33900"/>
            <a:ext cx="609600" cy="609600"/>
          </a:xfrm>
          <a:prstGeom prst="rect">
            <a:avLst/>
          </a:prstGeom>
        </p:spPr>
      </p:pic>
      <p:pic>
        <p:nvPicPr>
          <p:cNvPr id="4" name="2">
            <a:hlinkClick r:id="" action="ppaction://media"/>
            <a:extLst>
              <a:ext uri="{FF2B5EF4-FFF2-40B4-BE49-F238E27FC236}">
                <a16:creationId xmlns:a16="http://schemas.microsoft.com/office/drawing/2014/main" id="{D2D9024C-12BC-4A26-8840-F45C5A7C596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60" end="14315.063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592170" y="1334400"/>
            <a:ext cx="609600" cy="609600"/>
          </a:xfrm>
          <a:prstGeom prst="rect">
            <a:avLst/>
          </a:prstGeom>
        </p:spPr>
      </p:pic>
      <p:pic>
        <p:nvPicPr>
          <p:cNvPr id="45" name="2">
            <a:hlinkClick r:id="" action="ppaction://media"/>
            <a:extLst>
              <a:ext uri="{FF2B5EF4-FFF2-40B4-BE49-F238E27FC236}">
                <a16:creationId xmlns:a16="http://schemas.microsoft.com/office/drawing/2014/main" id="{B98439E2-6222-4B71-A183-17B4ED6170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24917" end="462.0634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1592170" y="2118244"/>
            <a:ext cx="609600" cy="609600"/>
          </a:xfrm>
          <a:prstGeom prst="rect">
            <a:avLst/>
          </a:prstGeom>
        </p:spPr>
      </p:pic>
      <p:pic>
        <p:nvPicPr>
          <p:cNvPr id="46" name="4">
            <a:hlinkClick r:id="" action="ppaction://media"/>
            <a:extLst>
              <a:ext uri="{FF2B5EF4-FFF2-40B4-BE49-F238E27FC236}">
                <a16:creationId xmlns:a16="http://schemas.microsoft.com/office/drawing/2014/main" id="{7C578D85-33D7-4F27-863F-CFC3E920D0E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672" end="618.274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1905122"/>
            <a:ext cx="609600" cy="609600"/>
          </a:xfrm>
          <a:prstGeom prst="rect">
            <a:avLst/>
          </a:prstGeom>
        </p:spPr>
      </p:pic>
      <p:pic>
        <p:nvPicPr>
          <p:cNvPr id="47" name="5">
            <a:hlinkClick r:id="" action="ppaction://media"/>
            <a:extLst>
              <a:ext uri="{FF2B5EF4-FFF2-40B4-BE49-F238E27FC236}">
                <a16:creationId xmlns:a16="http://schemas.microsoft.com/office/drawing/2014/main" id="{F292E275-33CD-4120-8315-A577F1D31E2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965" end="468.469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3080205"/>
            <a:ext cx="609600" cy="609600"/>
          </a:xfrm>
          <a:prstGeom prst="rect">
            <a:avLst/>
          </a:prstGeom>
        </p:spPr>
      </p:pic>
      <p:pic>
        <p:nvPicPr>
          <p:cNvPr id="48" name="6">
            <a:hlinkClick r:id="" action="ppaction://media"/>
            <a:extLst>
              <a:ext uri="{FF2B5EF4-FFF2-40B4-BE49-F238E27FC236}">
                <a16:creationId xmlns:a16="http://schemas.microsoft.com/office/drawing/2014/main" id="{B9B9AFC6-AB26-41B3-B7B8-ACDFA39003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1137" end="791.195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8902" y="3888884"/>
            <a:ext cx="609600" cy="609600"/>
          </a:xfrm>
          <a:prstGeom prst="rect">
            <a:avLst/>
          </a:prstGeom>
        </p:spPr>
      </p:pic>
      <p:pic>
        <p:nvPicPr>
          <p:cNvPr id="49" name="7">
            <a:hlinkClick r:id="" action="ppaction://media"/>
            <a:extLst>
              <a:ext uri="{FF2B5EF4-FFF2-40B4-BE49-F238E27FC236}">
                <a16:creationId xmlns:a16="http://schemas.microsoft.com/office/drawing/2014/main" id="{EB293619-EA7B-4697-B93B-BA8E493875D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1334" end="501.8956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57773" y="4928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1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7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707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7503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069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69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69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0370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87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37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87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37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6926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5" dur="10270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7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audio>
              <p:cMediaNode vol="80000">
                <p:cTn id="1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</p:childTnLst>
        </p:cTn>
      </p:par>
    </p:tnLst>
    <p:bldLst>
      <p:bldP spid="14" grpId="0" animBg="1"/>
      <p:bldP spid="14" grpId="1" animBg="1"/>
      <p:bldP spid="21" grpId="0" animBg="1"/>
      <p:bldP spid="34" grpId="0" animBg="1"/>
      <p:bldP spid="35" grpId="0" animBg="1"/>
      <p:bldP spid="42" grpId="0" animBg="1"/>
      <p:bldP spid="43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303543" y="821635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45 + 24.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1872171"/>
            <a:ext cx="280290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3120922"/>
            <a:ext cx="274956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0022" y="4232560"/>
            <a:ext cx="2853978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9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711200" y="5150882"/>
            <a:ext cx="3251827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428346" y="5137630"/>
            <a:ext cx="2945615" cy="720000"/>
          </a:xfrm>
          <a:prstGeom prst="flowChartTerminator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45 + 24 = </a:t>
            </a:r>
            <a:r>
              <a:rPr lang="en-GB" sz="2000" b="1" dirty="0">
                <a:solidFill>
                  <a:srgbClr val="C00000"/>
                </a:solidFill>
              </a:rPr>
              <a:t>69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9768" y="801483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45 + 24  = 40 + 20 + 5 + 4</a:t>
            </a:r>
          </a:p>
          <a:p>
            <a:r>
              <a:rPr lang="en-GB" sz="2000" b="1" dirty="0"/>
              <a:t>               = 60 + 9</a:t>
            </a:r>
          </a:p>
          <a:p>
            <a:r>
              <a:rPr lang="en-GB" sz="2000" b="1" dirty="0"/>
              <a:t>               = 69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id="{E30CED2B-E197-44B4-95F2-09802F380D5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64" end="1049.918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821003" y="496683"/>
            <a:ext cx="609600" cy="609600"/>
          </a:xfrm>
          <a:prstGeom prst="rect">
            <a:avLst/>
          </a:prstGeom>
        </p:spPr>
      </p:pic>
      <p:pic>
        <p:nvPicPr>
          <p:cNvPr id="6" name="2">
            <a:hlinkClick r:id="" action="ppaction://media"/>
            <a:extLst>
              <a:ext uri="{FF2B5EF4-FFF2-40B4-BE49-F238E27FC236}">
                <a16:creationId xmlns:a16="http://schemas.microsoft.com/office/drawing/2014/main" id="{D1302451-ED5B-46E1-905C-501677291D4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555" end="744.4625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941735" y="1872171"/>
            <a:ext cx="609600" cy="609600"/>
          </a:xfrm>
          <a:prstGeom prst="rect">
            <a:avLst/>
          </a:prstGeom>
        </p:spPr>
      </p:pic>
      <p:pic>
        <p:nvPicPr>
          <p:cNvPr id="7" name="partition">
            <a:hlinkClick r:id="" action="ppaction://media"/>
            <a:extLst>
              <a:ext uri="{FF2B5EF4-FFF2-40B4-BE49-F238E27FC236}">
                <a16:creationId xmlns:a16="http://schemas.microsoft.com/office/drawing/2014/main" id="{1C6ABC45-DB53-4BDC-B65B-38E38E6DEFB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982" end="571.8594000000001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88708" y="1905122"/>
            <a:ext cx="609600" cy="609600"/>
          </a:xfrm>
          <a:prstGeom prst="rect">
            <a:avLst/>
          </a:prstGeom>
        </p:spPr>
      </p:pic>
      <p:pic>
        <p:nvPicPr>
          <p:cNvPr id="8" name="reorder">
            <a:hlinkClick r:id="" action="ppaction://media"/>
            <a:extLst>
              <a:ext uri="{FF2B5EF4-FFF2-40B4-BE49-F238E27FC236}">
                <a16:creationId xmlns:a16="http://schemas.microsoft.com/office/drawing/2014/main" id="{C2098FE0-41E4-44A7-B298-5BA50B2965F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1155" end="1963.8548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195" y="3124200"/>
            <a:ext cx="609600" cy="609600"/>
          </a:xfrm>
          <a:prstGeom prst="rect">
            <a:avLst/>
          </a:prstGeom>
        </p:spPr>
      </p:pic>
      <p:pic>
        <p:nvPicPr>
          <p:cNvPr id="9" name="add...">
            <a:hlinkClick r:id="" action="ppaction://media"/>
            <a:extLst>
              <a:ext uri="{FF2B5EF4-FFF2-40B4-BE49-F238E27FC236}">
                <a16:creationId xmlns:a16="http://schemas.microsoft.com/office/drawing/2014/main" id="{91C907EB-C787-4BD2-922C-F2D92BBC55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st="887" end="971.2244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91654" y="4193684"/>
            <a:ext cx="609600" cy="609600"/>
          </a:xfrm>
          <a:prstGeom prst="rect">
            <a:avLst/>
          </a:prstGeom>
        </p:spPr>
      </p:pic>
      <p:pic>
        <p:nvPicPr>
          <p:cNvPr id="11" name="recombine">
            <a:hlinkClick r:id="" action="ppaction://media"/>
            <a:extLst>
              <a:ext uri="{FF2B5EF4-FFF2-40B4-BE49-F238E27FC236}">
                <a16:creationId xmlns:a16="http://schemas.microsoft.com/office/drawing/2014/main" id="{7842FF20-7EF6-443A-9970-187C68D8542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st="711" end="1058.6213"/>
                  <p14:fade in="500" out="500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76423" y="515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4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422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5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4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320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36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29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6" grpId="0" animBg="1"/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303543" y="821635"/>
            <a:ext cx="294561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36 + 22.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1944000"/>
            <a:ext cx="280290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3   0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3120923"/>
            <a:ext cx="274956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0022" y="4234401"/>
            <a:ext cx="2853978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314" y="3980562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983915" y="3980562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8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711200" y="5353877"/>
            <a:ext cx="3251827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428346" y="5353877"/>
            <a:ext cx="2945615" cy="720000"/>
          </a:xfrm>
          <a:prstGeom prst="flowChartTerminator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36 + 22 = </a:t>
            </a:r>
            <a:r>
              <a:rPr lang="en-GB" sz="2000" b="1" dirty="0">
                <a:solidFill>
                  <a:srgbClr val="C00000"/>
                </a:solidFill>
              </a:rPr>
              <a:t>58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53708" y="689014"/>
            <a:ext cx="2759089" cy="1938992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36 + 22  = 30 + 20 + 6 + 2</a:t>
            </a:r>
          </a:p>
          <a:p>
            <a:r>
              <a:rPr lang="en-GB" sz="2000" b="1" dirty="0"/>
              <a:t>               = 50 + 8</a:t>
            </a:r>
          </a:p>
          <a:p>
            <a:r>
              <a:rPr lang="en-GB" sz="2000" b="1" dirty="0"/>
              <a:t>               = 58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66" name="partition">
            <a:hlinkClick r:id="" action="ppaction://media"/>
            <a:extLst>
              <a:ext uri="{FF2B5EF4-FFF2-40B4-BE49-F238E27FC236}">
                <a16:creationId xmlns:a16="http://schemas.microsoft.com/office/drawing/2014/main" id="{4E809F0E-6602-4E3A-AF88-33A14DB39B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82" end="571.8594000000001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88708" y="1905122"/>
            <a:ext cx="609600" cy="609600"/>
          </a:xfrm>
          <a:prstGeom prst="rect">
            <a:avLst/>
          </a:prstGeom>
        </p:spPr>
      </p:pic>
      <p:pic>
        <p:nvPicPr>
          <p:cNvPr id="67" name="reorder">
            <a:hlinkClick r:id="" action="ppaction://media"/>
            <a:extLst>
              <a:ext uri="{FF2B5EF4-FFF2-40B4-BE49-F238E27FC236}">
                <a16:creationId xmlns:a16="http://schemas.microsoft.com/office/drawing/2014/main" id="{22198BA6-5572-4A30-8E6C-92E92B2131E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155" end="1963.8548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40195" y="3124200"/>
            <a:ext cx="609600" cy="609600"/>
          </a:xfrm>
          <a:prstGeom prst="rect">
            <a:avLst/>
          </a:prstGeom>
        </p:spPr>
      </p:pic>
      <p:pic>
        <p:nvPicPr>
          <p:cNvPr id="68" name="add...">
            <a:hlinkClick r:id="" action="ppaction://media"/>
            <a:extLst>
              <a:ext uri="{FF2B5EF4-FFF2-40B4-BE49-F238E27FC236}">
                <a16:creationId xmlns:a16="http://schemas.microsoft.com/office/drawing/2014/main" id="{6A6067CB-B87F-4A62-85E7-B8DE16DC499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887" end="971.2244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91654" y="4193684"/>
            <a:ext cx="609600" cy="609600"/>
          </a:xfrm>
          <a:prstGeom prst="rect">
            <a:avLst/>
          </a:prstGeom>
        </p:spPr>
      </p:pic>
      <p:pic>
        <p:nvPicPr>
          <p:cNvPr id="69" name="recombine">
            <a:hlinkClick r:id="" action="ppaction://media"/>
            <a:extLst>
              <a:ext uri="{FF2B5EF4-FFF2-40B4-BE49-F238E27FC236}">
                <a16:creationId xmlns:a16="http://schemas.microsoft.com/office/drawing/2014/main" id="{F07CD39D-38A8-4EA7-AA76-60160E0C65B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711" end="1058.6213"/>
                  <p14:fade in="500" out="50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76423" y="5150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64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428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3205" fill="hold"/>
                                        <p:tgtEl>
                                          <p:spTgt spid="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3603" fill="hold"/>
                                        <p:tgtEl>
                                          <p:spTgt spid="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14688 -4.07407E-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2947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7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8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  <p:bldLst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6027579" y="3996000"/>
            <a:ext cx="1750219" cy="1035844"/>
            <a:chOff x="4237100" y="3068960"/>
            <a:chExt cx="1750219" cy="1035844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77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1   0</a:t>
              </a:r>
            </a:p>
          </p:txBody>
        </p:sp>
      </p:grp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pairs of 2-digit numbers by partitioning.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024000" y="1692000"/>
            <a:ext cx="1750219" cy="1035844"/>
            <a:chOff x="4237100" y="3068960"/>
            <a:chExt cx="1750219" cy="1035844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1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sp>
        <p:nvSpPr>
          <p:cNvPr id="3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303543" y="781876"/>
            <a:ext cx="294561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Let’s try 46 + 25.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6048000" y="1692000"/>
            <a:ext cx="1750219" cy="1035844"/>
            <a:chOff x="4237100" y="3068960"/>
            <a:chExt cx="1750219" cy="1035844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3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552000" y="1692000"/>
            <a:ext cx="1321594" cy="1035844"/>
            <a:chOff x="6058718" y="1080000"/>
            <a:chExt cx="1321594" cy="1035844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4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43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1943999"/>
            <a:ext cx="280290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253746"/>
                </a:solidFill>
              </a:rPr>
              <a:t>What shall we do first?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023999" y="2867083"/>
            <a:ext cx="1750219" cy="1035844"/>
            <a:chOff x="4237100" y="3068960"/>
            <a:chExt cx="1750219" cy="1035844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6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4   0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774218" y="2867083"/>
            <a:ext cx="1750219" cy="1035844"/>
            <a:chOff x="4237100" y="3068960"/>
            <a:chExt cx="1750219" cy="103584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49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2   0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388060" y="2867083"/>
            <a:ext cx="1321594" cy="1035844"/>
            <a:chOff x="6058718" y="1080000"/>
            <a:chExt cx="1321594" cy="1035844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2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7583562" y="2867083"/>
            <a:ext cx="1321594" cy="1035844"/>
            <a:chOff x="6058718" y="1080000"/>
            <a:chExt cx="1321594" cy="1035844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55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5</a:t>
              </a:r>
            </a:p>
          </p:txBody>
        </p:sp>
      </p:grp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16681" y="3120923"/>
            <a:ext cx="274956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57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170022" y="4249840"/>
            <a:ext cx="2853978" cy="644492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What shall we do next?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4140000" y="3981600"/>
            <a:ext cx="1750219" cy="1035844"/>
            <a:chOff x="4237100" y="3068960"/>
            <a:chExt cx="1750219" cy="1035844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6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6   0</a:t>
              </a:r>
            </a:p>
          </p:txBody>
        </p:sp>
      </p:grp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711200" y="5314121"/>
            <a:ext cx="3566161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endParaRPr lang="en-GB" b="1" dirty="0">
              <a:solidFill>
                <a:srgbClr val="FF0000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</a:rPr>
              <a:t>Add the 60 and 10, then the 1.</a:t>
            </a:r>
          </a:p>
          <a:p>
            <a:pPr algn="ctr">
              <a:lnSpc>
                <a:spcPct val="114000"/>
              </a:lnSpc>
            </a:pPr>
            <a:endParaRPr lang="en-GB" b="1" dirty="0">
              <a:solidFill>
                <a:srgbClr val="253746"/>
              </a:solidFill>
            </a:endParaRP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id="{C268CD3D-D163-46C6-9AC4-5F4BD7505D13}"/>
              </a:ext>
            </a:extLst>
          </p:cNvPr>
          <p:cNvSpPr/>
          <p:nvPr/>
        </p:nvSpPr>
        <p:spPr>
          <a:xfrm>
            <a:off x="4822553" y="5264699"/>
            <a:ext cx="2945615" cy="720000"/>
          </a:xfrm>
          <a:prstGeom prst="flowChartTerminator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</a:rPr>
              <a:t>46 + 25 = </a:t>
            </a:r>
            <a:r>
              <a:rPr lang="en-GB" sz="2000" b="1" dirty="0">
                <a:solidFill>
                  <a:srgbClr val="C00000"/>
                </a:solidFill>
              </a:rPr>
              <a:t>71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03464" y="481075"/>
            <a:ext cx="2759089" cy="224676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We can record that as:</a:t>
            </a:r>
          </a:p>
          <a:p>
            <a:endParaRPr lang="en-GB" sz="2000" b="1" dirty="0"/>
          </a:p>
          <a:p>
            <a:r>
              <a:rPr lang="en-GB" sz="2000" b="1" dirty="0"/>
              <a:t>46 + 25  = 40 + 20 + 6 + 5</a:t>
            </a:r>
          </a:p>
          <a:p>
            <a:r>
              <a:rPr lang="en-GB" sz="2000" b="1" dirty="0"/>
              <a:t>               = 60 + 11</a:t>
            </a:r>
          </a:p>
          <a:p>
            <a:r>
              <a:rPr lang="en-GB" sz="2000" b="1" dirty="0"/>
              <a:t>               = 70 + 1</a:t>
            </a:r>
          </a:p>
          <a:p>
            <a:r>
              <a:rPr lang="en-GB" sz="2000" b="1" dirty="0"/>
              <a:t>               = 71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grpSp>
        <p:nvGrpSpPr>
          <p:cNvPr id="78" name="Group 77"/>
          <p:cNvGrpSpPr/>
          <p:nvPr/>
        </p:nvGrpSpPr>
        <p:grpSpPr>
          <a:xfrm>
            <a:off x="4140000" y="3981600"/>
            <a:ext cx="1750219" cy="1035844"/>
            <a:chOff x="4237100" y="3068960"/>
            <a:chExt cx="1750219" cy="1035844"/>
          </a:xfrm>
        </p:grpSpPr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7100" y="3068960"/>
              <a:ext cx="1750219" cy="1035844"/>
            </a:xfrm>
            <a:prstGeom prst="rect">
              <a:avLst/>
            </a:prstGeom>
          </p:spPr>
        </p:pic>
        <p:sp>
          <p:nvSpPr>
            <p:cNvPr id="80" name="TextBox 49"/>
            <p:cNvSpPr txBox="1"/>
            <p:nvPr/>
          </p:nvSpPr>
          <p:spPr>
            <a:xfrm>
              <a:off x="4525132" y="3322800"/>
              <a:ext cx="96532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7   0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6531579" y="3996000"/>
            <a:ext cx="1321594" cy="1035844"/>
            <a:chOff x="6058718" y="1080000"/>
            <a:chExt cx="1321594" cy="1035844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63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1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528000" y="1692000"/>
            <a:ext cx="1321594" cy="1035844"/>
            <a:chOff x="6058718" y="1080000"/>
            <a:chExt cx="1321594" cy="1035844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718" y="1080000"/>
              <a:ext cx="1321594" cy="1035844"/>
            </a:xfrm>
            <a:prstGeom prst="rect">
              <a:avLst/>
            </a:prstGeom>
          </p:spPr>
        </p:pic>
        <p:sp>
          <p:nvSpPr>
            <p:cNvPr id="34" name="TextBox 36"/>
            <p:cNvSpPr txBox="1"/>
            <p:nvPr/>
          </p:nvSpPr>
          <p:spPr>
            <a:xfrm>
              <a:off x="6447117" y="1332000"/>
              <a:ext cx="41870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3600" b="1" dirty="0"/>
                <a:t>6</a:t>
              </a:r>
            </a:p>
          </p:txBody>
        </p:sp>
      </p:grp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21502A9C-0B47-4931-A7F8-C26F42D72F1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29" end="18327.3106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4194722"/>
            <a:ext cx="609600" cy="609600"/>
          </a:xfrm>
          <a:prstGeom prst="rect">
            <a:avLst/>
          </a:prstGeom>
        </p:spPr>
      </p:pic>
      <p:pic>
        <p:nvPicPr>
          <p:cNvPr id="66" name="1">
            <a:hlinkClick r:id="" action="ppaction://media"/>
            <a:extLst>
              <a:ext uri="{FF2B5EF4-FFF2-40B4-BE49-F238E27FC236}">
                <a16:creationId xmlns:a16="http://schemas.microsoft.com/office/drawing/2014/main" id="{FF985249-6185-45C8-B2CD-90CD34F31E1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5705" end="1172.3106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4894819"/>
            <a:ext cx="609600" cy="609600"/>
          </a:xfrm>
          <a:prstGeom prst="rect">
            <a:avLst/>
          </a:prstGeom>
        </p:spPr>
      </p:pic>
      <p:pic>
        <p:nvPicPr>
          <p:cNvPr id="5" name="lesson ender">
            <a:hlinkClick r:id="" action="ppaction://media"/>
            <a:extLst>
              <a:ext uri="{FF2B5EF4-FFF2-40B4-BE49-F238E27FC236}">
                <a16:creationId xmlns:a16="http://schemas.microsoft.com/office/drawing/2014/main" id="{89F11A4E-B2A7-4EE2-9F56-4A09340195A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03894" y="56741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55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12726 -0.0002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5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182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1396" fill="hold"/>
                                        <p:tgtEl>
                                          <p:spTgt spid="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-0.20833 -0.00231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8" dur="10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3" grpId="0" animBg="1"/>
      <p:bldP spid="56" grpId="0" animBg="1"/>
      <p:bldP spid="57" grpId="0" animBg="1"/>
      <p:bldP spid="64" grpId="0" animBg="1"/>
      <p:bldP spid="65" grpId="0" animBg="1"/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3621</TotalTime>
  <Words>391</Words>
  <Application>Microsoft Office PowerPoint</Application>
  <PresentationFormat>On-screen Show (4:3)</PresentationFormat>
  <Paragraphs>117</Paragraphs>
  <Slides>4</Slides>
  <Notes>4</Notes>
  <HiddenSlides>0</HiddenSlides>
  <MMClips>20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Rebecca Moore</cp:lastModifiedBy>
  <cp:revision>250</cp:revision>
  <dcterms:created xsi:type="dcterms:W3CDTF">2018-09-13T11:08:58Z</dcterms:created>
  <dcterms:modified xsi:type="dcterms:W3CDTF">2020-04-25T16:07:20Z</dcterms:modified>
</cp:coreProperties>
</file>