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0" r:id="rId7"/>
    <p:sldId id="282" r:id="rId8"/>
    <p:sldId id="291" r:id="rId9"/>
    <p:sldId id="284" r:id="rId10"/>
    <p:sldId id="292" r:id="rId11"/>
    <p:sldId id="293" r:id="rId12"/>
    <p:sldId id="288" r:id="rId13"/>
    <p:sldId id="277" r:id="rId14"/>
    <p:sldId id="286"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Cambria Math" panose="02040503050406030204" pitchFamily="18" charset="0"/>
      <p:regular r:id="rId22"/>
    </p:embeddedFont>
    <p:embeddedFont>
      <p:font typeface="Tuffy" panose="020B0603060100000000" pitchFamily="34" charset="0"/>
      <p:regular r:id="rId23"/>
      <p:bold r:id="rId24"/>
      <p:italic r:id="rId25"/>
      <p:boldItalic r:id="rId26"/>
    </p:embeddedFont>
    <p:embeddedFont>
      <p:font typeface="Tuffy-TTF" panose="020B0603060100000000" pitchFamily="34" charset="0"/>
      <p:regular r:id="rId27"/>
      <p:bold r:id="rId28"/>
      <p:italic r:id="rId29"/>
      <p:boldItalic r:id="rId30"/>
    </p:embeddedFont>
    <p:embeddedFont>
      <p:font typeface="Twinkl" pitchFamily="2" charset="77"/>
      <p:regular r:id="rId31"/>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39A"/>
    <a:srgbClr val="009543"/>
    <a:srgbClr val="EC73A8"/>
    <a:srgbClr val="90C7E5"/>
    <a:srgbClr val="014482"/>
    <a:srgbClr val="F5F3F2"/>
    <a:srgbClr val="0071B9"/>
    <a:srgbClr val="009285"/>
    <a:srgbClr val="F08115"/>
    <a:srgbClr val="0175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4" autoAdjust="0"/>
    <p:restoredTop sz="94660"/>
  </p:normalViewPr>
  <p:slideViewPr>
    <p:cSldViewPr snapToGrid="0" showGuides="1">
      <p:cViewPr varScale="1">
        <p:scale>
          <a:sx n="115" d="100"/>
          <a:sy n="115" d="100"/>
        </p:scale>
        <p:origin x="672" y="208"/>
      </p:cViewPr>
      <p:guideLst>
        <p:guide orient="horz" pos="2387"/>
        <p:guide pos="340"/>
        <p:guide orient="horz" pos="3952"/>
        <p:guide pos="5420"/>
        <p:guide orient="horz" pos="346"/>
        <p:guide pos="476"/>
        <p:guide orient="horz" pos="504"/>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0" Type="http://schemas.openxmlformats.org/officeDocument/2006/relationships/image" Target="../media/image15.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hyperlink" Target="https://www.twinkl.co.uk/resources/white-rose-maths-resources/year-5-white-rose-maths-resources-key-stage-1-year-1-year-2/spring-block-2-fractions-year-5-white-rose-maths-supporting-resources-key-stage-1"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 Id="rId5"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4"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4.png"/><Relationship Id="rId7" Type="http://schemas.openxmlformats.org/officeDocument/2006/relationships/image" Target="../media/image41.png"/><Relationship Id="rId1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2" Type="http://schemas.openxmlformats.org/officeDocument/2006/relationships/image" Target="../media/image34.png"/><Relationship Id="rId1" Type="http://schemas.openxmlformats.org/officeDocument/2006/relationships/slideLayout" Target="../slideLayouts/slideLayout3.xml"/><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image" Target="../media/image38.png"/><Relationship Id="rId9" Type="http://schemas.openxmlformats.org/officeDocument/2006/relationships/image" Target="../media/image39.png"/></Relationships>
</file>

<file path=ppt/slides/_rels/slide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480.png"/><Relationship Id="rId2" Type="http://schemas.openxmlformats.org/officeDocument/2006/relationships/image" Target="../media/image45.png"/><Relationship Id="rId1" Type="http://schemas.openxmlformats.org/officeDocument/2006/relationships/slideLayout" Target="../slideLayouts/slideLayout3.xml"/><Relationship Id="rId6" Type="http://schemas.openxmlformats.org/officeDocument/2006/relationships/image" Target="../media/image48.png"/><Relationship Id="rId5" Type="http://schemas.openxmlformats.org/officeDocument/2006/relationships/image" Target="../media/image49.png"/><Relationship Id="rId4" Type="http://schemas.openxmlformats.org/officeDocument/2006/relationships/image" Target="../media/image47.png"/><Relationship Id="rId9" Type="http://schemas.openxmlformats.org/officeDocument/2006/relationships/hyperlink" Target="https://www.twinkl.co.uk/resources/white-rose-maths-resources/year-5-white-rose-maths-resources-key-stage-1-year-1-year-2/spring-block-2-fractions-year-5-white-rose-maths-supporting-resources-key-stage-1"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5" Type="http://schemas.openxmlformats.org/officeDocument/2006/relationships/image" Target="../media/image53.png"/><Relationship Id="rId4" Type="http://schemas.openxmlformats.org/officeDocument/2006/relationships/image" Target="../media/image52.png"/></Relationships>
</file>

<file path=ppt/slides/_rels/slide1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0.png"/><Relationship Id="rId1" Type="http://schemas.openxmlformats.org/officeDocument/2006/relationships/slideLayout" Target="../slideLayouts/slideLayout3.xml"/><Relationship Id="rId5"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4" Type="http://schemas.openxmlformats.org/officeDocument/2006/relationships/image" Target="../media/image52.png"/></Relationships>
</file>

<file path=ppt/slides/_rels/slide12.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image" Target="../media/image54.png"/><Relationship Id="rId1" Type="http://schemas.openxmlformats.org/officeDocument/2006/relationships/slideLayout" Target="../slideLayouts/slideLayout3.xml"/><Relationship Id="rId6" Type="http://schemas.openxmlformats.org/officeDocument/2006/relationships/image" Target="../media/image58.png"/><Relationship Id="rId5" Type="http://schemas.openxmlformats.org/officeDocument/2006/relationships/image" Target="../media/image57.jpeg"/><Relationship Id="rId4" Type="http://schemas.openxmlformats.org/officeDocument/2006/relationships/image" Target="../media/image56.jpeg"/><Relationship Id="rId9" Type="http://schemas.openxmlformats.org/officeDocument/2006/relationships/hyperlink" Target="https://www.twinkl.co.uk/resources/white-rose-maths-resources/year-5-white-rose-maths-resources-key-stage-1-year-1-year-2/spring-block-2-fractions-year-5-white-rose-maths-supporting-resources-key-stage-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www.twinkl.co.uk/resources/planit-maths-primary-teaching-resources-year-5/planitmaths-primary-teaching-resources-year-5-number---fractions/planit-maths-primary-teaching-resources-year-5-number---fractions-compare-and-order-fractions-whose-denominators-are-all-multiples-of-the-same-number" TargetMode="External"/><Relationship Id="rId1" Type="http://schemas.openxmlformats.org/officeDocument/2006/relationships/slideLayout" Target="../slideLayouts/slideLayout4.xml"/><Relationship Id="rId6"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5" Type="http://schemas.openxmlformats.org/officeDocument/2006/relationships/image" Target="../media/image63.jpeg"/><Relationship Id="rId4" Type="http://schemas.openxmlformats.org/officeDocument/2006/relationships/image" Target="../media/image62.jpe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p:nvSpPr>
        <p:spPr>
          <a:xfrm>
            <a:off x="462013" y="5823284"/>
            <a:ext cx="904774" cy="59676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p:cNvPr>
          <p:cNvSpPr/>
          <p:nvPr/>
        </p:nvSpPr>
        <p:spPr>
          <a:xfrm>
            <a:off x="462013" y="5823284"/>
            <a:ext cx="904774" cy="59676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3"/>
          </p:cNvPr>
          <p:cNvSpPr/>
          <p:nvPr/>
        </p:nvSpPr>
        <p:spPr>
          <a:xfrm>
            <a:off x="8520554" y="6187769"/>
            <a:ext cx="513278" cy="59676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
        <p:nvSpPr>
          <p:cNvPr id="14" name="Rectangle 13">
            <a:hlinkClick r:id="rId5"/>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t>Compare and order fractions whose denominators are all multiples of the same number.</a:t>
            </a:r>
            <a:endParaRPr lang="en-US" dirty="0">
              <a:solidFill>
                <a:srgbClr val="00B050"/>
              </a:solidFill>
            </a:endParaRPr>
          </a:p>
        </p:txBody>
      </p:sp>
      <p:sp>
        <p:nvSpPr>
          <p:cNvPr id="5" name="Rectangle 4">
            <a:hlinkClick r:id="rId2"/>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mc:AlternateContent xmlns:mc="http://schemas.openxmlformats.org/markup-compatibility/2006" xmlns:a14="http://schemas.microsoft.com/office/drawing/2010/main">
        <mc:Choice Requires="a14">
          <p:sp>
            <p:nvSpPr>
              <p:cNvPr id="2" name="TextBox 1"/>
              <p:cNvSpPr txBox="1"/>
              <p:nvPr/>
            </p:nvSpPr>
            <p:spPr>
              <a:xfrm>
                <a:off x="755650" y="1341437"/>
                <a:ext cx="7632700" cy="342273"/>
              </a:xfrm>
              <a:prstGeom prst="rect">
                <a:avLst/>
              </a:prstGeom>
              <a:noFill/>
            </p:spPr>
            <p:txBody>
              <a:bodyPr wrap="square" lIns="0" tIns="0" rIns="0" bIns="0" rtlCol="0">
                <a:spAutoFit/>
              </a:bodyPr>
              <a:lstStyle/>
              <a:p>
                <a:r>
                  <a:rPr lang="en-GB" dirty="0"/>
                  <a:t>Use these bar models to compare </a:t>
                </a:r>
                <a14:m>
                  <m:oMath xmlns:m="http://schemas.openxmlformats.org/officeDocument/2006/math">
                    <m:f>
                      <m:fPr>
                        <m:ctrlPr>
                          <a:rPr lang="en-GB" sz="1400" i="1" smtClean="0">
                            <a:latin typeface="Cambria Math" panose="02040503050406030204" pitchFamily="18" charset="0"/>
                          </a:rPr>
                        </m:ctrlPr>
                      </m:fPr>
                      <m:num>
                        <m:r>
                          <m:rPr>
                            <m:nor/>
                          </m:rPr>
                          <a:rPr lang="en-GB" sz="1400" dirty="0"/>
                          <m:t>11</m:t>
                        </m:r>
                      </m:num>
                      <m:den>
                        <m:r>
                          <m:rPr>
                            <m:nor/>
                          </m:rPr>
                          <a:rPr lang="en-GB" sz="1400" dirty="0"/>
                          <m:t>6</m:t>
                        </m:r>
                      </m:den>
                    </m:f>
                  </m:oMath>
                </a14:m>
                <a:r>
                  <a:rPr lang="en-GB" dirty="0"/>
                  <a:t> and </a:t>
                </a:r>
                <a14:m>
                  <m:oMath xmlns:m="http://schemas.openxmlformats.org/officeDocument/2006/math">
                    <m:f>
                      <m:fPr>
                        <m:ctrlPr>
                          <a:rPr lang="en-GB" sz="1400" i="1">
                            <a:latin typeface="Cambria Math" panose="02040503050406030204" pitchFamily="18" charset="0"/>
                          </a:rPr>
                        </m:ctrlPr>
                      </m:fPr>
                      <m:num>
                        <m:r>
                          <m:rPr>
                            <m:nor/>
                          </m:rPr>
                          <a:rPr lang="en-GB" sz="1400" dirty="0"/>
                          <m:t>5</m:t>
                        </m:r>
                      </m:num>
                      <m:den>
                        <m:r>
                          <m:rPr>
                            <m:nor/>
                          </m:rPr>
                          <a:rPr lang="en-GB" sz="1400" dirty="0"/>
                          <m:t>3</m:t>
                        </m:r>
                      </m:den>
                    </m:f>
                  </m:oMath>
                </a14:m>
                <a:r>
                  <a:rPr lang="en-GB" dirty="0"/>
                  <a:t>.</a:t>
                </a:r>
              </a:p>
            </p:txBody>
          </p:sp>
        </mc:Choice>
        <mc:Fallback xmlns="">
          <p:sp>
            <p:nvSpPr>
              <p:cNvPr id="2" name="TextBox 1"/>
              <p:cNvSpPr txBox="1">
                <a:spLocks noRot="1" noChangeAspect="1" noMove="1" noResize="1" noEditPoints="1" noAdjustHandles="1" noChangeArrowheads="1" noChangeShapeType="1" noTextEdit="1"/>
              </p:cNvSpPr>
              <p:nvPr/>
            </p:nvSpPr>
            <p:spPr>
              <a:xfrm>
                <a:off x="755650" y="1341437"/>
                <a:ext cx="7632700" cy="342273"/>
              </a:xfrm>
              <a:prstGeom prst="rect">
                <a:avLst/>
              </a:prstGeom>
              <a:blipFill>
                <a:blip r:embed="rId3"/>
                <a:stretch>
                  <a:fillRect l="-1917" t="-12500" b="-33929"/>
                </a:stretch>
              </a:blipFill>
            </p:spPr>
            <p:txBody>
              <a:bodyPr/>
              <a:lstStyle/>
              <a:p>
                <a:r>
                  <a:rPr lang="en-GB">
                    <a:noFill/>
                  </a:rPr>
                  <a:t> </a:t>
                </a:r>
              </a:p>
            </p:txBody>
          </p:sp>
        </mc:Fallback>
      </mc:AlternateContent>
      <p:graphicFrame>
        <p:nvGraphicFramePr>
          <p:cNvPr id="3" name="Table 2"/>
          <p:cNvGraphicFramePr>
            <a:graphicFrameLocks noGrp="1"/>
          </p:cNvGraphicFramePr>
          <p:nvPr>
            <p:extLst>
              <p:ext uri="{D42A27DB-BD31-4B8C-83A1-F6EECF244321}">
                <p14:modId xmlns:p14="http://schemas.microsoft.com/office/powerpoint/2010/main" val="2174165981"/>
              </p:ext>
            </p:extLst>
          </p:nvPr>
        </p:nvGraphicFramePr>
        <p:xfrm>
          <a:off x="755650" y="1865991"/>
          <a:ext cx="2330448" cy="391434"/>
        </p:xfrm>
        <a:graphic>
          <a:graphicData uri="http://schemas.openxmlformats.org/drawingml/2006/table">
            <a:tbl>
              <a:tblPr firstRow="1" bandRow="1">
                <a:tableStyleId>{5C22544A-7EE6-4342-B048-85BDC9FD1C3A}</a:tableStyleId>
              </a:tblPr>
              <a:tblGrid>
                <a:gridCol w="388408">
                  <a:extLst>
                    <a:ext uri="{9D8B030D-6E8A-4147-A177-3AD203B41FA5}">
                      <a16:colId xmlns:a16="http://schemas.microsoft.com/office/drawing/2014/main" val="3677086435"/>
                    </a:ext>
                  </a:extLst>
                </a:gridCol>
                <a:gridCol w="388408">
                  <a:extLst>
                    <a:ext uri="{9D8B030D-6E8A-4147-A177-3AD203B41FA5}">
                      <a16:colId xmlns:a16="http://schemas.microsoft.com/office/drawing/2014/main" val="3461993433"/>
                    </a:ext>
                  </a:extLst>
                </a:gridCol>
                <a:gridCol w="388408">
                  <a:extLst>
                    <a:ext uri="{9D8B030D-6E8A-4147-A177-3AD203B41FA5}">
                      <a16:colId xmlns:a16="http://schemas.microsoft.com/office/drawing/2014/main" val="1553756120"/>
                    </a:ext>
                  </a:extLst>
                </a:gridCol>
                <a:gridCol w="388408">
                  <a:extLst>
                    <a:ext uri="{9D8B030D-6E8A-4147-A177-3AD203B41FA5}">
                      <a16:colId xmlns:a16="http://schemas.microsoft.com/office/drawing/2014/main" val="546485139"/>
                    </a:ext>
                  </a:extLst>
                </a:gridCol>
                <a:gridCol w="388408">
                  <a:extLst>
                    <a:ext uri="{9D8B030D-6E8A-4147-A177-3AD203B41FA5}">
                      <a16:colId xmlns:a16="http://schemas.microsoft.com/office/drawing/2014/main" val="2786482122"/>
                    </a:ext>
                  </a:extLst>
                </a:gridCol>
                <a:gridCol w="388408">
                  <a:extLst>
                    <a:ext uri="{9D8B030D-6E8A-4147-A177-3AD203B41FA5}">
                      <a16:colId xmlns:a16="http://schemas.microsoft.com/office/drawing/2014/main" val="89073118"/>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extLst>
                  <a:ext uri="{0D108BD9-81ED-4DB2-BD59-A6C34878D82A}">
                    <a16:rowId xmlns:a16="http://schemas.microsoft.com/office/drawing/2014/main" val="327593275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618267163"/>
              </p:ext>
            </p:extLst>
          </p:nvPr>
        </p:nvGraphicFramePr>
        <p:xfrm>
          <a:off x="3504131" y="1865991"/>
          <a:ext cx="2330448" cy="391434"/>
        </p:xfrm>
        <a:graphic>
          <a:graphicData uri="http://schemas.openxmlformats.org/drawingml/2006/table">
            <a:tbl>
              <a:tblPr firstRow="1" bandRow="1">
                <a:tableStyleId>{5C22544A-7EE6-4342-B048-85BDC9FD1C3A}</a:tableStyleId>
              </a:tblPr>
              <a:tblGrid>
                <a:gridCol w="388408">
                  <a:extLst>
                    <a:ext uri="{9D8B030D-6E8A-4147-A177-3AD203B41FA5}">
                      <a16:colId xmlns:a16="http://schemas.microsoft.com/office/drawing/2014/main" val="3677086435"/>
                    </a:ext>
                  </a:extLst>
                </a:gridCol>
                <a:gridCol w="388408">
                  <a:extLst>
                    <a:ext uri="{9D8B030D-6E8A-4147-A177-3AD203B41FA5}">
                      <a16:colId xmlns:a16="http://schemas.microsoft.com/office/drawing/2014/main" val="3461993433"/>
                    </a:ext>
                  </a:extLst>
                </a:gridCol>
                <a:gridCol w="388408">
                  <a:extLst>
                    <a:ext uri="{9D8B030D-6E8A-4147-A177-3AD203B41FA5}">
                      <a16:colId xmlns:a16="http://schemas.microsoft.com/office/drawing/2014/main" val="1553756120"/>
                    </a:ext>
                  </a:extLst>
                </a:gridCol>
                <a:gridCol w="388408">
                  <a:extLst>
                    <a:ext uri="{9D8B030D-6E8A-4147-A177-3AD203B41FA5}">
                      <a16:colId xmlns:a16="http://schemas.microsoft.com/office/drawing/2014/main" val="546485139"/>
                    </a:ext>
                  </a:extLst>
                </a:gridCol>
                <a:gridCol w="388408">
                  <a:extLst>
                    <a:ext uri="{9D8B030D-6E8A-4147-A177-3AD203B41FA5}">
                      <a16:colId xmlns:a16="http://schemas.microsoft.com/office/drawing/2014/main" val="2786482122"/>
                    </a:ext>
                  </a:extLst>
                </a:gridCol>
                <a:gridCol w="388408">
                  <a:extLst>
                    <a:ext uri="{9D8B030D-6E8A-4147-A177-3AD203B41FA5}">
                      <a16:colId xmlns:a16="http://schemas.microsoft.com/office/drawing/2014/main" val="89073118"/>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5932750"/>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969032701"/>
              </p:ext>
            </p:extLst>
          </p:nvPr>
        </p:nvGraphicFramePr>
        <p:xfrm>
          <a:off x="755650" y="2704191"/>
          <a:ext cx="2330448" cy="365760"/>
        </p:xfrm>
        <a:graphic>
          <a:graphicData uri="http://schemas.openxmlformats.org/drawingml/2006/table">
            <a:tbl>
              <a:tblPr firstRow="1" bandRow="1">
                <a:tableStyleId>{5C22544A-7EE6-4342-B048-85BDC9FD1C3A}</a:tableStyleId>
              </a:tblPr>
              <a:tblGrid>
                <a:gridCol w="776816">
                  <a:extLst>
                    <a:ext uri="{9D8B030D-6E8A-4147-A177-3AD203B41FA5}">
                      <a16:colId xmlns:a16="http://schemas.microsoft.com/office/drawing/2014/main" val="4179896459"/>
                    </a:ext>
                  </a:extLst>
                </a:gridCol>
                <a:gridCol w="776816">
                  <a:extLst>
                    <a:ext uri="{9D8B030D-6E8A-4147-A177-3AD203B41FA5}">
                      <a16:colId xmlns:a16="http://schemas.microsoft.com/office/drawing/2014/main" val="3340547230"/>
                    </a:ext>
                  </a:extLst>
                </a:gridCol>
                <a:gridCol w="776816">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extLst>
                  <a:ext uri="{0D108BD9-81ED-4DB2-BD59-A6C34878D82A}">
                    <a16:rowId xmlns:a16="http://schemas.microsoft.com/office/drawing/2014/main" val="421568862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432329608"/>
              </p:ext>
            </p:extLst>
          </p:nvPr>
        </p:nvGraphicFramePr>
        <p:xfrm>
          <a:off x="3504131" y="2704191"/>
          <a:ext cx="2330448" cy="365760"/>
        </p:xfrm>
        <a:graphic>
          <a:graphicData uri="http://schemas.openxmlformats.org/drawingml/2006/table">
            <a:tbl>
              <a:tblPr firstRow="1" bandRow="1">
                <a:tableStyleId>{5C22544A-7EE6-4342-B048-85BDC9FD1C3A}</a:tableStyleId>
              </a:tblPr>
              <a:tblGrid>
                <a:gridCol w="776816">
                  <a:extLst>
                    <a:ext uri="{9D8B030D-6E8A-4147-A177-3AD203B41FA5}">
                      <a16:colId xmlns:a16="http://schemas.microsoft.com/office/drawing/2014/main" val="4179896459"/>
                    </a:ext>
                  </a:extLst>
                </a:gridCol>
                <a:gridCol w="776816">
                  <a:extLst>
                    <a:ext uri="{9D8B030D-6E8A-4147-A177-3AD203B41FA5}">
                      <a16:colId xmlns:a16="http://schemas.microsoft.com/office/drawing/2014/main" val="3340547230"/>
                    </a:ext>
                  </a:extLst>
                </a:gridCol>
                <a:gridCol w="776816">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688620"/>
                  </a:ext>
                </a:extLst>
              </a:tr>
            </a:tbl>
          </a:graphicData>
        </a:graphic>
      </p:graphicFrame>
      <p:sp>
        <p:nvSpPr>
          <p:cNvPr id="9" name="TextBox 8"/>
          <p:cNvSpPr txBox="1"/>
          <p:nvPr/>
        </p:nvSpPr>
        <p:spPr>
          <a:xfrm>
            <a:off x="6800850" y="2257425"/>
            <a:ext cx="642387" cy="523220"/>
          </a:xfrm>
          <a:prstGeom prst="rect">
            <a:avLst/>
          </a:prstGeom>
          <a:noFill/>
        </p:spPr>
        <p:txBody>
          <a:bodyPr wrap="square" rtlCol="0">
            <a:spAutoFit/>
          </a:bodyPr>
          <a:lstStyle/>
          <a:p>
            <a:pPr algn="ctr"/>
            <a:r>
              <a:rPr lang="en-GB" sz="2800" dirty="0"/>
              <a:t>&lt;</a:t>
            </a:r>
          </a:p>
        </p:txBody>
      </p:sp>
      <mc:AlternateContent xmlns:mc="http://schemas.openxmlformats.org/markup-compatibility/2006" xmlns:a14="http://schemas.microsoft.com/office/drawing/2010/main">
        <mc:Choice Requires="a14">
          <p:sp>
            <p:nvSpPr>
              <p:cNvPr id="18" name="TextBox 17"/>
              <p:cNvSpPr txBox="1"/>
              <p:nvPr/>
            </p:nvSpPr>
            <p:spPr>
              <a:xfrm>
                <a:off x="755650" y="3429000"/>
                <a:ext cx="7632700" cy="342273"/>
              </a:xfrm>
              <a:prstGeom prst="rect">
                <a:avLst/>
              </a:prstGeom>
              <a:noFill/>
            </p:spPr>
            <p:txBody>
              <a:bodyPr wrap="square" lIns="0" tIns="0" rIns="0" bIns="0" rtlCol="0">
                <a:spAutoFit/>
              </a:bodyPr>
              <a:lstStyle/>
              <a:p>
                <a:r>
                  <a:rPr lang="en-GB" dirty="0"/>
                  <a:t>Draw bar models to compare </a:t>
                </a:r>
                <a14:m>
                  <m:oMath xmlns:m="http://schemas.openxmlformats.org/officeDocument/2006/math">
                    <m:f>
                      <m:fPr>
                        <m:ctrlPr>
                          <a:rPr lang="en-GB" sz="1400" i="1" smtClean="0">
                            <a:latin typeface="Cambria Math" panose="02040503050406030204" pitchFamily="18" charset="0"/>
                          </a:rPr>
                        </m:ctrlPr>
                      </m:fPr>
                      <m:num>
                        <m:r>
                          <m:rPr>
                            <m:nor/>
                          </m:rPr>
                          <a:rPr lang="en-GB" sz="1400" b="0" i="0" smtClean="0"/>
                          <m:t>6</m:t>
                        </m:r>
                      </m:num>
                      <m:den>
                        <m:r>
                          <m:rPr>
                            <m:nor/>
                          </m:rPr>
                          <a:rPr lang="en-GB" sz="1400" b="0" i="0" smtClean="0"/>
                          <m:t>4</m:t>
                        </m:r>
                      </m:den>
                    </m:f>
                  </m:oMath>
                </a14:m>
                <a:r>
                  <a:rPr lang="en-GB" dirty="0"/>
                  <a:t> and </a:t>
                </a:r>
                <a14:m>
                  <m:oMath xmlns:m="http://schemas.openxmlformats.org/officeDocument/2006/math">
                    <m:f>
                      <m:fPr>
                        <m:ctrlPr>
                          <a:rPr lang="en-GB" sz="1400" i="1">
                            <a:latin typeface="Cambria Math" panose="02040503050406030204" pitchFamily="18" charset="0"/>
                          </a:rPr>
                        </m:ctrlPr>
                      </m:fPr>
                      <m:num>
                        <m:r>
                          <m:rPr>
                            <m:nor/>
                          </m:rPr>
                          <a:rPr lang="en-GB" sz="1400" b="0" i="0" smtClean="0"/>
                          <m:t>14</m:t>
                        </m:r>
                      </m:num>
                      <m:den>
                        <m:r>
                          <m:rPr>
                            <m:nor/>
                          </m:rPr>
                          <a:rPr lang="en-GB" sz="1400" b="0" i="0" dirty="0" smtClean="0"/>
                          <m:t>8</m:t>
                        </m:r>
                      </m:den>
                    </m:f>
                  </m:oMath>
                </a14:m>
                <a:r>
                  <a:rPr lang="en-GB" dirty="0"/>
                  <a:t>.</a:t>
                </a:r>
              </a:p>
            </p:txBody>
          </p:sp>
        </mc:Choice>
        <mc:Fallback xmlns="">
          <p:sp>
            <p:nvSpPr>
              <p:cNvPr id="18" name="TextBox 17"/>
              <p:cNvSpPr txBox="1">
                <a:spLocks noRot="1" noChangeAspect="1" noMove="1" noResize="1" noEditPoints="1" noAdjustHandles="1" noChangeArrowheads="1" noChangeShapeType="1" noTextEdit="1"/>
              </p:cNvSpPr>
              <p:nvPr/>
            </p:nvSpPr>
            <p:spPr>
              <a:xfrm>
                <a:off x="755650" y="3429000"/>
                <a:ext cx="7632700" cy="342273"/>
              </a:xfrm>
              <a:prstGeom prst="rect">
                <a:avLst/>
              </a:prstGeom>
              <a:blipFill>
                <a:blip r:embed="rId6"/>
                <a:stretch>
                  <a:fillRect l="-1917" t="-12500" b="-32143"/>
                </a:stretch>
              </a:blipFill>
            </p:spPr>
            <p:txBody>
              <a:bodyPr/>
              <a:lstStyle/>
              <a:p>
                <a:r>
                  <a:rPr lang="en-GB">
                    <a:noFill/>
                  </a:rPr>
                  <a:t> </a:t>
                </a:r>
              </a:p>
            </p:txBody>
          </p:sp>
        </mc:Fallback>
      </mc:AlternateContent>
      <p:graphicFrame>
        <p:nvGraphicFramePr>
          <p:cNvPr id="21" name="Table 20"/>
          <p:cNvGraphicFramePr>
            <a:graphicFrameLocks noGrp="1"/>
          </p:cNvGraphicFramePr>
          <p:nvPr>
            <p:extLst>
              <p:ext uri="{D42A27DB-BD31-4B8C-83A1-F6EECF244321}">
                <p14:modId xmlns:p14="http://schemas.microsoft.com/office/powerpoint/2010/main" val="3523441576"/>
              </p:ext>
            </p:extLst>
          </p:nvPr>
        </p:nvGraphicFramePr>
        <p:xfrm>
          <a:off x="755650" y="3999827"/>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4271564019"/>
              </p:ext>
            </p:extLst>
          </p:nvPr>
        </p:nvGraphicFramePr>
        <p:xfrm>
          <a:off x="3503675" y="3999827"/>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1658438963"/>
              </p:ext>
            </p:extLst>
          </p:nvPr>
        </p:nvGraphicFramePr>
        <p:xfrm>
          <a:off x="3503675" y="4843410"/>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2030190945"/>
              </p:ext>
            </p:extLst>
          </p:nvPr>
        </p:nvGraphicFramePr>
        <p:xfrm>
          <a:off x="754966" y="4843410"/>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sp>
        <p:nvSpPr>
          <p:cNvPr id="29" name="TextBox 28"/>
          <p:cNvSpPr txBox="1"/>
          <p:nvPr/>
        </p:nvSpPr>
        <p:spPr>
          <a:xfrm>
            <a:off x="6800850" y="4394148"/>
            <a:ext cx="642387" cy="523220"/>
          </a:xfrm>
          <a:prstGeom prst="rect">
            <a:avLst/>
          </a:prstGeom>
          <a:noFill/>
        </p:spPr>
        <p:txBody>
          <a:bodyPr wrap="square" rtlCol="0">
            <a:spAutoFit/>
          </a:bodyPr>
          <a:lstStyle/>
          <a:p>
            <a:pPr algn="ctr"/>
            <a:r>
              <a:rPr lang="en-GB" sz="2800" dirty="0"/>
              <a:t>&gt;</a:t>
            </a:r>
          </a:p>
        </p:txBody>
      </p:sp>
      <p:graphicFrame>
        <p:nvGraphicFramePr>
          <p:cNvPr id="31" name="Table 30"/>
          <p:cNvGraphicFramePr>
            <a:graphicFrameLocks noGrp="1"/>
          </p:cNvGraphicFramePr>
          <p:nvPr>
            <p:extLst>
              <p:ext uri="{D42A27DB-BD31-4B8C-83A1-F6EECF244321}">
                <p14:modId xmlns:p14="http://schemas.microsoft.com/office/powerpoint/2010/main" val="1686804667"/>
              </p:ext>
            </p:extLst>
          </p:nvPr>
        </p:nvGraphicFramePr>
        <p:xfrm>
          <a:off x="755650" y="1865990"/>
          <a:ext cx="2330448" cy="391434"/>
        </p:xfrm>
        <a:graphic>
          <a:graphicData uri="http://schemas.openxmlformats.org/drawingml/2006/table">
            <a:tbl>
              <a:tblPr firstRow="1" bandRow="1">
                <a:tableStyleId>{5C22544A-7EE6-4342-B048-85BDC9FD1C3A}</a:tableStyleId>
              </a:tblPr>
              <a:tblGrid>
                <a:gridCol w="388408">
                  <a:extLst>
                    <a:ext uri="{9D8B030D-6E8A-4147-A177-3AD203B41FA5}">
                      <a16:colId xmlns:a16="http://schemas.microsoft.com/office/drawing/2014/main" val="3677086435"/>
                    </a:ext>
                  </a:extLst>
                </a:gridCol>
                <a:gridCol w="388408">
                  <a:extLst>
                    <a:ext uri="{9D8B030D-6E8A-4147-A177-3AD203B41FA5}">
                      <a16:colId xmlns:a16="http://schemas.microsoft.com/office/drawing/2014/main" val="3461993433"/>
                    </a:ext>
                  </a:extLst>
                </a:gridCol>
                <a:gridCol w="388408">
                  <a:extLst>
                    <a:ext uri="{9D8B030D-6E8A-4147-A177-3AD203B41FA5}">
                      <a16:colId xmlns:a16="http://schemas.microsoft.com/office/drawing/2014/main" val="1553756120"/>
                    </a:ext>
                  </a:extLst>
                </a:gridCol>
                <a:gridCol w="388408">
                  <a:extLst>
                    <a:ext uri="{9D8B030D-6E8A-4147-A177-3AD203B41FA5}">
                      <a16:colId xmlns:a16="http://schemas.microsoft.com/office/drawing/2014/main" val="546485139"/>
                    </a:ext>
                  </a:extLst>
                </a:gridCol>
                <a:gridCol w="388408">
                  <a:extLst>
                    <a:ext uri="{9D8B030D-6E8A-4147-A177-3AD203B41FA5}">
                      <a16:colId xmlns:a16="http://schemas.microsoft.com/office/drawing/2014/main" val="2786482122"/>
                    </a:ext>
                  </a:extLst>
                </a:gridCol>
                <a:gridCol w="388408">
                  <a:extLst>
                    <a:ext uri="{9D8B030D-6E8A-4147-A177-3AD203B41FA5}">
                      <a16:colId xmlns:a16="http://schemas.microsoft.com/office/drawing/2014/main" val="89073118"/>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3554276866"/>
              </p:ext>
            </p:extLst>
          </p:nvPr>
        </p:nvGraphicFramePr>
        <p:xfrm>
          <a:off x="3504131" y="1865171"/>
          <a:ext cx="2330448" cy="391434"/>
        </p:xfrm>
        <a:graphic>
          <a:graphicData uri="http://schemas.openxmlformats.org/drawingml/2006/table">
            <a:tbl>
              <a:tblPr firstRow="1" bandRow="1">
                <a:tableStyleId>{5C22544A-7EE6-4342-B048-85BDC9FD1C3A}</a:tableStyleId>
              </a:tblPr>
              <a:tblGrid>
                <a:gridCol w="388408">
                  <a:extLst>
                    <a:ext uri="{9D8B030D-6E8A-4147-A177-3AD203B41FA5}">
                      <a16:colId xmlns:a16="http://schemas.microsoft.com/office/drawing/2014/main" val="3677086435"/>
                    </a:ext>
                  </a:extLst>
                </a:gridCol>
                <a:gridCol w="388408">
                  <a:extLst>
                    <a:ext uri="{9D8B030D-6E8A-4147-A177-3AD203B41FA5}">
                      <a16:colId xmlns:a16="http://schemas.microsoft.com/office/drawing/2014/main" val="3461993433"/>
                    </a:ext>
                  </a:extLst>
                </a:gridCol>
                <a:gridCol w="388408">
                  <a:extLst>
                    <a:ext uri="{9D8B030D-6E8A-4147-A177-3AD203B41FA5}">
                      <a16:colId xmlns:a16="http://schemas.microsoft.com/office/drawing/2014/main" val="1553756120"/>
                    </a:ext>
                  </a:extLst>
                </a:gridCol>
                <a:gridCol w="388408">
                  <a:extLst>
                    <a:ext uri="{9D8B030D-6E8A-4147-A177-3AD203B41FA5}">
                      <a16:colId xmlns:a16="http://schemas.microsoft.com/office/drawing/2014/main" val="546485139"/>
                    </a:ext>
                  </a:extLst>
                </a:gridCol>
                <a:gridCol w="388408">
                  <a:extLst>
                    <a:ext uri="{9D8B030D-6E8A-4147-A177-3AD203B41FA5}">
                      <a16:colId xmlns:a16="http://schemas.microsoft.com/office/drawing/2014/main" val="2786482122"/>
                    </a:ext>
                  </a:extLst>
                </a:gridCol>
                <a:gridCol w="388408">
                  <a:extLst>
                    <a:ext uri="{9D8B030D-6E8A-4147-A177-3AD203B41FA5}">
                      <a16:colId xmlns:a16="http://schemas.microsoft.com/office/drawing/2014/main" val="89073118"/>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3556324573"/>
              </p:ext>
            </p:extLst>
          </p:nvPr>
        </p:nvGraphicFramePr>
        <p:xfrm>
          <a:off x="755422" y="2704191"/>
          <a:ext cx="2330448" cy="365760"/>
        </p:xfrm>
        <a:graphic>
          <a:graphicData uri="http://schemas.openxmlformats.org/drawingml/2006/table">
            <a:tbl>
              <a:tblPr firstRow="1" bandRow="1">
                <a:tableStyleId>{5C22544A-7EE6-4342-B048-85BDC9FD1C3A}</a:tableStyleId>
              </a:tblPr>
              <a:tblGrid>
                <a:gridCol w="776816">
                  <a:extLst>
                    <a:ext uri="{9D8B030D-6E8A-4147-A177-3AD203B41FA5}">
                      <a16:colId xmlns:a16="http://schemas.microsoft.com/office/drawing/2014/main" val="4179896459"/>
                    </a:ext>
                  </a:extLst>
                </a:gridCol>
                <a:gridCol w="776816">
                  <a:extLst>
                    <a:ext uri="{9D8B030D-6E8A-4147-A177-3AD203B41FA5}">
                      <a16:colId xmlns:a16="http://schemas.microsoft.com/office/drawing/2014/main" val="3340547230"/>
                    </a:ext>
                  </a:extLst>
                </a:gridCol>
                <a:gridCol w="776816">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688620"/>
                  </a:ext>
                </a:extLst>
              </a:tr>
            </a:tbl>
          </a:graphicData>
        </a:graphic>
      </p:graphicFrame>
      <p:graphicFrame>
        <p:nvGraphicFramePr>
          <p:cNvPr id="34" name="Table 33"/>
          <p:cNvGraphicFramePr>
            <a:graphicFrameLocks noGrp="1"/>
          </p:cNvGraphicFramePr>
          <p:nvPr>
            <p:extLst>
              <p:ext uri="{D42A27DB-BD31-4B8C-83A1-F6EECF244321}">
                <p14:modId xmlns:p14="http://schemas.microsoft.com/office/powerpoint/2010/main" val="4015527938"/>
              </p:ext>
            </p:extLst>
          </p:nvPr>
        </p:nvGraphicFramePr>
        <p:xfrm>
          <a:off x="3503903" y="2704191"/>
          <a:ext cx="2330448" cy="365760"/>
        </p:xfrm>
        <a:graphic>
          <a:graphicData uri="http://schemas.openxmlformats.org/drawingml/2006/table">
            <a:tbl>
              <a:tblPr firstRow="1" bandRow="1">
                <a:tableStyleId>{5C22544A-7EE6-4342-B048-85BDC9FD1C3A}</a:tableStyleId>
              </a:tblPr>
              <a:tblGrid>
                <a:gridCol w="776816">
                  <a:extLst>
                    <a:ext uri="{9D8B030D-6E8A-4147-A177-3AD203B41FA5}">
                      <a16:colId xmlns:a16="http://schemas.microsoft.com/office/drawing/2014/main" val="4179896459"/>
                    </a:ext>
                  </a:extLst>
                </a:gridCol>
                <a:gridCol w="776816">
                  <a:extLst>
                    <a:ext uri="{9D8B030D-6E8A-4147-A177-3AD203B41FA5}">
                      <a16:colId xmlns:a16="http://schemas.microsoft.com/office/drawing/2014/main" val="3340547230"/>
                    </a:ext>
                  </a:extLst>
                </a:gridCol>
                <a:gridCol w="776816">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688620"/>
                  </a:ext>
                </a:extLst>
              </a:tr>
            </a:tbl>
          </a:graphicData>
        </a:graphic>
      </p:graphicFrame>
      <p:sp>
        <p:nvSpPr>
          <p:cNvPr id="35" name="Rectangle 34"/>
          <p:cNvSpPr/>
          <p:nvPr/>
        </p:nvSpPr>
        <p:spPr>
          <a:xfrm>
            <a:off x="6252155" y="1865991"/>
            <a:ext cx="548019"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aseline="-25000" dirty="0">
              <a:latin typeface="Twinkl" pitchFamily="2" charset="0"/>
            </a:endParaRPr>
          </a:p>
        </p:txBody>
      </p:sp>
      <p:sp>
        <p:nvSpPr>
          <p:cNvPr id="36" name="Rectangle 35"/>
          <p:cNvSpPr/>
          <p:nvPr/>
        </p:nvSpPr>
        <p:spPr>
          <a:xfrm>
            <a:off x="7442562" y="1863104"/>
            <a:ext cx="548238"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p:sp>
        <p:nvSpPr>
          <p:cNvPr id="37" name="Rectangle 36"/>
          <p:cNvSpPr/>
          <p:nvPr/>
        </p:nvSpPr>
        <p:spPr>
          <a:xfrm>
            <a:off x="6252275" y="3999827"/>
            <a:ext cx="548238"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63068021"/>
              </p:ext>
            </p:extLst>
          </p:nvPr>
        </p:nvGraphicFramePr>
        <p:xfrm>
          <a:off x="755650" y="4002715"/>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extLst>
                  <a:ext uri="{0D108BD9-81ED-4DB2-BD59-A6C34878D82A}">
                    <a16:rowId xmlns:a16="http://schemas.microsoft.com/office/drawing/2014/main" val="123139758"/>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136693169"/>
              </p:ext>
            </p:extLst>
          </p:nvPr>
        </p:nvGraphicFramePr>
        <p:xfrm>
          <a:off x="755650" y="4838995"/>
          <a:ext cx="2330448" cy="383490"/>
        </p:xfrm>
        <a:graphic>
          <a:graphicData uri="http://schemas.openxmlformats.org/drawingml/2006/table">
            <a:tbl>
              <a:tblPr firstRow="1" bandRow="1">
                <a:tableStyleId>{5C22544A-7EE6-4342-B048-85BDC9FD1C3A}</a:tableStyleId>
              </a:tblPr>
              <a:tblGrid>
                <a:gridCol w="291306">
                  <a:extLst>
                    <a:ext uri="{9D8B030D-6E8A-4147-A177-3AD203B41FA5}">
                      <a16:colId xmlns:a16="http://schemas.microsoft.com/office/drawing/2014/main" val="2898609266"/>
                    </a:ext>
                  </a:extLst>
                </a:gridCol>
                <a:gridCol w="291306">
                  <a:extLst>
                    <a:ext uri="{9D8B030D-6E8A-4147-A177-3AD203B41FA5}">
                      <a16:colId xmlns:a16="http://schemas.microsoft.com/office/drawing/2014/main" val="3015673636"/>
                    </a:ext>
                  </a:extLst>
                </a:gridCol>
                <a:gridCol w="291306">
                  <a:extLst>
                    <a:ext uri="{9D8B030D-6E8A-4147-A177-3AD203B41FA5}">
                      <a16:colId xmlns:a16="http://schemas.microsoft.com/office/drawing/2014/main" val="464793097"/>
                    </a:ext>
                  </a:extLst>
                </a:gridCol>
                <a:gridCol w="291306">
                  <a:extLst>
                    <a:ext uri="{9D8B030D-6E8A-4147-A177-3AD203B41FA5}">
                      <a16:colId xmlns:a16="http://schemas.microsoft.com/office/drawing/2014/main" val="1430248103"/>
                    </a:ext>
                  </a:extLst>
                </a:gridCol>
                <a:gridCol w="291306">
                  <a:extLst>
                    <a:ext uri="{9D8B030D-6E8A-4147-A177-3AD203B41FA5}">
                      <a16:colId xmlns:a16="http://schemas.microsoft.com/office/drawing/2014/main" val="2585800331"/>
                    </a:ext>
                  </a:extLst>
                </a:gridCol>
                <a:gridCol w="291306">
                  <a:extLst>
                    <a:ext uri="{9D8B030D-6E8A-4147-A177-3AD203B41FA5}">
                      <a16:colId xmlns:a16="http://schemas.microsoft.com/office/drawing/2014/main" val="810114695"/>
                    </a:ext>
                  </a:extLst>
                </a:gridCol>
                <a:gridCol w="291306">
                  <a:extLst>
                    <a:ext uri="{9D8B030D-6E8A-4147-A177-3AD203B41FA5}">
                      <a16:colId xmlns:a16="http://schemas.microsoft.com/office/drawing/2014/main" val="222305026"/>
                    </a:ext>
                  </a:extLst>
                </a:gridCol>
                <a:gridCol w="291306">
                  <a:extLst>
                    <a:ext uri="{9D8B030D-6E8A-4147-A177-3AD203B41FA5}">
                      <a16:colId xmlns:a16="http://schemas.microsoft.com/office/drawing/2014/main" val="2880239444"/>
                    </a:ext>
                  </a:extLst>
                </a:gridCol>
              </a:tblGrid>
              <a:tr h="38349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extLst>
                  <a:ext uri="{0D108BD9-81ED-4DB2-BD59-A6C34878D82A}">
                    <a16:rowId xmlns:a16="http://schemas.microsoft.com/office/drawing/2014/main" val="4270414689"/>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986235839"/>
              </p:ext>
            </p:extLst>
          </p:nvPr>
        </p:nvGraphicFramePr>
        <p:xfrm>
          <a:off x="3504131" y="4838995"/>
          <a:ext cx="2330448" cy="383490"/>
        </p:xfrm>
        <a:graphic>
          <a:graphicData uri="http://schemas.openxmlformats.org/drawingml/2006/table">
            <a:tbl>
              <a:tblPr firstRow="1" bandRow="1">
                <a:tableStyleId>{5C22544A-7EE6-4342-B048-85BDC9FD1C3A}</a:tableStyleId>
              </a:tblPr>
              <a:tblGrid>
                <a:gridCol w="291306">
                  <a:extLst>
                    <a:ext uri="{9D8B030D-6E8A-4147-A177-3AD203B41FA5}">
                      <a16:colId xmlns:a16="http://schemas.microsoft.com/office/drawing/2014/main" val="2898609266"/>
                    </a:ext>
                  </a:extLst>
                </a:gridCol>
                <a:gridCol w="291306">
                  <a:extLst>
                    <a:ext uri="{9D8B030D-6E8A-4147-A177-3AD203B41FA5}">
                      <a16:colId xmlns:a16="http://schemas.microsoft.com/office/drawing/2014/main" val="3015673636"/>
                    </a:ext>
                  </a:extLst>
                </a:gridCol>
                <a:gridCol w="291306">
                  <a:extLst>
                    <a:ext uri="{9D8B030D-6E8A-4147-A177-3AD203B41FA5}">
                      <a16:colId xmlns:a16="http://schemas.microsoft.com/office/drawing/2014/main" val="464793097"/>
                    </a:ext>
                  </a:extLst>
                </a:gridCol>
                <a:gridCol w="291306">
                  <a:extLst>
                    <a:ext uri="{9D8B030D-6E8A-4147-A177-3AD203B41FA5}">
                      <a16:colId xmlns:a16="http://schemas.microsoft.com/office/drawing/2014/main" val="1430248103"/>
                    </a:ext>
                  </a:extLst>
                </a:gridCol>
                <a:gridCol w="291306">
                  <a:extLst>
                    <a:ext uri="{9D8B030D-6E8A-4147-A177-3AD203B41FA5}">
                      <a16:colId xmlns:a16="http://schemas.microsoft.com/office/drawing/2014/main" val="2585800331"/>
                    </a:ext>
                  </a:extLst>
                </a:gridCol>
                <a:gridCol w="291306">
                  <a:extLst>
                    <a:ext uri="{9D8B030D-6E8A-4147-A177-3AD203B41FA5}">
                      <a16:colId xmlns:a16="http://schemas.microsoft.com/office/drawing/2014/main" val="810114695"/>
                    </a:ext>
                  </a:extLst>
                </a:gridCol>
                <a:gridCol w="291306">
                  <a:extLst>
                    <a:ext uri="{9D8B030D-6E8A-4147-A177-3AD203B41FA5}">
                      <a16:colId xmlns:a16="http://schemas.microsoft.com/office/drawing/2014/main" val="222305026"/>
                    </a:ext>
                  </a:extLst>
                </a:gridCol>
                <a:gridCol w="291306">
                  <a:extLst>
                    <a:ext uri="{9D8B030D-6E8A-4147-A177-3AD203B41FA5}">
                      <a16:colId xmlns:a16="http://schemas.microsoft.com/office/drawing/2014/main" val="2880239444"/>
                    </a:ext>
                  </a:extLst>
                </a:gridCol>
              </a:tblGrid>
              <a:tr h="38349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0414689"/>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4192818656"/>
              </p:ext>
            </p:extLst>
          </p:nvPr>
        </p:nvGraphicFramePr>
        <p:xfrm>
          <a:off x="3503675" y="3999827"/>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139758"/>
                  </a:ext>
                </a:extLst>
              </a:tr>
            </a:tbl>
          </a:graphicData>
        </a:graphic>
      </p:graphicFrame>
      <mc:AlternateContent xmlns:mc="http://schemas.openxmlformats.org/markup-compatibility/2006" xmlns:a14="http://schemas.microsoft.com/office/drawing/2010/main">
        <mc:Choice Requires="a14">
          <p:sp>
            <p:nvSpPr>
              <p:cNvPr id="27" name="Rectangle 26"/>
              <p:cNvSpPr/>
              <p:nvPr/>
            </p:nvSpPr>
            <p:spPr>
              <a:xfrm>
                <a:off x="6373889" y="3999827"/>
                <a:ext cx="409091" cy="120396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dirty="0" smtClean="0">
                              <a:solidFill>
                                <a:srgbClr val="009641"/>
                              </a:solidFill>
                            </a:rPr>
                            <m:t>14</m:t>
                          </m:r>
                        </m:num>
                        <m:den>
                          <m:r>
                            <m:rPr>
                              <m:nor/>
                            </m:rPr>
                            <a:rPr lang="en-GB" sz="2800" b="0" i="0" dirty="0" smtClean="0">
                              <a:solidFill>
                                <a:srgbClr val="009641"/>
                              </a:solidFill>
                            </a:rPr>
                            <m:t>8</m:t>
                          </m:r>
                        </m:den>
                      </m:f>
                    </m:oMath>
                  </m:oMathPara>
                </a14:m>
                <a:endParaRPr lang="en-GB" sz="2800" dirty="0">
                  <a:latin typeface="Twinkl" pitchFamily="2" charset="0"/>
                </a:endParaRPr>
              </a:p>
            </p:txBody>
          </p:sp>
        </mc:Choice>
        <mc:Fallback xmlns="">
          <p:sp>
            <p:nvSpPr>
              <p:cNvPr id="27" name="Rectangle 26"/>
              <p:cNvSpPr>
                <a:spLocks noRot="1" noChangeAspect="1" noMove="1" noResize="1" noEditPoints="1" noAdjustHandles="1" noChangeArrowheads="1" noChangeShapeType="1" noTextEdit="1"/>
              </p:cNvSpPr>
              <p:nvPr/>
            </p:nvSpPr>
            <p:spPr>
              <a:xfrm>
                <a:off x="6373889" y="3999827"/>
                <a:ext cx="409091" cy="1203960"/>
              </a:xfrm>
              <a:prstGeom prst="rect">
                <a:avLst/>
              </a:prstGeom>
              <a:blipFill>
                <a:blip r:embed="rId7"/>
                <a:stretch>
                  <a:fillRect l="-5970"/>
                </a:stretch>
              </a:blipFill>
              <a:ln w="19050">
                <a:noFill/>
              </a:ln>
            </p:spPr>
            <p:txBody>
              <a:bodyPr/>
              <a:lstStyle/>
              <a:p>
                <a:r>
                  <a:rPr lang="en-GB">
                    <a:noFill/>
                  </a:rPr>
                  <a:t> </a:t>
                </a:r>
              </a:p>
            </p:txBody>
          </p:sp>
        </mc:Fallback>
      </mc:AlternateContent>
      <p:sp>
        <p:nvSpPr>
          <p:cNvPr id="38" name="Rectangle 37"/>
          <p:cNvSpPr/>
          <p:nvPr/>
        </p:nvSpPr>
        <p:spPr>
          <a:xfrm>
            <a:off x="7442562" y="3999827"/>
            <a:ext cx="548238"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mc:AlternateContent xmlns:mc="http://schemas.openxmlformats.org/markup-compatibility/2006" xmlns:a14="http://schemas.microsoft.com/office/drawing/2010/main">
        <mc:Choice Requires="a14">
          <p:sp>
            <p:nvSpPr>
              <p:cNvPr id="28" name="Rectangle 27"/>
              <p:cNvSpPr/>
              <p:nvPr/>
            </p:nvSpPr>
            <p:spPr>
              <a:xfrm>
                <a:off x="7553687" y="3999827"/>
                <a:ext cx="437113" cy="120396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dirty="0" smtClean="0">
                              <a:solidFill>
                                <a:srgbClr val="009641"/>
                              </a:solidFill>
                            </a:rPr>
                            <m:t>6</m:t>
                          </m:r>
                        </m:num>
                        <m:den>
                          <m:r>
                            <m:rPr>
                              <m:nor/>
                            </m:rPr>
                            <a:rPr lang="en-GB" sz="2800" b="0" i="0" dirty="0" smtClean="0">
                              <a:solidFill>
                                <a:srgbClr val="009641"/>
                              </a:solidFill>
                            </a:rPr>
                            <m:t>4</m:t>
                          </m:r>
                        </m:den>
                      </m:f>
                    </m:oMath>
                  </m:oMathPara>
                </a14:m>
                <a:endParaRPr lang="en-GB" sz="2800" dirty="0">
                  <a:latin typeface="Twinkl" pitchFamily="2" charset="0"/>
                </a:endParaRPr>
              </a:p>
            </p:txBody>
          </p:sp>
        </mc:Choice>
        <mc:Fallback xmlns="">
          <p:sp>
            <p:nvSpPr>
              <p:cNvPr id="28" name="Rectangle 27"/>
              <p:cNvSpPr>
                <a:spLocks noRot="1" noChangeAspect="1" noMove="1" noResize="1" noEditPoints="1" noAdjustHandles="1" noChangeArrowheads="1" noChangeShapeType="1" noTextEdit="1"/>
              </p:cNvSpPr>
              <p:nvPr/>
            </p:nvSpPr>
            <p:spPr>
              <a:xfrm>
                <a:off x="7553687" y="3999827"/>
                <a:ext cx="437113" cy="1203960"/>
              </a:xfrm>
              <a:prstGeom prst="rect">
                <a:avLst/>
              </a:prstGeom>
              <a:blipFill>
                <a:blip r:embed="rId8"/>
                <a:stretch>
                  <a:fillRect/>
                </a:stretch>
              </a:blipFill>
              <a:ln w="19050">
                <a:noFill/>
              </a:ln>
            </p:spPr>
            <p:txBody>
              <a:bodyPr/>
              <a:lstStyle/>
              <a:p>
                <a:r>
                  <a:rPr lang="en-GB">
                    <a:noFill/>
                  </a:rPr>
                  <a:t> </a:t>
                </a:r>
              </a:p>
            </p:txBody>
          </p:sp>
        </mc:Fallback>
      </mc:AlternateContent>
      <p:sp>
        <p:nvSpPr>
          <p:cNvPr id="39" name="Rectangle 38"/>
          <p:cNvSpPr/>
          <p:nvPr/>
        </p:nvSpPr>
        <p:spPr>
          <a:xfrm>
            <a:off x="4990179" y="664625"/>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40" name="Rectangle 39"/>
          <p:cNvSpPr/>
          <p:nvPr/>
        </p:nvSpPr>
        <p:spPr>
          <a:xfrm>
            <a:off x="450947" y="665391"/>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cxnSp>
        <p:nvCxnSpPr>
          <p:cNvPr id="41" name="Straight Connector 40"/>
          <p:cNvCxnSpPr/>
          <p:nvPr/>
        </p:nvCxnSpPr>
        <p:spPr>
          <a:xfrm>
            <a:off x="4990179" y="659969"/>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Rectangle 6"/>
              <p:cNvSpPr/>
              <p:nvPr/>
            </p:nvSpPr>
            <p:spPr>
              <a:xfrm flipH="1">
                <a:off x="6488763" y="1889211"/>
                <a:ext cx="179344" cy="1125937"/>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dirty="0" smtClean="0">
                              <a:solidFill>
                                <a:srgbClr val="009641"/>
                              </a:solidFill>
                            </a:rPr>
                            <m:t>5</m:t>
                          </m:r>
                        </m:num>
                        <m:den>
                          <m:r>
                            <m:rPr>
                              <m:nor/>
                            </m:rPr>
                            <a:rPr lang="en-GB" sz="2800" dirty="0" smtClean="0">
                              <a:solidFill>
                                <a:srgbClr val="009641"/>
                              </a:solidFill>
                            </a:rPr>
                            <m:t>3</m:t>
                          </m:r>
                        </m:den>
                      </m:f>
                    </m:oMath>
                  </m:oMathPara>
                </a14:m>
                <a:endParaRPr lang="en-GB" sz="2800" dirty="0">
                  <a:latin typeface="Twinkl" pitchFamily="2" charset="0"/>
                </a:endParaRPr>
              </a:p>
            </p:txBody>
          </p:sp>
        </mc:Choice>
        <mc:Fallback xmlns="">
          <p:sp>
            <p:nvSpPr>
              <p:cNvPr id="7" name="Rectangle 6"/>
              <p:cNvSpPr>
                <a:spLocks noRot="1" noChangeAspect="1" noMove="1" noResize="1" noEditPoints="1" noAdjustHandles="1" noChangeArrowheads="1" noChangeShapeType="1" noTextEdit="1"/>
              </p:cNvSpPr>
              <p:nvPr/>
            </p:nvSpPr>
            <p:spPr>
              <a:xfrm flipH="1">
                <a:off x="6488763" y="1889211"/>
                <a:ext cx="179344" cy="1125937"/>
              </a:xfrm>
              <a:prstGeom prst="rect">
                <a:avLst/>
              </a:prstGeom>
              <a:blipFill>
                <a:blip r:embed="rId9"/>
                <a:stretch>
                  <a:fillRect l="-33333"/>
                </a:stretch>
              </a:blipFill>
              <a:ln w="19050">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7609856" y="1912264"/>
                <a:ext cx="329163" cy="1079833"/>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dirty="0" smtClean="0">
                              <a:solidFill>
                                <a:srgbClr val="009641"/>
                              </a:solidFill>
                            </a:rPr>
                            <m:t>11</m:t>
                          </m:r>
                        </m:num>
                        <m:den>
                          <m:r>
                            <m:rPr>
                              <m:nor/>
                            </m:rPr>
                            <a:rPr lang="en-GB" sz="2800" dirty="0" smtClean="0">
                              <a:solidFill>
                                <a:srgbClr val="009641"/>
                              </a:solidFill>
                            </a:rPr>
                            <m:t>6</m:t>
                          </m:r>
                        </m:den>
                      </m:f>
                    </m:oMath>
                  </m:oMathPara>
                </a14:m>
                <a:endParaRPr lang="en-GB" sz="2800" dirty="0">
                  <a:latin typeface="Twinkl" pitchFamily="2"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7609856" y="1912264"/>
                <a:ext cx="329163" cy="1079833"/>
              </a:xfrm>
              <a:prstGeom prst="rect">
                <a:avLst/>
              </a:prstGeom>
              <a:blipFill>
                <a:blip r:embed="rId10"/>
                <a:stretch>
                  <a:fillRect l="-7407"/>
                </a:stretch>
              </a:blipFill>
              <a:ln w="19050">
                <a:noFill/>
              </a:ln>
            </p:spPr>
            <p:txBody>
              <a:bodyPr/>
              <a:lstStyle/>
              <a:p>
                <a:r>
                  <a:rPr lang="en-GB">
                    <a:noFill/>
                  </a:rPr>
                  <a:t> </a:t>
                </a:r>
              </a:p>
            </p:txBody>
          </p:sp>
        </mc:Fallback>
      </mc:AlternateContent>
      <p:sp>
        <p:nvSpPr>
          <p:cNvPr id="42" name="Rectangle 41">
            <a:hlinkClick r:id="rId11"/>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2"/>
                                        </p:tgtEl>
                                      </p:cBhvr>
                                    </p:animEffect>
                                    <p:set>
                                      <p:cBhvr>
                                        <p:cTn id="7" dur="1" fill="hold">
                                          <p:stCondLst>
                                            <p:cond delay="499"/>
                                          </p:stCondLst>
                                        </p:cTn>
                                        <p:tgtEl>
                                          <p:spTgt spid="3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31"/>
                                        </p:tgtEl>
                                      </p:cBhvr>
                                    </p:animEffect>
                                    <p:set>
                                      <p:cBhvr>
                                        <p:cTn id="10" dur="1" fill="hold">
                                          <p:stCondLst>
                                            <p:cond delay="499"/>
                                          </p:stCondLst>
                                        </p:cTn>
                                        <p:tgtEl>
                                          <p:spTgt spid="3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34"/>
                                        </p:tgtEl>
                                      </p:cBhvr>
                                    </p:animEffect>
                                    <p:set>
                                      <p:cBhvr>
                                        <p:cTn id="15" dur="1" fill="hold">
                                          <p:stCondLst>
                                            <p:cond delay="499"/>
                                          </p:stCondLst>
                                        </p:cTn>
                                        <p:tgtEl>
                                          <p:spTgt spid="34"/>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33"/>
                                        </p:tgtEl>
                                      </p:cBhvr>
                                    </p:animEffect>
                                    <p:set>
                                      <p:cBhvr>
                                        <p:cTn id="18" dur="1" fill="hold">
                                          <p:stCondLst>
                                            <p:cond delay="499"/>
                                          </p:stCondLst>
                                        </p:cTn>
                                        <p:tgtEl>
                                          <p:spTgt spid="3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par>
                                <p:cTn id="46" presetID="10" presetClass="entr" presetSubtype="0"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par>
                                <p:cTn id="52" presetID="10" presetClass="entr" presetSubtype="0"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childTnLst>
                                </p:cTn>
                              </p:par>
                              <p:par>
                                <p:cTn id="68" presetID="10" presetClass="entr" presetSubtype="0"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9" grpId="0"/>
      <p:bldP spid="37" grpId="0" animBg="1"/>
      <p:bldP spid="27" grpId="0"/>
      <p:bldP spid="38" grpId="0" animBg="1"/>
      <p:bldP spid="28" grpId="0"/>
      <p:bldP spid="7"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4990179" y="664625"/>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50947" y="665391"/>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cxnSp>
        <p:nvCxnSpPr>
          <p:cNvPr id="103" name="Straight Connector 102"/>
          <p:cNvCxnSpPr/>
          <p:nvPr/>
        </p:nvCxnSpPr>
        <p:spPr>
          <a:xfrm>
            <a:off x="4990179" y="659969"/>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 name="TextBox 1"/>
              <p:cNvSpPr txBox="1"/>
              <p:nvPr/>
            </p:nvSpPr>
            <p:spPr>
              <a:xfrm>
                <a:off x="755650" y="1341437"/>
                <a:ext cx="7632700" cy="342273"/>
              </a:xfrm>
              <a:prstGeom prst="rect">
                <a:avLst/>
              </a:prstGeom>
              <a:noFill/>
            </p:spPr>
            <p:txBody>
              <a:bodyPr wrap="square" lIns="0" tIns="0" rIns="0" bIns="0" rtlCol="0">
                <a:spAutoFit/>
              </a:bodyPr>
              <a:lstStyle/>
              <a:p>
                <a:r>
                  <a:rPr lang="en-GB" sz="2000" dirty="0"/>
                  <a:t>Use these bar models to compare 1</a:t>
                </a:r>
                <a14:m>
                  <m:oMath xmlns:m="http://schemas.openxmlformats.org/officeDocument/2006/math">
                    <m:f>
                      <m:fPr>
                        <m:ctrlPr>
                          <a:rPr lang="en-GB" sz="1400" i="1" smtClean="0">
                            <a:latin typeface="Cambria Math" panose="02040503050406030204" pitchFamily="18" charset="0"/>
                          </a:rPr>
                        </m:ctrlPr>
                      </m:fPr>
                      <m:num>
                        <m:r>
                          <m:rPr>
                            <m:nor/>
                          </m:rPr>
                          <a:rPr lang="en-GB" sz="1400" b="0" i="0" dirty="0" smtClean="0"/>
                          <m:t>2</m:t>
                        </m:r>
                      </m:num>
                      <m:den>
                        <m:r>
                          <m:rPr>
                            <m:nor/>
                          </m:rPr>
                          <a:rPr lang="en-GB" sz="1400" b="0" i="0" dirty="0" smtClean="0"/>
                          <m:t>3</m:t>
                        </m:r>
                      </m:den>
                    </m:f>
                  </m:oMath>
                </a14:m>
                <a:r>
                  <a:rPr lang="en-GB" dirty="0"/>
                  <a:t> </a:t>
                </a:r>
                <a:r>
                  <a:rPr lang="en-GB" sz="2000" dirty="0"/>
                  <a:t>and 1</a:t>
                </a:r>
                <a14:m>
                  <m:oMath xmlns:m="http://schemas.openxmlformats.org/officeDocument/2006/math">
                    <m:f>
                      <m:fPr>
                        <m:ctrlPr>
                          <a:rPr lang="en-GB" sz="1400" i="1">
                            <a:latin typeface="Cambria Math" panose="02040503050406030204" pitchFamily="18" charset="0"/>
                          </a:rPr>
                        </m:ctrlPr>
                      </m:fPr>
                      <m:num>
                        <m:r>
                          <m:rPr>
                            <m:nor/>
                          </m:rPr>
                          <a:rPr lang="en-GB" sz="1400" dirty="0"/>
                          <m:t>5</m:t>
                        </m:r>
                      </m:num>
                      <m:den>
                        <m:r>
                          <m:rPr>
                            <m:nor/>
                          </m:rPr>
                          <a:rPr lang="en-GB" sz="1400" b="0" i="0" dirty="0" smtClean="0"/>
                          <m:t>9</m:t>
                        </m:r>
                      </m:den>
                    </m:f>
                  </m:oMath>
                </a14:m>
                <a:r>
                  <a:rPr lang="en-GB" sz="2000" dirty="0"/>
                  <a:t>.</a:t>
                </a:r>
                <a:endParaRPr lang="en-GB" dirty="0"/>
              </a:p>
            </p:txBody>
          </p:sp>
        </mc:Choice>
        <mc:Fallback xmlns="">
          <p:sp>
            <p:nvSpPr>
              <p:cNvPr id="2" name="TextBox 1"/>
              <p:cNvSpPr txBox="1">
                <a:spLocks noRot="1" noChangeAspect="1" noMove="1" noResize="1" noEditPoints="1" noAdjustHandles="1" noChangeArrowheads="1" noChangeShapeType="1" noTextEdit="1"/>
              </p:cNvSpPr>
              <p:nvPr/>
            </p:nvSpPr>
            <p:spPr>
              <a:xfrm>
                <a:off x="755650" y="1341437"/>
                <a:ext cx="7632700" cy="342273"/>
              </a:xfrm>
              <a:prstGeom prst="rect">
                <a:avLst/>
              </a:prstGeom>
              <a:blipFill>
                <a:blip r:embed="rId3"/>
                <a:stretch>
                  <a:fillRect l="-2077" t="-19643" b="-39286"/>
                </a:stretch>
              </a:blipFill>
            </p:spPr>
            <p:txBody>
              <a:bodyPr/>
              <a:lstStyle/>
              <a:p>
                <a:r>
                  <a:rPr lang="en-GB">
                    <a:noFill/>
                  </a:rPr>
                  <a:t> </a:t>
                </a:r>
              </a:p>
            </p:txBody>
          </p:sp>
        </mc:Fallback>
      </mc:AlternateContent>
      <p:graphicFrame>
        <p:nvGraphicFramePr>
          <p:cNvPr id="3" name="Table 2"/>
          <p:cNvGraphicFramePr>
            <a:graphicFrameLocks noGrp="1"/>
          </p:cNvGraphicFramePr>
          <p:nvPr>
            <p:extLst>
              <p:ext uri="{D42A27DB-BD31-4B8C-83A1-F6EECF244321}">
                <p14:modId xmlns:p14="http://schemas.microsoft.com/office/powerpoint/2010/main" val="1438804109"/>
              </p:ext>
            </p:extLst>
          </p:nvPr>
        </p:nvGraphicFramePr>
        <p:xfrm>
          <a:off x="755650" y="1865991"/>
          <a:ext cx="2329992" cy="391434"/>
        </p:xfrm>
        <a:graphic>
          <a:graphicData uri="http://schemas.openxmlformats.org/drawingml/2006/table">
            <a:tbl>
              <a:tblPr firstRow="1" bandRow="1">
                <a:tableStyleId>{5C22544A-7EE6-4342-B048-85BDC9FD1C3A}</a:tableStyleId>
              </a:tblPr>
              <a:tblGrid>
                <a:gridCol w="776664">
                  <a:extLst>
                    <a:ext uri="{9D8B030D-6E8A-4147-A177-3AD203B41FA5}">
                      <a16:colId xmlns:a16="http://schemas.microsoft.com/office/drawing/2014/main" val="3677086435"/>
                    </a:ext>
                  </a:extLst>
                </a:gridCol>
                <a:gridCol w="776664">
                  <a:extLst>
                    <a:ext uri="{9D8B030D-6E8A-4147-A177-3AD203B41FA5}">
                      <a16:colId xmlns:a16="http://schemas.microsoft.com/office/drawing/2014/main" val="3461993433"/>
                    </a:ext>
                  </a:extLst>
                </a:gridCol>
                <a:gridCol w="776664">
                  <a:extLst>
                    <a:ext uri="{9D8B030D-6E8A-4147-A177-3AD203B41FA5}">
                      <a16:colId xmlns:a16="http://schemas.microsoft.com/office/drawing/2014/main" val="1553756120"/>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extLst>
                  <a:ext uri="{0D108BD9-81ED-4DB2-BD59-A6C34878D82A}">
                    <a16:rowId xmlns:a16="http://schemas.microsoft.com/office/drawing/2014/main" val="327593275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530249684"/>
              </p:ext>
            </p:extLst>
          </p:nvPr>
        </p:nvGraphicFramePr>
        <p:xfrm>
          <a:off x="3504131" y="1865991"/>
          <a:ext cx="2330220" cy="391434"/>
        </p:xfrm>
        <a:graphic>
          <a:graphicData uri="http://schemas.openxmlformats.org/drawingml/2006/table">
            <a:tbl>
              <a:tblPr firstRow="1" bandRow="1">
                <a:tableStyleId>{5C22544A-7EE6-4342-B048-85BDC9FD1C3A}</a:tableStyleId>
              </a:tblPr>
              <a:tblGrid>
                <a:gridCol w="776740">
                  <a:extLst>
                    <a:ext uri="{9D8B030D-6E8A-4147-A177-3AD203B41FA5}">
                      <a16:colId xmlns:a16="http://schemas.microsoft.com/office/drawing/2014/main" val="3677086435"/>
                    </a:ext>
                  </a:extLst>
                </a:gridCol>
                <a:gridCol w="776740">
                  <a:extLst>
                    <a:ext uri="{9D8B030D-6E8A-4147-A177-3AD203B41FA5}">
                      <a16:colId xmlns:a16="http://schemas.microsoft.com/office/drawing/2014/main" val="3461993433"/>
                    </a:ext>
                  </a:extLst>
                </a:gridCol>
                <a:gridCol w="776740">
                  <a:extLst>
                    <a:ext uri="{9D8B030D-6E8A-4147-A177-3AD203B41FA5}">
                      <a16:colId xmlns:a16="http://schemas.microsoft.com/office/drawing/2014/main" val="1553756120"/>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5932750"/>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414382303"/>
              </p:ext>
            </p:extLst>
          </p:nvPr>
        </p:nvGraphicFramePr>
        <p:xfrm>
          <a:off x="755650" y="2704191"/>
          <a:ext cx="2330451" cy="365760"/>
        </p:xfrm>
        <a:graphic>
          <a:graphicData uri="http://schemas.openxmlformats.org/drawingml/2006/table">
            <a:tbl>
              <a:tblPr firstRow="1" bandRow="1">
                <a:tableStyleId>{5C22544A-7EE6-4342-B048-85BDC9FD1C3A}</a:tableStyleId>
              </a:tblPr>
              <a:tblGrid>
                <a:gridCol w="258939">
                  <a:extLst>
                    <a:ext uri="{9D8B030D-6E8A-4147-A177-3AD203B41FA5}">
                      <a16:colId xmlns:a16="http://schemas.microsoft.com/office/drawing/2014/main" val="4179896459"/>
                    </a:ext>
                  </a:extLst>
                </a:gridCol>
                <a:gridCol w="258939">
                  <a:extLst>
                    <a:ext uri="{9D8B030D-6E8A-4147-A177-3AD203B41FA5}">
                      <a16:colId xmlns:a16="http://schemas.microsoft.com/office/drawing/2014/main" val="3340547230"/>
                    </a:ext>
                  </a:extLst>
                </a:gridCol>
                <a:gridCol w="258939">
                  <a:extLst>
                    <a:ext uri="{9D8B030D-6E8A-4147-A177-3AD203B41FA5}">
                      <a16:colId xmlns:a16="http://schemas.microsoft.com/office/drawing/2014/main" val="2211277794"/>
                    </a:ext>
                  </a:extLst>
                </a:gridCol>
                <a:gridCol w="258939">
                  <a:extLst>
                    <a:ext uri="{9D8B030D-6E8A-4147-A177-3AD203B41FA5}">
                      <a16:colId xmlns:a16="http://schemas.microsoft.com/office/drawing/2014/main" val="3214713590"/>
                    </a:ext>
                  </a:extLst>
                </a:gridCol>
                <a:gridCol w="258939">
                  <a:extLst>
                    <a:ext uri="{9D8B030D-6E8A-4147-A177-3AD203B41FA5}">
                      <a16:colId xmlns:a16="http://schemas.microsoft.com/office/drawing/2014/main" val="3255931483"/>
                    </a:ext>
                  </a:extLst>
                </a:gridCol>
                <a:gridCol w="258939">
                  <a:extLst>
                    <a:ext uri="{9D8B030D-6E8A-4147-A177-3AD203B41FA5}">
                      <a16:colId xmlns:a16="http://schemas.microsoft.com/office/drawing/2014/main" val="803315103"/>
                    </a:ext>
                  </a:extLst>
                </a:gridCol>
                <a:gridCol w="258939">
                  <a:extLst>
                    <a:ext uri="{9D8B030D-6E8A-4147-A177-3AD203B41FA5}">
                      <a16:colId xmlns:a16="http://schemas.microsoft.com/office/drawing/2014/main" val="2871562973"/>
                    </a:ext>
                  </a:extLst>
                </a:gridCol>
                <a:gridCol w="258939">
                  <a:extLst>
                    <a:ext uri="{9D8B030D-6E8A-4147-A177-3AD203B41FA5}">
                      <a16:colId xmlns:a16="http://schemas.microsoft.com/office/drawing/2014/main" val="1731400927"/>
                    </a:ext>
                  </a:extLst>
                </a:gridCol>
                <a:gridCol w="258939">
                  <a:extLst>
                    <a:ext uri="{9D8B030D-6E8A-4147-A177-3AD203B41FA5}">
                      <a16:colId xmlns:a16="http://schemas.microsoft.com/office/drawing/2014/main" val="2565345287"/>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extLst>
                  <a:ext uri="{0D108BD9-81ED-4DB2-BD59-A6C34878D82A}">
                    <a16:rowId xmlns:a16="http://schemas.microsoft.com/office/drawing/2014/main" val="421568862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098438861"/>
              </p:ext>
            </p:extLst>
          </p:nvPr>
        </p:nvGraphicFramePr>
        <p:xfrm>
          <a:off x="3504131" y="2704191"/>
          <a:ext cx="2330451" cy="365760"/>
        </p:xfrm>
        <a:graphic>
          <a:graphicData uri="http://schemas.openxmlformats.org/drawingml/2006/table">
            <a:tbl>
              <a:tblPr firstRow="1" bandRow="1">
                <a:tableStyleId>{5C22544A-7EE6-4342-B048-85BDC9FD1C3A}</a:tableStyleId>
              </a:tblPr>
              <a:tblGrid>
                <a:gridCol w="258939">
                  <a:extLst>
                    <a:ext uri="{9D8B030D-6E8A-4147-A177-3AD203B41FA5}">
                      <a16:colId xmlns:a16="http://schemas.microsoft.com/office/drawing/2014/main" val="4179896459"/>
                    </a:ext>
                  </a:extLst>
                </a:gridCol>
                <a:gridCol w="258939">
                  <a:extLst>
                    <a:ext uri="{9D8B030D-6E8A-4147-A177-3AD203B41FA5}">
                      <a16:colId xmlns:a16="http://schemas.microsoft.com/office/drawing/2014/main" val="3340547230"/>
                    </a:ext>
                  </a:extLst>
                </a:gridCol>
                <a:gridCol w="258939">
                  <a:extLst>
                    <a:ext uri="{9D8B030D-6E8A-4147-A177-3AD203B41FA5}">
                      <a16:colId xmlns:a16="http://schemas.microsoft.com/office/drawing/2014/main" val="1505043947"/>
                    </a:ext>
                  </a:extLst>
                </a:gridCol>
                <a:gridCol w="258939">
                  <a:extLst>
                    <a:ext uri="{9D8B030D-6E8A-4147-A177-3AD203B41FA5}">
                      <a16:colId xmlns:a16="http://schemas.microsoft.com/office/drawing/2014/main" val="3665824695"/>
                    </a:ext>
                  </a:extLst>
                </a:gridCol>
                <a:gridCol w="258939">
                  <a:extLst>
                    <a:ext uri="{9D8B030D-6E8A-4147-A177-3AD203B41FA5}">
                      <a16:colId xmlns:a16="http://schemas.microsoft.com/office/drawing/2014/main" val="2639684653"/>
                    </a:ext>
                  </a:extLst>
                </a:gridCol>
                <a:gridCol w="258939">
                  <a:extLst>
                    <a:ext uri="{9D8B030D-6E8A-4147-A177-3AD203B41FA5}">
                      <a16:colId xmlns:a16="http://schemas.microsoft.com/office/drawing/2014/main" val="2334576457"/>
                    </a:ext>
                  </a:extLst>
                </a:gridCol>
                <a:gridCol w="258939">
                  <a:extLst>
                    <a:ext uri="{9D8B030D-6E8A-4147-A177-3AD203B41FA5}">
                      <a16:colId xmlns:a16="http://schemas.microsoft.com/office/drawing/2014/main" val="774696972"/>
                    </a:ext>
                  </a:extLst>
                </a:gridCol>
                <a:gridCol w="258939">
                  <a:extLst>
                    <a:ext uri="{9D8B030D-6E8A-4147-A177-3AD203B41FA5}">
                      <a16:colId xmlns:a16="http://schemas.microsoft.com/office/drawing/2014/main" val="2232972154"/>
                    </a:ext>
                  </a:extLst>
                </a:gridCol>
                <a:gridCol w="258939">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688620"/>
                  </a:ext>
                </a:extLst>
              </a:tr>
            </a:tbl>
          </a:graphicData>
        </a:graphic>
      </p:graphicFrame>
      <mc:AlternateContent xmlns:mc="http://schemas.openxmlformats.org/markup-compatibility/2006" xmlns:a14="http://schemas.microsoft.com/office/drawing/2010/main">
        <mc:Choice Requires="a14">
          <p:sp>
            <p:nvSpPr>
              <p:cNvPr id="7" name="Rectangle 6"/>
              <p:cNvSpPr/>
              <p:nvPr/>
            </p:nvSpPr>
            <p:spPr>
              <a:xfrm>
                <a:off x="6059277" y="1865991"/>
                <a:ext cx="741573"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rgbClr val="009641"/>
                    </a:solidFill>
                  </a:rPr>
                  <a:t>1</a:t>
                </a:r>
                <a14:m>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2</m:t>
                        </m:r>
                      </m:num>
                      <m:den>
                        <m:r>
                          <m:rPr>
                            <m:nor/>
                          </m:rPr>
                          <a:rPr lang="en-GB" sz="2800" dirty="0" smtClean="0">
                            <a:solidFill>
                              <a:srgbClr val="009641"/>
                            </a:solidFill>
                          </a:rPr>
                          <m:t>3</m:t>
                        </m:r>
                      </m:den>
                    </m:f>
                  </m:oMath>
                </a14:m>
                <a:endParaRPr lang="en-GB" sz="2800" dirty="0">
                  <a:latin typeface="Twinkl" pitchFamily="2"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6059277" y="1865991"/>
                <a:ext cx="741573" cy="1203960"/>
              </a:xfrm>
              <a:prstGeom prst="rect">
                <a:avLst/>
              </a:prstGeom>
              <a:blipFill>
                <a:blip r:embed="rId4"/>
                <a:stretch>
                  <a:fillRect l="-16000"/>
                </a:stretch>
              </a:blipFill>
              <a:ln w="19050">
                <a:solidFill>
                  <a:srgbClr val="B8B6B7"/>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7390840" y="1870945"/>
                <a:ext cx="741695"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rgbClr val="009641"/>
                    </a:solidFill>
                  </a:rPr>
                  <a:t>1</a:t>
                </a:r>
                <a14:m>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dirty="0" smtClean="0">
                            <a:solidFill>
                              <a:srgbClr val="009641"/>
                            </a:solidFill>
                          </a:rPr>
                          <m:t>5</m:t>
                        </m:r>
                      </m:num>
                      <m:den>
                        <m:r>
                          <m:rPr>
                            <m:nor/>
                          </m:rPr>
                          <a:rPr lang="en-GB" sz="2800" b="0" i="0" dirty="0" smtClean="0">
                            <a:solidFill>
                              <a:srgbClr val="009641"/>
                            </a:solidFill>
                          </a:rPr>
                          <m:t>9</m:t>
                        </m:r>
                      </m:den>
                    </m:f>
                  </m:oMath>
                </a14:m>
                <a:endParaRPr lang="en-GB" sz="2800" dirty="0">
                  <a:latin typeface="Twinkl" pitchFamily="2"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7390840" y="1870945"/>
                <a:ext cx="741695" cy="1203960"/>
              </a:xfrm>
              <a:prstGeom prst="rect">
                <a:avLst/>
              </a:prstGeom>
              <a:blipFill>
                <a:blip r:embed="rId5"/>
                <a:stretch>
                  <a:fillRect l="-16000"/>
                </a:stretch>
              </a:blipFill>
              <a:ln w="19050">
                <a:solidFill>
                  <a:srgbClr val="B8B6B7"/>
                </a:solidFill>
              </a:ln>
            </p:spPr>
            <p:txBody>
              <a:bodyPr/>
              <a:lstStyle/>
              <a:p>
                <a:r>
                  <a:rPr lang="en-GB">
                    <a:noFill/>
                  </a:rPr>
                  <a:t> </a:t>
                </a:r>
              </a:p>
            </p:txBody>
          </p:sp>
        </mc:Fallback>
      </mc:AlternateContent>
      <p:sp>
        <p:nvSpPr>
          <p:cNvPr id="9" name="TextBox 8"/>
          <p:cNvSpPr txBox="1"/>
          <p:nvPr/>
        </p:nvSpPr>
        <p:spPr>
          <a:xfrm>
            <a:off x="6800850" y="2257425"/>
            <a:ext cx="642387" cy="523220"/>
          </a:xfrm>
          <a:prstGeom prst="rect">
            <a:avLst/>
          </a:prstGeom>
          <a:noFill/>
        </p:spPr>
        <p:txBody>
          <a:bodyPr wrap="square" rtlCol="0">
            <a:spAutoFit/>
          </a:bodyPr>
          <a:lstStyle/>
          <a:p>
            <a:pPr algn="ctr"/>
            <a:r>
              <a:rPr lang="en-GB" sz="2800" dirty="0"/>
              <a:t>&gt;</a:t>
            </a:r>
          </a:p>
        </p:txBody>
      </p:sp>
      <mc:AlternateContent xmlns:mc="http://schemas.openxmlformats.org/markup-compatibility/2006" xmlns:a14="http://schemas.microsoft.com/office/drawing/2010/main">
        <mc:Choice Requires="a14">
          <p:sp>
            <p:nvSpPr>
              <p:cNvPr id="18" name="TextBox 17"/>
              <p:cNvSpPr txBox="1"/>
              <p:nvPr/>
            </p:nvSpPr>
            <p:spPr>
              <a:xfrm>
                <a:off x="755650" y="3429000"/>
                <a:ext cx="7632700" cy="342273"/>
              </a:xfrm>
              <a:prstGeom prst="rect">
                <a:avLst/>
              </a:prstGeom>
              <a:noFill/>
            </p:spPr>
            <p:txBody>
              <a:bodyPr wrap="square" lIns="0" tIns="0" rIns="0" bIns="0" rtlCol="0">
                <a:spAutoFit/>
              </a:bodyPr>
              <a:lstStyle/>
              <a:p>
                <a:r>
                  <a:rPr lang="en-GB" sz="2000" dirty="0"/>
                  <a:t>Draw bar models to compare 1</a:t>
                </a:r>
                <a14:m>
                  <m:oMath xmlns:m="http://schemas.openxmlformats.org/officeDocument/2006/math">
                    <m:f>
                      <m:fPr>
                        <m:ctrlPr>
                          <a:rPr lang="en-GB" sz="1400" i="1" smtClean="0">
                            <a:latin typeface="Cambria Math" panose="02040503050406030204" pitchFamily="18" charset="0"/>
                          </a:rPr>
                        </m:ctrlPr>
                      </m:fPr>
                      <m:num>
                        <m:r>
                          <m:rPr>
                            <m:nor/>
                          </m:rPr>
                          <a:rPr lang="en-GB" sz="1400" b="0" i="0" smtClean="0"/>
                          <m:t>5</m:t>
                        </m:r>
                      </m:num>
                      <m:den>
                        <m:r>
                          <m:rPr>
                            <m:nor/>
                          </m:rPr>
                          <a:rPr lang="en-GB" sz="1400" b="0" i="0" smtClean="0"/>
                          <m:t>8</m:t>
                        </m:r>
                      </m:den>
                    </m:f>
                  </m:oMath>
                </a14:m>
                <a:r>
                  <a:rPr lang="en-GB" dirty="0"/>
                  <a:t> </a:t>
                </a:r>
                <a:r>
                  <a:rPr lang="en-GB" sz="2000" dirty="0"/>
                  <a:t>and 1</a:t>
                </a:r>
                <a14:m>
                  <m:oMath xmlns:m="http://schemas.openxmlformats.org/officeDocument/2006/math">
                    <m:f>
                      <m:fPr>
                        <m:ctrlPr>
                          <a:rPr lang="en-GB" sz="1400" i="1">
                            <a:latin typeface="Cambria Math" panose="02040503050406030204" pitchFamily="18" charset="0"/>
                          </a:rPr>
                        </m:ctrlPr>
                      </m:fPr>
                      <m:num>
                        <m:r>
                          <m:rPr>
                            <m:nor/>
                          </m:rPr>
                          <a:rPr lang="en-GB" sz="1400" b="0" i="0" smtClean="0"/>
                          <m:t>1</m:t>
                        </m:r>
                      </m:num>
                      <m:den>
                        <m:r>
                          <m:rPr>
                            <m:nor/>
                          </m:rPr>
                          <a:rPr lang="en-GB" sz="1400" b="0" i="0" dirty="0" smtClean="0"/>
                          <m:t>2</m:t>
                        </m:r>
                      </m:den>
                    </m:f>
                  </m:oMath>
                </a14:m>
                <a:r>
                  <a:rPr lang="en-GB" sz="2000" dirty="0"/>
                  <a:t>.</a:t>
                </a:r>
              </a:p>
            </p:txBody>
          </p:sp>
        </mc:Choice>
        <mc:Fallback xmlns="">
          <p:sp>
            <p:nvSpPr>
              <p:cNvPr id="18" name="TextBox 17"/>
              <p:cNvSpPr txBox="1">
                <a:spLocks noRot="1" noChangeAspect="1" noMove="1" noResize="1" noEditPoints="1" noAdjustHandles="1" noChangeArrowheads="1" noChangeShapeType="1" noTextEdit="1"/>
              </p:cNvSpPr>
              <p:nvPr/>
            </p:nvSpPr>
            <p:spPr>
              <a:xfrm>
                <a:off x="755650" y="3429000"/>
                <a:ext cx="7632700" cy="342273"/>
              </a:xfrm>
              <a:prstGeom prst="rect">
                <a:avLst/>
              </a:prstGeom>
              <a:blipFill>
                <a:blip r:embed="rId6"/>
                <a:stretch>
                  <a:fillRect l="-2077" t="-19643" b="-37500"/>
                </a:stretch>
              </a:blipFill>
            </p:spPr>
            <p:txBody>
              <a:bodyPr/>
              <a:lstStyle/>
              <a:p>
                <a:r>
                  <a:rPr lang="en-GB">
                    <a:noFill/>
                  </a:rPr>
                  <a:t> </a:t>
                </a:r>
              </a:p>
            </p:txBody>
          </p:sp>
        </mc:Fallback>
      </mc:AlternateContent>
      <p:graphicFrame>
        <p:nvGraphicFramePr>
          <p:cNvPr id="21" name="Table 20"/>
          <p:cNvGraphicFramePr>
            <a:graphicFrameLocks noGrp="1"/>
          </p:cNvGraphicFramePr>
          <p:nvPr/>
        </p:nvGraphicFramePr>
        <p:xfrm>
          <a:off x="755650" y="3999827"/>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3874017171"/>
              </p:ext>
            </p:extLst>
          </p:nvPr>
        </p:nvGraphicFramePr>
        <p:xfrm>
          <a:off x="3503675" y="3999827"/>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graphicFrame>
        <p:nvGraphicFramePr>
          <p:cNvPr id="25" name="Table 24"/>
          <p:cNvGraphicFramePr>
            <a:graphicFrameLocks noGrp="1"/>
          </p:cNvGraphicFramePr>
          <p:nvPr/>
        </p:nvGraphicFramePr>
        <p:xfrm>
          <a:off x="3503675" y="4843410"/>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graphicFrame>
        <p:nvGraphicFramePr>
          <p:cNvPr id="26" name="Table 25"/>
          <p:cNvGraphicFramePr>
            <a:graphicFrameLocks noGrp="1"/>
          </p:cNvGraphicFramePr>
          <p:nvPr/>
        </p:nvGraphicFramePr>
        <p:xfrm>
          <a:off x="754966" y="4843410"/>
          <a:ext cx="2330676" cy="383489"/>
        </p:xfrm>
        <a:graphic>
          <a:graphicData uri="http://schemas.openxmlformats.org/drawingml/2006/table">
            <a:tbl>
              <a:tblPr firstRow="1" bandRow="1">
                <a:tableStyleId>{5C22544A-7EE6-4342-B048-85BDC9FD1C3A}</a:tableStyleId>
              </a:tblPr>
              <a:tblGrid>
                <a:gridCol w="582669">
                  <a:extLst>
                    <a:ext uri="{9D8B030D-6E8A-4147-A177-3AD203B41FA5}">
                      <a16:colId xmlns:a16="http://schemas.microsoft.com/office/drawing/2014/main" val="416586614"/>
                    </a:ext>
                  </a:extLst>
                </a:gridCol>
                <a:gridCol w="582669">
                  <a:extLst>
                    <a:ext uri="{9D8B030D-6E8A-4147-A177-3AD203B41FA5}">
                      <a16:colId xmlns:a16="http://schemas.microsoft.com/office/drawing/2014/main" val="2436630601"/>
                    </a:ext>
                  </a:extLst>
                </a:gridCol>
                <a:gridCol w="582669">
                  <a:extLst>
                    <a:ext uri="{9D8B030D-6E8A-4147-A177-3AD203B41FA5}">
                      <a16:colId xmlns:a16="http://schemas.microsoft.com/office/drawing/2014/main" val="3055469475"/>
                    </a:ext>
                  </a:extLst>
                </a:gridCol>
                <a:gridCol w="582669">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139758"/>
                  </a:ext>
                </a:extLst>
              </a:tr>
            </a:tbl>
          </a:graphicData>
        </a:graphic>
      </p:graphicFrame>
      <p:sp>
        <p:nvSpPr>
          <p:cNvPr id="29" name="TextBox 28"/>
          <p:cNvSpPr txBox="1"/>
          <p:nvPr/>
        </p:nvSpPr>
        <p:spPr>
          <a:xfrm>
            <a:off x="6800850" y="4394148"/>
            <a:ext cx="642387" cy="523220"/>
          </a:xfrm>
          <a:prstGeom prst="rect">
            <a:avLst/>
          </a:prstGeom>
          <a:noFill/>
        </p:spPr>
        <p:txBody>
          <a:bodyPr wrap="square" rtlCol="0">
            <a:spAutoFit/>
          </a:bodyPr>
          <a:lstStyle/>
          <a:p>
            <a:pPr algn="ctr"/>
            <a:r>
              <a:rPr lang="en-GB" sz="2800" dirty="0"/>
              <a:t>&lt;</a:t>
            </a:r>
          </a:p>
        </p:txBody>
      </p:sp>
      <p:graphicFrame>
        <p:nvGraphicFramePr>
          <p:cNvPr id="31" name="Table 30"/>
          <p:cNvGraphicFramePr>
            <a:graphicFrameLocks noGrp="1"/>
          </p:cNvGraphicFramePr>
          <p:nvPr>
            <p:extLst>
              <p:ext uri="{D42A27DB-BD31-4B8C-83A1-F6EECF244321}">
                <p14:modId xmlns:p14="http://schemas.microsoft.com/office/powerpoint/2010/main" val="3597463707"/>
              </p:ext>
            </p:extLst>
          </p:nvPr>
        </p:nvGraphicFramePr>
        <p:xfrm>
          <a:off x="755650" y="1861901"/>
          <a:ext cx="2329992" cy="391434"/>
        </p:xfrm>
        <a:graphic>
          <a:graphicData uri="http://schemas.openxmlformats.org/drawingml/2006/table">
            <a:tbl>
              <a:tblPr firstRow="1" bandRow="1">
                <a:tableStyleId>{5C22544A-7EE6-4342-B048-85BDC9FD1C3A}</a:tableStyleId>
              </a:tblPr>
              <a:tblGrid>
                <a:gridCol w="776664">
                  <a:extLst>
                    <a:ext uri="{9D8B030D-6E8A-4147-A177-3AD203B41FA5}">
                      <a16:colId xmlns:a16="http://schemas.microsoft.com/office/drawing/2014/main" val="3677086435"/>
                    </a:ext>
                  </a:extLst>
                </a:gridCol>
                <a:gridCol w="776664">
                  <a:extLst>
                    <a:ext uri="{9D8B030D-6E8A-4147-A177-3AD203B41FA5}">
                      <a16:colId xmlns:a16="http://schemas.microsoft.com/office/drawing/2014/main" val="3461993433"/>
                    </a:ext>
                  </a:extLst>
                </a:gridCol>
                <a:gridCol w="776664">
                  <a:extLst>
                    <a:ext uri="{9D8B030D-6E8A-4147-A177-3AD203B41FA5}">
                      <a16:colId xmlns:a16="http://schemas.microsoft.com/office/drawing/2014/main" val="1553756120"/>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1433311530"/>
              </p:ext>
            </p:extLst>
          </p:nvPr>
        </p:nvGraphicFramePr>
        <p:xfrm>
          <a:off x="3504131" y="1867624"/>
          <a:ext cx="2330220" cy="391434"/>
        </p:xfrm>
        <a:graphic>
          <a:graphicData uri="http://schemas.openxmlformats.org/drawingml/2006/table">
            <a:tbl>
              <a:tblPr firstRow="1" bandRow="1">
                <a:tableStyleId>{5C22544A-7EE6-4342-B048-85BDC9FD1C3A}</a:tableStyleId>
              </a:tblPr>
              <a:tblGrid>
                <a:gridCol w="776740">
                  <a:extLst>
                    <a:ext uri="{9D8B030D-6E8A-4147-A177-3AD203B41FA5}">
                      <a16:colId xmlns:a16="http://schemas.microsoft.com/office/drawing/2014/main" val="3677086435"/>
                    </a:ext>
                  </a:extLst>
                </a:gridCol>
                <a:gridCol w="776740">
                  <a:extLst>
                    <a:ext uri="{9D8B030D-6E8A-4147-A177-3AD203B41FA5}">
                      <a16:colId xmlns:a16="http://schemas.microsoft.com/office/drawing/2014/main" val="3461993433"/>
                    </a:ext>
                  </a:extLst>
                </a:gridCol>
                <a:gridCol w="776740">
                  <a:extLst>
                    <a:ext uri="{9D8B030D-6E8A-4147-A177-3AD203B41FA5}">
                      <a16:colId xmlns:a16="http://schemas.microsoft.com/office/drawing/2014/main" val="1553756120"/>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3183514229"/>
              </p:ext>
            </p:extLst>
          </p:nvPr>
        </p:nvGraphicFramePr>
        <p:xfrm>
          <a:off x="755422" y="2704477"/>
          <a:ext cx="2330451" cy="365760"/>
        </p:xfrm>
        <a:graphic>
          <a:graphicData uri="http://schemas.openxmlformats.org/drawingml/2006/table">
            <a:tbl>
              <a:tblPr firstRow="1" bandRow="1">
                <a:tableStyleId>{5C22544A-7EE6-4342-B048-85BDC9FD1C3A}</a:tableStyleId>
              </a:tblPr>
              <a:tblGrid>
                <a:gridCol w="258939">
                  <a:extLst>
                    <a:ext uri="{9D8B030D-6E8A-4147-A177-3AD203B41FA5}">
                      <a16:colId xmlns:a16="http://schemas.microsoft.com/office/drawing/2014/main" val="4179896459"/>
                    </a:ext>
                  </a:extLst>
                </a:gridCol>
                <a:gridCol w="258939">
                  <a:extLst>
                    <a:ext uri="{9D8B030D-6E8A-4147-A177-3AD203B41FA5}">
                      <a16:colId xmlns:a16="http://schemas.microsoft.com/office/drawing/2014/main" val="3340547230"/>
                    </a:ext>
                  </a:extLst>
                </a:gridCol>
                <a:gridCol w="258939">
                  <a:extLst>
                    <a:ext uri="{9D8B030D-6E8A-4147-A177-3AD203B41FA5}">
                      <a16:colId xmlns:a16="http://schemas.microsoft.com/office/drawing/2014/main" val="2134919872"/>
                    </a:ext>
                  </a:extLst>
                </a:gridCol>
                <a:gridCol w="258939">
                  <a:extLst>
                    <a:ext uri="{9D8B030D-6E8A-4147-A177-3AD203B41FA5}">
                      <a16:colId xmlns:a16="http://schemas.microsoft.com/office/drawing/2014/main" val="1183779471"/>
                    </a:ext>
                  </a:extLst>
                </a:gridCol>
                <a:gridCol w="258939">
                  <a:extLst>
                    <a:ext uri="{9D8B030D-6E8A-4147-A177-3AD203B41FA5}">
                      <a16:colId xmlns:a16="http://schemas.microsoft.com/office/drawing/2014/main" val="2537060671"/>
                    </a:ext>
                  </a:extLst>
                </a:gridCol>
                <a:gridCol w="258939">
                  <a:extLst>
                    <a:ext uri="{9D8B030D-6E8A-4147-A177-3AD203B41FA5}">
                      <a16:colId xmlns:a16="http://schemas.microsoft.com/office/drawing/2014/main" val="3455616119"/>
                    </a:ext>
                  </a:extLst>
                </a:gridCol>
                <a:gridCol w="258939">
                  <a:extLst>
                    <a:ext uri="{9D8B030D-6E8A-4147-A177-3AD203B41FA5}">
                      <a16:colId xmlns:a16="http://schemas.microsoft.com/office/drawing/2014/main" val="402150643"/>
                    </a:ext>
                  </a:extLst>
                </a:gridCol>
                <a:gridCol w="258939">
                  <a:extLst>
                    <a:ext uri="{9D8B030D-6E8A-4147-A177-3AD203B41FA5}">
                      <a16:colId xmlns:a16="http://schemas.microsoft.com/office/drawing/2014/main" val="2800032951"/>
                    </a:ext>
                  </a:extLst>
                </a:gridCol>
                <a:gridCol w="258939">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688620"/>
                  </a:ext>
                </a:extLst>
              </a:tr>
            </a:tbl>
          </a:graphicData>
        </a:graphic>
      </p:graphicFrame>
      <p:graphicFrame>
        <p:nvGraphicFramePr>
          <p:cNvPr id="34" name="Table 33"/>
          <p:cNvGraphicFramePr>
            <a:graphicFrameLocks noGrp="1"/>
          </p:cNvGraphicFramePr>
          <p:nvPr>
            <p:extLst>
              <p:ext uri="{D42A27DB-BD31-4B8C-83A1-F6EECF244321}">
                <p14:modId xmlns:p14="http://schemas.microsoft.com/office/powerpoint/2010/main" val="2625556274"/>
              </p:ext>
            </p:extLst>
          </p:nvPr>
        </p:nvGraphicFramePr>
        <p:xfrm>
          <a:off x="3503903" y="2704477"/>
          <a:ext cx="2330451" cy="365760"/>
        </p:xfrm>
        <a:graphic>
          <a:graphicData uri="http://schemas.openxmlformats.org/drawingml/2006/table">
            <a:tbl>
              <a:tblPr firstRow="1" bandRow="1">
                <a:tableStyleId>{5C22544A-7EE6-4342-B048-85BDC9FD1C3A}</a:tableStyleId>
              </a:tblPr>
              <a:tblGrid>
                <a:gridCol w="258939">
                  <a:extLst>
                    <a:ext uri="{9D8B030D-6E8A-4147-A177-3AD203B41FA5}">
                      <a16:colId xmlns:a16="http://schemas.microsoft.com/office/drawing/2014/main" val="2058760831"/>
                    </a:ext>
                  </a:extLst>
                </a:gridCol>
                <a:gridCol w="258939">
                  <a:extLst>
                    <a:ext uri="{9D8B030D-6E8A-4147-A177-3AD203B41FA5}">
                      <a16:colId xmlns:a16="http://schemas.microsoft.com/office/drawing/2014/main" val="2643986284"/>
                    </a:ext>
                  </a:extLst>
                </a:gridCol>
                <a:gridCol w="258939">
                  <a:extLst>
                    <a:ext uri="{9D8B030D-6E8A-4147-A177-3AD203B41FA5}">
                      <a16:colId xmlns:a16="http://schemas.microsoft.com/office/drawing/2014/main" val="3512001001"/>
                    </a:ext>
                  </a:extLst>
                </a:gridCol>
                <a:gridCol w="258939">
                  <a:extLst>
                    <a:ext uri="{9D8B030D-6E8A-4147-A177-3AD203B41FA5}">
                      <a16:colId xmlns:a16="http://schemas.microsoft.com/office/drawing/2014/main" val="3218576290"/>
                    </a:ext>
                  </a:extLst>
                </a:gridCol>
                <a:gridCol w="258939">
                  <a:extLst>
                    <a:ext uri="{9D8B030D-6E8A-4147-A177-3AD203B41FA5}">
                      <a16:colId xmlns:a16="http://schemas.microsoft.com/office/drawing/2014/main" val="1792772476"/>
                    </a:ext>
                  </a:extLst>
                </a:gridCol>
                <a:gridCol w="258939">
                  <a:extLst>
                    <a:ext uri="{9D8B030D-6E8A-4147-A177-3AD203B41FA5}">
                      <a16:colId xmlns:a16="http://schemas.microsoft.com/office/drawing/2014/main" val="94097474"/>
                    </a:ext>
                  </a:extLst>
                </a:gridCol>
                <a:gridCol w="258939">
                  <a:extLst>
                    <a:ext uri="{9D8B030D-6E8A-4147-A177-3AD203B41FA5}">
                      <a16:colId xmlns:a16="http://schemas.microsoft.com/office/drawing/2014/main" val="4179896459"/>
                    </a:ext>
                  </a:extLst>
                </a:gridCol>
                <a:gridCol w="258939">
                  <a:extLst>
                    <a:ext uri="{9D8B030D-6E8A-4147-A177-3AD203B41FA5}">
                      <a16:colId xmlns:a16="http://schemas.microsoft.com/office/drawing/2014/main" val="3340547230"/>
                    </a:ext>
                  </a:extLst>
                </a:gridCol>
                <a:gridCol w="258939">
                  <a:extLst>
                    <a:ext uri="{9D8B030D-6E8A-4147-A177-3AD203B41FA5}">
                      <a16:colId xmlns:a16="http://schemas.microsoft.com/office/drawing/2014/main" val="2211277794"/>
                    </a:ext>
                  </a:extLst>
                </a:gridCol>
              </a:tblGrid>
              <a:tr h="3642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688620"/>
                  </a:ext>
                </a:extLst>
              </a:tr>
            </a:tbl>
          </a:graphicData>
        </a:graphic>
      </p:graphicFrame>
      <p:sp>
        <p:nvSpPr>
          <p:cNvPr id="35" name="Rectangle 34"/>
          <p:cNvSpPr/>
          <p:nvPr/>
        </p:nvSpPr>
        <p:spPr>
          <a:xfrm>
            <a:off x="6059385" y="1861901"/>
            <a:ext cx="740898"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p:sp>
        <p:nvSpPr>
          <p:cNvPr id="36" name="Rectangle 35"/>
          <p:cNvSpPr/>
          <p:nvPr/>
        </p:nvSpPr>
        <p:spPr>
          <a:xfrm>
            <a:off x="7389705" y="1872908"/>
            <a:ext cx="741694"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p:sp>
        <p:nvSpPr>
          <p:cNvPr id="37" name="Rectangle 36"/>
          <p:cNvSpPr/>
          <p:nvPr/>
        </p:nvSpPr>
        <p:spPr>
          <a:xfrm>
            <a:off x="6059215" y="3999827"/>
            <a:ext cx="741695"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3017099101"/>
              </p:ext>
            </p:extLst>
          </p:nvPr>
        </p:nvGraphicFramePr>
        <p:xfrm>
          <a:off x="755190" y="3999827"/>
          <a:ext cx="2330680" cy="383489"/>
        </p:xfrm>
        <a:graphic>
          <a:graphicData uri="http://schemas.openxmlformats.org/drawingml/2006/table">
            <a:tbl>
              <a:tblPr firstRow="1" bandRow="1">
                <a:tableStyleId>{5C22544A-7EE6-4342-B048-85BDC9FD1C3A}</a:tableStyleId>
              </a:tblPr>
              <a:tblGrid>
                <a:gridCol w="291335">
                  <a:extLst>
                    <a:ext uri="{9D8B030D-6E8A-4147-A177-3AD203B41FA5}">
                      <a16:colId xmlns:a16="http://schemas.microsoft.com/office/drawing/2014/main" val="416586614"/>
                    </a:ext>
                  </a:extLst>
                </a:gridCol>
                <a:gridCol w="291335">
                  <a:extLst>
                    <a:ext uri="{9D8B030D-6E8A-4147-A177-3AD203B41FA5}">
                      <a16:colId xmlns:a16="http://schemas.microsoft.com/office/drawing/2014/main" val="2436630601"/>
                    </a:ext>
                  </a:extLst>
                </a:gridCol>
                <a:gridCol w="291335">
                  <a:extLst>
                    <a:ext uri="{9D8B030D-6E8A-4147-A177-3AD203B41FA5}">
                      <a16:colId xmlns:a16="http://schemas.microsoft.com/office/drawing/2014/main" val="3055469475"/>
                    </a:ext>
                  </a:extLst>
                </a:gridCol>
                <a:gridCol w="291335">
                  <a:extLst>
                    <a:ext uri="{9D8B030D-6E8A-4147-A177-3AD203B41FA5}">
                      <a16:colId xmlns:a16="http://schemas.microsoft.com/office/drawing/2014/main" val="3986481190"/>
                    </a:ext>
                  </a:extLst>
                </a:gridCol>
                <a:gridCol w="291335">
                  <a:extLst>
                    <a:ext uri="{9D8B030D-6E8A-4147-A177-3AD203B41FA5}">
                      <a16:colId xmlns:a16="http://schemas.microsoft.com/office/drawing/2014/main" val="729383131"/>
                    </a:ext>
                  </a:extLst>
                </a:gridCol>
                <a:gridCol w="291335">
                  <a:extLst>
                    <a:ext uri="{9D8B030D-6E8A-4147-A177-3AD203B41FA5}">
                      <a16:colId xmlns:a16="http://schemas.microsoft.com/office/drawing/2014/main" val="3457848466"/>
                    </a:ext>
                  </a:extLst>
                </a:gridCol>
                <a:gridCol w="291335">
                  <a:extLst>
                    <a:ext uri="{9D8B030D-6E8A-4147-A177-3AD203B41FA5}">
                      <a16:colId xmlns:a16="http://schemas.microsoft.com/office/drawing/2014/main" val="3542495205"/>
                    </a:ext>
                  </a:extLst>
                </a:gridCol>
                <a:gridCol w="291335">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139758"/>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563563346"/>
              </p:ext>
            </p:extLst>
          </p:nvPr>
        </p:nvGraphicFramePr>
        <p:xfrm>
          <a:off x="755650" y="4839880"/>
          <a:ext cx="2329992" cy="383490"/>
        </p:xfrm>
        <a:graphic>
          <a:graphicData uri="http://schemas.openxmlformats.org/drawingml/2006/table">
            <a:tbl>
              <a:tblPr firstRow="1" bandRow="1">
                <a:tableStyleId>{5C22544A-7EE6-4342-B048-85BDC9FD1C3A}</a:tableStyleId>
              </a:tblPr>
              <a:tblGrid>
                <a:gridCol w="1164996">
                  <a:extLst>
                    <a:ext uri="{9D8B030D-6E8A-4147-A177-3AD203B41FA5}">
                      <a16:colId xmlns:a16="http://schemas.microsoft.com/office/drawing/2014/main" val="2898609266"/>
                    </a:ext>
                  </a:extLst>
                </a:gridCol>
                <a:gridCol w="1164996">
                  <a:extLst>
                    <a:ext uri="{9D8B030D-6E8A-4147-A177-3AD203B41FA5}">
                      <a16:colId xmlns:a16="http://schemas.microsoft.com/office/drawing/2014/main" val="3015673636"/>
                    </a:ext>
                  </a:extLst>
                </a:gridCol>
              </a:tblGrid>
              <a:tr h="38349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0414689"/>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916503993"/>
              </p:ext>
            </p:extLst>
          </p:nvPr>
        </p:nvGraphicFramePr>
        <p:xfrm>
          <a:off x="3504131" y="4839880"/>
          <a:ext cx="2330220" cy="383490"/>
        </p:xfrm>
        <a:graphic>
          <a:graphicData uri="http://schemas.openxmlformats.org/drawingml/2006/table">
            <a:tbl>
              <a:tblPr firstRow="1" bandRow="1">
                <a:tableStyleId>{5C22544A-7EE6-4342-B048-85BDC9FD1C3A}</a:tableStyleId>
              </a:tblPr>
              <a:tblGrid>
                <a:gridCol w="1165110">
                  <a:extLst>
                    <a:ext uri="{9D8B030D-6E8A-4147-A177-3AD203B41FA5}">
                      <a16:colId xmlns:a16="http://schemas.microsoft.com/office/drawing/2014/main" val="2898609266"/>
                    </a:ext>
                  </a:extLst>
                </a:gridCol>
                <a:gridCol w="1165110">
                  <a:extLst>
                    <a:ext uri="{9D8B030D-6E8A-4147-A177-3AD203B41FA5}">
                      <a16:colId xmlns:a16="http://schemas.microsoft.com/office/drawing/2014/main" val="3015673636"/>
                    </a:ext>
                  </a:extLst>
                </a:gridCol>
              </a:tblGrid>
              <a:tr h="38349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0414689"/>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1385949387"/>
              </p:ext>
            </p:extLst>
          </p:nvPr>
        </p:nvGraphicFramePr>
        <p:xfrm>
          <a:off x="3501146" y="3999827"/>
          <a:ext cx="2330680" cy="383489"/>
        </p:xfrm>
        <a:graphic>
          <a:graphicData uri="http://schemas.openxmlformats.org/drawingml/2006/table">
            <a:tbl>
              <a:tblPr firstRow="1" bandRow="1">
                <a:tableStyleId>{5C22544A-7EE6-4342-B048-85BDC9FD1C3A}</a:tableStyleId>
              </a:tblPr>
              <a:tblGrid>
                <a:gridCol w="291335">
                  <a:extLst>
                    <a:ext uri="{9D8B030D-6E8A-4147-A177-3AD203B41FA5}">
                      <a16:colId xmlns:a16="http://schemas.microsoft.com/office/drawing/2014/main" val="416586614"/>
                    </a:ext>
                  </a:extLst>
                </a:gridCol>
                <a:gridCol w="291335">
                  <a:extLst>
                    <a:ext uri="{9D8B030D-6E8A-4147-A177-3AD203B41FA5}">
                      <a16:colId xmlns:a16="http://schemas.microsoft.com/office/drawing/2014/main" val="2436630601"/>
                    </a:ext>
                  </a:extLst>
                </a:gridCol>
                <a:gridCol w="291335">
                  <a:extLst>
                    <a:ext uri="{9D8B030D-6E8A-4147-A177-3AD203B41FA5}">
                      <a16:colId xmlns:a16="http://schemas.microsoft.com/office/drawing/2014/main" val="4112499544"/>
                    </a:ext>
                  </a:extLst>
                </a:gridCol>
                <a:gridCol w="291335">
                  <a:extLst>
                    <a:ext uri="{9D8B030D-6E8A-4147-A177-3AD203B41FA5}">
                      <a16:colId xmlns:a16="http://schemas.microsoft.com/office/drawing/2014/main" val="3539056335"/>
                    </a:ext>
                  </a:extLst>
                </a:gridCol>
                <a:gridCol w="291335">
                  <a:extLst>
                    <a:ext uri="{9D8B030D-6E8A-4147-A177-3AD203B41FA5}">
                      <a16:colId xmlns:a16="http://schemas.microsoft.com/office/drawing/2014/main" val="397687037"/>
                    </a:ext>
                  </a:extLst>
                </a:gridCol>
                <a:gridCol w="291335">
                  <a:extLst>
                    <a:ext uri="{9D8B030D-6E8A-4147-A177-3AD203B41FA5}">
                      <a16:colId xmlns:a16="http://schemas.microsoft.com/office/drawing/2014/main" val="4151905411"/>
                    </a:ext>
                  </a:extLst>
                </a:gridCol>
                <a:gridCol w="291335">
                  <a:extLst>
                    <a:ext uri="{9D8B030D-6E8A-4147-A177-3AD203B41FA5}">
                      <a16:colId xmlns:a16="http://schemas.microsoft.com/office/drawing/2014/main" val="3055469475"/>
                    </a:ext>
                  </a:extLst>
                </a:gridCol>
                <a:gridCol w="291335">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139758"/>
                  </a:ext>
                </a:extLst>
              </a:tr>
            </a:tbl>
          </a:graphicData>
        </a:graphic>
      </p:graphicFrame>
      <mc:AlternateContent xmlns:mc="http://schemas.openxmlformats.org/markup-compatibility/2006" xmlns:a14="http://schemas.microsoft.com/office/drawing/2010/main">
        <mc:Choice Requires="a14">
          <p:sp>
            <p:nvSpPr>
              <p:cNvPr id="27" name="Rectangle 26"/>
              <p:cNvSpPr/>
              <p:nvPr/>
            </p:nvSpPr>
            <p:spPr>
              <a:xfrm>
                <a:off x="6058818" y="3995902"/>
                <a:ext cx="740898"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rgbClr val="009641"/>
                    </a:solidFill>
                  </a:rPr>
                  <a:t>1</a:t>
                </a:r>
                <a14:m>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1</m:t>
                        </m:r>
                      </m:num>
                      <m:den>
                        <m:r>
                          <m:rPr>
                            <m:nor/>
                          </m:rPr>
                          <a:rPr lang="en-GB" sz="2800" b="0" i="0" dirty="0" smtClean="0">
                            <a:solidFill>
                              <a:srgbClr val="009641"/>
                            </a:solidFill>
                          </a:rPr>
                          <m:t>2</m:t>
                        </m:r>
                      </m:den>
                    </m:f>
                  </m:oMath>
                </a14:m>
                <a:endParaRPr lang="en-GB" sz="2800" dirty="0">
                  <a:latin typeface="Twinkl" pitchFamily="2" charset="0"/>
                </a:endParaRPr>
              </a:p>
            </p:txBody>
          </p:sp>
        </mc:Choice>
        <mc:Fallback xmlns="">
          <p:sp>
            <p:nvSpPr>
              <p:cNvPr id="27" name="Rectangle 26"/>
              <p:cNvSpPr>
                <a:spLocks noRot="1" noChangeAspect="1" noMove="1" noResize="1" noEditPoints="1" noAdjustHandles="1" noChangeArrowheads="1" noChangeShapeType="1" noTextEdit="1"/>
              </p:cNvSpPr>
              <p:nvPr/>
            </p:nvSpPr>
            <p:spPr>
              <a:xfrm>
                <a:off x="6058818" y="3995902"/>
                <a:ext cx="740898" cy="1203960"/>
              </a:xfrm>
              <a:prstGeom prst="rect">
                <a:avLst/>
              </a:prstGeom>
              <a:blipFill>
                <a:blip r:embed="rId7"/>
                <a:stretch>
                  <a:fillRect l="-16935"/>
                </a:stretch>
              </a:blipFill>
              <a:ln w="19050">
                <a:solidFill>
                  <a:srgbClr val="B8B6B7"/>
                </a:solidFill>
              </a:ln>
            </p:spPr>
            <p:txBody>
              <a:bodyPr/>
              <a:lstStyle/>
              <a:p>
                <a:r>
                  <a:rPr lang="en-GB">
                    <a:noFill/>
                  </a:rPr>
                  <a:t> </a:t>
                </a:r>
              </a:p>
            </p:txBody>
          </p:sp>
        </mc:Fallback>
      </mc:AlternateContent>
      <p:sp>
        <p:nvSpPr>
          <p:cNvPr id="38" name="Rectangle 37"/>
          <p:cNvSpPr/>
          <p:nvPr/>
        </p:nvSpPr>
        <p:spPr>
          <a:xfrm>
            <a:off x="7389705" y="3999827"/>
            <a:ext cx="742032"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Twinkl" pitchFamily="2" charset="0"/>
            </a:endParaRPr>
          </a:p>
        </p:txBody>
      </p:sp>
      <p:graphicFrame>
        <p:nvGraphicFramePr>
          <p:cNvPr id="39" name="Table 38"/>
          <p:cNvGraphicFramePr>
            <a:graphicFrameLocks noGrp="1"/>
          </p:cNvGraphicFramePr>
          <p:nvPr>
            <p:extLst>
              <p:ext uri="{D42A27DB-BD31-4B8C-83A1-F6EECF244321}">
                <p14:modId xmlns:p14="http://schemas.microsoft.com/office/powerpoint/2010/main" val="1615423686"/>
              </p:ext>
            </p:extLst>
          </p:nvPr>
        </p:nvGraphicFramePr>
        <p:xfrm>
          <a:off x="755650" y="4839880"/>
          <a:ext cx="2329992" cy="383490"/>
        </p:xfrm>
        <a:graphic>
          <a:graphicData uri="http://schemas.openxmlformats.org/drawingml/2006/table">
            <a:tbl>
              <a:tblPr firstRow="1" bandRow="1">
                <a:tableStyleId>{5C22544A-7EE6-4342-B048-85BDC9FD1C3A}</a:tableStyleId>
              </a:tblPr>
              <a:tblGrid>
                <a:gridCol w="1164996">
                  <a:extLst>
                    <a:ext uri="{9D8B030D-6E8A-4147-A177-3AD203B41FA5}">
                      <a16:colId xmlns:a16="http://schemas.microsoft.com/office/drawing/2014/main" val="2898609266"/>
                    </a:ext>
                  </a:extLst>
                </a:gridCol>
                <a:gridCol w="1164996">
                  <a:extLst>
                    <a:ext uri="{9D8B030D-6E8A-4147-A177-3AD203B41FA5}">
                      <a16:colId xmlns:a16="http://schemas.microsoft.com/office/drawing/2014/main" val="3015673636"/>
                    </a:ext>
                  </a:extLst>
                </a:gridCol>
              </a:tblGrid>
              <a:tr h="38349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extLst>
                  <a:ext uri="{0D108BD9-81ED-4DB2-BD59-A6C34878D82A}">
                    <a16:rowId xmlns:a16="http://schemas.microsoft.com/office/drawing/2014/main" val="4270414689"/>
                  </a:ext>
                </a:extLst>
              </a:tr>
            </a:tbl>
          </a:graphicData>
        </a:graphic>
      </p:graphicFrame>
      <p:graphicFrame>
        <p:nvGraphicFramePr>
          <p:cNvPr id="40" name="Table 39"/>
          <p:cNvGraphicFramePr>
            <a:graphicFrameLocks noGrp="1"/>
          </p:cNvGraphicFramePr>
          <p:nvPr>
            <p:extLst>
              <p:ext uri="{D42A27DB-BD31-4B8C-83A1-F6EECF244321}">
                <p14:modId xmlns:p14="http://schemas.microsoft.com/office/powerpoint/2010/main" val="1864177213"/>
              </p:ext>
            </p:extLst>
          </p:nvPr>
        </p:nvGraphicFramePr>
        <p:xfrm>
          <a:off x="3504131" y="4839880"/>
          <a:ext cx="2330220" cy="383490"/>
        </p:xfrm>
        <a:graphic>
          <a:graphicData uri="http://schemas.openxmlformats.org/drawingml/2006/table">
            <a:tbl>
              <a:tblPr firstRow="1" bandRow="1">
                <a:tableStyleId>{5C22544A-7EE6-4342-B048-85BDC9FD1C3A}</a:tableStyleId>
              </a:tblPr>
              <a:tblGrid>
                <a:gridCol w="1165110">
                  <a:extLst>
                    <a:ext uri="{9D8B030D-6E8A-4147-A177-3AD203B41FA5}">
                      <a16:colId xmlns:a16="http://schemas.microsoft.com/office/drawing/2014/main" val="2898609266"/>
                    </a:ext>
                  </a:extLst>
                </a:gridCol>
                <a:gridCol w="1165110">
                  <a:extLst>
                    <a:ext uri="{9D8B030D-6E8A-4147-A177-3AD203B41FA5}">
                      <a16:colId xmlns:a16="http://schemas.microsoft.com/office/drawing/2014/main" val="3015673636"/>
                    </a:ext>
                  </a:extLst>
                </a:gridCol>
              </a:tblGrid>
              <a:tr h="38349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0414689"/>
                  </a:ext>
                </a:extLst>
              </a:tr>
            </a:tbl>
          </a:graphicData>
        </a:graphic>
      </p:graphicFrame>
      <p:graphicFrame>
        <p:nvGraphicFramePr>
          <p:cNvPr id="41" name="Table 40"/>
          <p:cNvGraphicFramePr>
            <a:graphicFrameLocks noGrp="1"/>
          </p:cNvGraphicFramePr>
          <p:nvPr>
            <p:extLst>
              <p:ext uri="{D42A27DB-BD31-4B8C-83A1-F6EECF244321}">
                <p14:modId xmlns:p14="http://schemas.microsoft.com/office/powerpoint/2010/main" val="614343234"/>
              </p:ext>
            </p:extLst>
          </p:nvPr>
        </p:nvGraphicFramePr>
        <p:xfrm>
          <a:off x="754515" y="3999827"/>
          <a:ext cx="2330680" cy="383489"/>
        </p:xfrm>
        <a:graphic>
          <a:graphicData uri="http://schemas.openxmlformats.org/drawingml/2006/table">
            <a:tbl>
              <a:tblPr firstRow="1" bandRow="1">
                <a:tableStyleId>{5C22544A-7EE6-4342-B048-85BDC9FD1C3A}</a:tableStyleId>
              </a:tblPr>
              <a:tblGrid>
                <a:gridCol w="291335">
                  <a:extLst>
                    <a:ext uri="{9D8B030D-6E8A-4147-A177-3AD203B41FA5}">
                      <a16:colId xmlns:a16="http://schemas.microsoft.com/office/drawing/2014/main" val="416586614"/>
                    </a:ext>
                  </a:extLst>
                </a:gridCol>
                <a:gridCol w="291335">
                  <a:extLst>
                    <a:ext uri="{9D8B030D-6E8A-4147-A177-3AD203B41FA5}">
                      <a16:colId xmlns:a16="http://schemas.microsoft.com/office/drawing/2014/main" val="2436630601"/>
                    </a:ext>
                  </a:extLst>
                </a:gridCol>
                <a:gridCol w="291335">
                  <a:extLst>
                    <a:ext uri="{9D8B030D-6E8A-4147-A177-3AD203B41FA5}">
                      <a16:colId xmlns:a16="http://schemas.microsoft.com/office/drawing/2014/main" val="3055469475"/>
                    </a:ext>
                  </a:extLst>
                </a:gridCol>
                <a:gridCol w="291335">
                  <a:extLst>
                    <a:ext uri="{9D8B030D-6E8A-4147-A177-3AD203B41FA5}">
                      <a16:colId xmlns:a16="http://schemas.microsoft.com/office/drawing/2014/main" val="3986481190"/>
                    </a:ext>
                  </a:extLst>
                </a:gridCol>
                <a:gridCol w="291335">
                  <a:extLst>
                    <a:ext uri="{9D8B030D-6E8A-4147-A177-3AD203B41FA5}">
                      <a16:colId xmlns:a16="http://schemas.microsoft.com/office/drawing/2014/main" val="729383131"/>
                    </a:ext>
                  </a:extLst>
                </a:gridCol>
                <a:gridCol w="291335">
                  <a:extLst>
                    <a:ext uri="{9D8B030D-6E8A-4147-A177-3AD203B41FA5}">
                      <a16:colId xmlns:a16="http://schemas.microsoft.com/office/drawing/2014/main" val="3457848466"/>
                    </a:ext>
                  </a:extLst>
                </a:gridCol>
                <a:gridCol w="291335">
                  <a:extLst>
                    <a:ext uri="{9D8B030D-6E8A-4147-A177-3AD203B41FA5}">
                      <a16:colId xmlns:a16="http://schemas.microsoft.com/office/drawing/2014/main" val="3542495205"/>
                    </a:ext>
                  </a:extLst>
                </a:gridCol>
                <a:gridCol w="291335">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extLst>
                  <a:ext uri="{0D108BD9-81ED-4DB2-BD59-A6C34878D82A}">
                    <a16:rowId xmlns:a16="http://schemas.microsoft.com/office/drawing/2014/main" val="123139758"/>
                  </a:ext>
                </a:extLst>
              </a:tr>
            </a:tbl>
          </a:graphicData>
        </a:graphic>
      </p:graphicFrame>
      <p:graphicFrame>
        <p:nvGraphicFramePr>
          <p:cNvPr id="42" name="Table 41"/>
          <p:cNvGraphicFramePr>
            <a:graphicFrameLocks noGrp="1"/>
          </p:cNvGraphicFramePr>
          <p:nvPr>
            <p:extLst>
              <p:ext uri="{D42A27DB-BD31-4B8C-83A1-F6EECF244321}">
                <p14:modId xmlns:p14="http://schemas.microsoft.com/office/powerpoint/2010/main" val="1083074907"/>
              </p:ext>
            </p:extLst>
          </p:nvPr>
        </p:nvGraphicFramePr>
        <p:xfrm>
          <a:off x="3501146" y="3999827"/>
          <a:ext cx="2330680" cy="383489"/>
        </p:xfrm>
        <a:graphic>
          <a:graphicData uri="http://schemas.openxmlformats.org/drawingml/2006/table">
            <a:tbl>
              <a:tblPr firstRow="1" bandRow="1">
                <a:tableStyleId>{5C22544A-7EE6-4342-B048-85BDC9FD1C3A}</a:tableStyleId>
              </a:tblPr>
              <a:tblGrid>
                <a:gridCol w="291335">
                  <a:extLst>
                    <a:ext uri="{9D8B030D-6E8A-4147-A177-3AD203B41FA5}">
                      <a16:colId xmlns:a16="http://schemas.microsoft.com/office/drawing/2014/main" val="416586614"/>
                    </a:ext>
                  </a:extLst>
                </a:gridCol>
                <a:gridCol w="291335">
                  <a:extLst>
                    <a:ext uri="{9D8B030D-6E8A-4147-A177-3AD203B41FA5}">
                      <a16:colId xmlns:a16="http://schemas.microsoft.com/office/drawing/2014/main" val="2436630601"/>
                    </a:ext>
                  </a:extLst>
                </a:gridCol>
                <a:gridCol w="291335">
                  <a:extLst>
                    <a:ext uri="{9D8B030D-6E8A-4147-A177-3AD203B41FA5}">
                      <a16:colId xmlns:a16="http://schemas.microsoft.com/office/drawing/2014/main" val="4112499544"/>
                    </a:ext>
                  </a:extLst>
                </a:gridCol>
                <a:gridCol w="291335">
                  <a:extLst>
                    <a:ext uri="{9D8B030D-6E8A-4147-A177-3AD203B41FA5}">
                      <a16:colId xmlns:a16="http://schemas.microsoft.com/office/drawing/2014/main" val="3539056335"/>
                    </a:ext>
                  </a:extLst>
                </a:gridCol>
                <a:gridCol w="291335">
                  <a:extLst>
                    <a:ext uri="{9D8B030D-6E8A-4147-A177-3AD203B41FA5}">
                      <a16:colId xmlns:a16="http://schemas.microsoft.com/office/drawing/2014/main" val="397687037"/>
                    </a:ext>
                  </a:extLst>
                </a:gridCol>
                <a:gridCol w="291335">
                  <a:extLst>
                    <a:ext uri="{9D8B030D-6E8A-4147-A177-3AD203B41FA5}">
                      <a16:colId xmlns:a16="http://schemas.microsoft.com/office/drawing/2014/main" val="4151905411"/>
                    </a:ext>
                  </a:extLst>
                </a:gridCol>
                <a:gridCol w="291335">
                  <a:extLst>
                    <a:ext uri="{9D8B030D-6E8A-4147-A177-3AD203B41FA5}">
                      <a16:colId xmlns:a16="http://schemas.microsoft.com/office/drawing/2014/main" val="3055469475"/>
                    </a:ext>
                  </a:extLst>
                </a:gridCol>
                <a:gridCol w="291335">
                  <a:extLst>
                    <a:ext uri="{9D8B030D-6E8A-4147-A177-3AD203B41FA5}">
                      <a16:colId xmlns:a16="http://schemas.microsoft.com/office/drawing/2014/main" val="2562616759"/>
                    </a:ext>
                  </a:extLst>
                </a:gridCol>
              </a:tblGrid>
              <a:tr h="38348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139758"/>
                  </a:ext>
                </a:extLst>
              </a:tr>
            </a:tbl>
          </a:graphicData>
        </a:graphic>
      </p:graphicFrame>
      <mc:AlternateContent xmlns:mc="http://schemas.openxmlformats.org/markup-compatibility/2006" xmlns:a14="http://schemas.microsoft.com/office/drawing/2010/main">
        <mc:Choice Requires="a14">
          <p:sp>
            <p:nvSpPr>
              <p:cNvPr id="43" name="Rectangle 42"/>
              <p:cNvSpPr/>
              <p:nvPr/>
            </p:nvSpPr>
            <p:spPr>
              <a:xfrm>
                <a:off x="7390839" y="3995902"/>
                <a:ext cx="740898" cy="1203960"/>
              </a:xfrm>
              <a:prstGeom prst="rect">
                <a:avLst/>
              </a:prstGeom>
              <a:solidFill>
                <a:schemeClr val="bg1"/>
              </a:solidFill>
              <a:ln w="19050">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rgbClr val="009641"/>
                    </a:solidFill>
                  </a:rPr>
                  <a:t>1</a:t>
                </a:r>
                <a14:m>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5</m:t>
                        </m:r>
                      </m:num>
                      <m:den>
                        <m:r>
                          <m:rPr>
                            <m:nor/>
                          </m:rPr>
                          <a:rPr lang="en-GB" sz="2800" b="0" i="0" dirty="0" smtClean="0">
                            <a:solidFill>
                              <a:srgbClr val="009641"/>
                            </a:solidFill>
                          </a:rPr>
                          <m:t>8</m:t>
                        </m:r>
                      </m:den>
                    </m:f>
                  </m:oMath>
                </a14:m>
                <a:endParaRPr lang="en-GB" sz="2800" dirty="0">
                  <a:latin typeface="Twinkl" pitchFamily="2" charset="0"/>
                </a:endParaRPr>
              </a:p>
            </p:txBody>
          </p:sp>
        </mc:Choice>
        <mc:Fallback xmlns="">
          <p:sp>
            <p:nvSpPr>
              <p:cNvPr id="43" name="Rectangle 42"/>
              <p:cNvSpPr>
                <a:spLocks noRot="1" noChangeAspect="1" noMove="1" noResize="1" noEditPoints="1" noAdjustHandles="1" noChangeArrowheads="1" noChangeShapeType="1" noTextEdit="1"/>
              </p:cNvSpPr>
              <p:nvPr/>
            </p:nvSpPr>
            <p:spPr>
              <a:xfrm>
                <a:off x="7390839" y="3995902"/>
                <a:ext cx="740898" cy="1203960"/>
              </a:xfrm>
              <a:prstGeom prst="rect">
                <a:avLst/>
              </a:prstGeom>
              <a:blipFill>
                <a:blip r:embed="rId8"/>
                <a:stretch>
                  <a:fillRect l="-16800"/>
                </a:stretch>
              </a:blipFill>
              <a:ln w="19050">
                <a:solidFill>
                  <a:srgbClr val="B8B6B7"/>
                </a:solidFill>
              </a:ln>
            </p:spPr>
            <p:txBody>
              <a:bodyPr/>
              <a:lstStyle/>
              <a:p>
                <a:r>
                  <a:rPr lang="en-GB">
                    <a:noFill/>
                  </a:rPr>
                  <a:t> </a:t>
                </a:r>
              </a:p>
            </p:txBody>
          </p:sp>
        </mc:Fallback>
      </mc:AlternateContent>
      <p:sp>
        <p:nvSpPr>
          <p:cNvPr id="44" name="Rectangle 43">
            <a:hlinkClick r:id="rId9"/>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8548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2"/>
                                        </p:tgtEl>
                                      </p:cBhvr>
                                    </p:animEffect>
                                    <p:set>
                                      <p:cBhvr>
                                        <p:cTn id="7" dur="1" fill="hold">
                                          <p:stCondLst>
                                            <p:cond delay="499"/>
                                          </p:stCondLst>
                                        </p:cTn>
                                        <p:tgtEl>
                                          <p:spTgt spid="3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31"/>
                                        </p:tgtEl>
                                      </p:cBhvr>
                                    </p:animEffect>
                                    <p:set>
                                      <p:cBhvr>
                                        <p:cTn id="10" dur="1" fill="hold">
                                          <p:stCondLst>
                                            <p:cond delay="499"/>
                                          </p:stCondLst>
                                        </p:cTn>
                                        <p:tgtEl>
                                          <p:spTgt spid="3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34"/>
                                        </p:tgtEl>
                                      </p:cBhvr>
                                    </p:animEffect>
                                    <p:set>
                                      <p:cBhvr>
                                        <p:cTn id="15" dur="1" fill="hold">
                                          <p:stCondLst>
                                            <p:cond delay="499"/>
                                          </p:stCondLst>
                                        </p:cTn>
                                        <p:tgtEl>
                                          <p:spTgt spid="34"/>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33"/>
                                        </p:tgtEl>
                                      </p:cBhvr>
                                    </p:animEffect>
                                    <p:set>
                                      <p:cBhvr>
                                        <p:cTn id="18" dur="1" fill="hold">
                                          <p:stCondLst>
                                            <p:cond delay="499"/>
                                          </p:stCondLst>
                                        </p:cTn>
                                        <p:tgtEl>
                                          <p:spTgt spid="3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36"/>
                                        </p:tgtEl>
                                      </p:cBhvr>
                                    </p:animEffect>
                                    <p:set>
                                      <p:cBhvr>
                                        <p:cTn id="23" dur="1" fill="hold">
                                          <p:stCondLst>
                                            <p:cond delay="499"/>
                                          </p:stCondLst>
                                        </p:cTn>
                                        <p:tgtEl>
                                          <p:spTgt spid="36"/>
                                        </p:tgtEl>
                                        <p:attrNameLst>
                                          <p:attrName>style.visibility</p:attrName>
                                        </p:attrNameLst>
                                      </p:cBhvr>
                                      <p:to>
                                        <p:strVal val="hidden"/>
                                      </p:to>
                                    </p:set>
                                  </p:childTnLst>
                                </p:cTn>
                              </p:par>
                              <p:par>
                                <p:cTn id="24" presetID="10" presetClass="exit" presetSubtype="0" fill="hold" grpId="0" nodeType="withEffect">
                                  <p:stCondLst>
                                    <p:cond delay="0"/>
                                  </p:stCondLst>
                                  <p:childTnLst>
                                    <p:animEffect transition="out" filter="fade">
                                      <p:cBhvr>
                                        <p:cTn id="25" dur="500"/>
                                        <p:tgtEl>
                                          <p:spTgt spid="35"/>
                                        </p:tgtEl>
                                      </p:cBhvr>
                                    </p:animEffect>
                                    <p:set>
                                      <p:cBhvr>
                                        <p:cTn id="26" dur="1" fill="hold">
                                          <p:stCondLst>
                                            <p:cond delay="499"/>
                                          </p:stCondLst>
                                        </p:cTn>
                                        <p:tgtEl>
                                          <p:spTgt spid="3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par>
                                <p:cTn id="46" presetID="10" presetClass="entr" presetSubtype="0"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par>
                                <p:cTn id="52" presetID="10" presetClass="entr" presetSubtype="0"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childTnLst>
                                </p:cTn>
                              </p:par>
                              <p:par>
                                <p:cTn id="63" presetID="10" presetClass="entr" presetSubtype="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10" presetClass="entr" presetSubtype="0" fill="hold"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childTnLst>
                                </p:cTn>
                              </p:par>
                              <p:par>
                                <p:cTn id="74" presetID="10" presetClass="entr" presetSubtype="0" fill="hold"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500"/>
                                        <p:tgtEl>
                                          <p:spTgt spid="41"/>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39"/>
                                        </p:tgtEl>
                                        <p:attrNameLst>
                                          <p:attrName>style.visibility</p:attrName>
                                        </p:attrNameLst>
                                      </p:cBhvr>
                                      <p:to>
                                        <p:strVal val="visible"/>
                                      </p:to>
                                    </p:set>
                                    <p:animEffect transition="in" filter="fade">
                                      <p:cBhvr>
                                        <p:cTn id="81" dur="500"/>
                                        <p:tgtEl>
                                          <p:spTgt spid="39"/>
                                        </p:tgtEl>
                                      </p:cBhvr>
                                    </p:animEffect>
                                  </p:childTnLst>
                                </p:cTn>
                              </p:par>
                              <p:par>
                                <p:cTn id="82" presetID="10" presetClass="entr" presetSubtype="0" fill="hold" nodeType="with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fade">
                                      <p:cBhvr>
                                        <p:cTn id="84" dur="500"/>
                                        <p:tgtEl>
                                          <p:spTgt spid="40"/>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500"/>
                                        <p:tgtEl>
                                          <p:spTgt spid="43"/>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9" grpId="0"/>
      <p:bldP spid="35" grpId="0" animBg="1"/>
      <p:bldP spid="36" grpId="0" animBg="1"/>
      <p:bldP spid="37" grpId="0" animBg="1"/>
      <p:bldP spid="27" grpId="0" animBg="1"/>
      <p:bldP spid="38"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4990179" y="664625"/>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50947" y="665391"/>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cxnSp>
        <p:nvCxnSpPr>
          <p:cNvPr id="103" name="Straight Connector 102"/>
          <p:cNvCxnSpPr/>
          <p:nvPr/>
        </p:nvCxnSpPr>
        <p:spPr>
          <a:xfrm>
            <a:off x="4990179" y="659969"/>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41437"/>
            <a:ext cx="7632700" cy="615553"/>
          </a:xfrm>
          <a:prstGeom prst="rect">
            <a:avLst/>
          </a:prstGeom>
          <a:noFill/>
        </p:spPr>
        <p:txBody>
          <a:bodyPr wrap="square" lIns="0" tIns="0" rIns="0" bIns="0" rtlCol="0">
            <a:spAutoFit/>
          </a:bodyPr>
          <a:lstStyle/>
          <a:p>
            <a:r>
              <a:rPr lang="en-GB" sz="2000" dirty="0">
                <a:ea typeface="Calibri" panose="020F0502020204030204" pitchFamily="34" charset="0"/>
                <a:cs typeface="Times New Roman" panose="02020603050405020304" pitchFamily="18" charset="0"/>
              </a:rPr>
              <a:t>Use your knowledge of common denominators to order these fractions from smallest to greatest.</a:t>
            </a:r>
            <a:endParaRPr lang="en-GB" sz="2000" dirty="0"/>
          </a:p>
        </p:txBody>
      </p:sp>
      <mc:AlternateContent xmlns:mc="http://schemas.openxmlformats.org/markup-compatibility/2006" xmlns:a14="http://schemas.microsoft.com/office/drawing/2010/main">
        <mc:Choice Requires="a14">
          <p:sp>
            <p:nvSpPr>
              <p:cNvPr id="12" name="TextBox 11"/>
              <p:cNvSpPr txBox="1"/>
              <p:nvPr/>
            </p:nvSpPr>
            <p:spPr>
              <a:xfrm>
                <a:off x="2734067" y="2324100"/>
                <a:ext cx="307340" cy="8953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tx1"/>
                              </a:solidFill>
                              <a:latin typeface="Cambria Math" panose="02040503050406030204" pitchFamily="18" charset="0"/>
                            </a:rPr>
                          </m:ctrlPr>
                        </m:fPr>
                        <m:num>
                          <m:r>
                            <m:rPr>
                              <m:nor/>
                            </m:rPr>
                            <a:rPr lang="en-GB" sz="2800" b="0" i="0" smtClean="0">
                              <a:solidFill>
                                <a:schemeClr val="tx1"/>
                              </a:solidFill>
                            </a:rPr>
                            <m:t>7</m:t>
                          </m:r>
                        </m:num>
                        <m:den>
                          <m:r>
                            <m:rPr>
                              <m:nor/>
                            </m:rPr>
                            <a:rPr lang="en-GB" sz="2800" b="0" i="0" dirty="0" smtClean="0">
                              <a:solidFill>
                                <a:schemeClr val="tx1"/>
                              </a:solidFill>
                            </a:rPr>
                            <m:t>4</m:t>
                          </m:r>
                        </m:den>
                      </m:f>
                    </m:oMath>
                  </m:oMathPara>
                </a14:m>
                <a:endParaRPr lang="en-GB" sz="2800" dirty="0"/>
              </a:p>
            </p:txBody>
          </p:sp>
        </mc:Choice>
        <mc:Fallback xmlns="">
          <p:sp>
            <p:nvSpPr>
              <p:cNvPr id="12" name="TextBox 11"/>
              <p:cNvSpPr txBox="1">
                <a:spLocks noRot="1" noChangeAspect="1" noMove="1" noResize="1" noEditPoints="1" noAdjustHandles="1" noChangeArrowheads="1" noChangeShapeType="1" noTextEdit="1"/>
              </p:cNvSpPr>
              <p:nvPr/>
            </p:nvSpPr>
            <p:spPr>
              <a:xfrm>
                <a:off x="2734067" y="2324100"/>
                <a:ext cx="307340" cy="89531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4330194" y="2324100"/>
                <a:ext cx="307340" cy="9031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tx1"/>
                              </a:solidFill>
                              <a:latin typeface="Cambria Math" panose="02040503050406030204" pitchFamily="18" charset="0"/>
                            </a:rPr>
                          </m:ctrlPr>
                        </m:fPr>
                        <m:num>
                          <m:r>
                            <m:rPr>
                              <m:nor/>
                            </m:rPr>
                            <a:rPr lang="en-GB" sz="2800" b="0" i="0" smtClean="0">
                              <a:solidFill>
                                <a:schemeClr val="tx1"/>
                              </a:solidFill>
                            </a:rPr>
                            <m:t>10</m:t>
                          </m:r>
                        </m:num>
                        <m:den>
                          <m:r>
                            <m:rPr>
                              <m:nor/>
                            </m:rPr>
                            <a:rPr lang="en-GB" sz="2800" b="0" i="0" dirty="0" smtClean="0">
                              <a:solidFill>
                                <a:schemeClr val="tx1"/>
                              </a:solidFill>
                            </a:rPr>
                            <m:t>16</m:t>
                          </m:r>
                        </m:den>
                      </m:f>
                    </m:oMath>
                  </m:oMathPara>
                </a14:m>
                <a:endParaRPr lang="en-GB" sz="2800" dirty="0"/>
              </a:p>
            </p:txBody>
          </p:sp>
        </mc:Choice>
        <mc:Fallback xmlns="">
          <p:sp>
            <p:nvSpPr>
              <p:cNvPr id="44" name="TextBox 43"/>
              <p:cNvSpPr txBox="1">
                <a:spLocks noRot="1" noChangeAspect="1" noMove="1" noResize="1" noEditPoints="1" noAdjustHandles="1" noChangeArrowheads="1" noChangeShapeType="1" noTextEdit="1"/>
              </p:cNvSpPr>
              <p:nvPr/>
            </p:nvSpPr>
            <p:spPr>
              <a:xfrm>
                <a:off x="4330194" y="2324100"/>
                <a:ext cx="307340" cy="903196"/>
              </a:xfrm>
              <a:prstGeom prst="rect">
                <a:avLst/>
              </a:prstGeom>
              <a:blipFill>
                <a:blip r:embed="rId4"/>
                <a:stretch>
                  <a:fillRect r="-4705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TextBox 44"/>
              <p:cNvSpPr txBox="1"/>
              <p:nvPr/>
            </p:nvSpPr>
            <p:spPr>
              <a:xfrm>
                <a:off x="5891228" y="2324100"/>
                <a:ext cx="307340" cy="9031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tx1"/>
                              </a:solidFill>
                              <a:latin typeface="Cambria Math" panose="02040503050406030204" pitchFamily="18" charset="0"/>
                            </a:rPr>
                          </m:ctrlPr>
                        </m:fPr>
                        <m:num>
                          <m:r>
                            <m:rPr>
                              <m:nor/>
                            </m:rPr>
                            <a:rPr lang="en-GB" sz="2800" b="0" i="0" smtClean="0">
                              <a:solidFill>
                                <a:schemeClr val="tx1"/>
                              </a:solidFill>
                            </a:rPr>
                            <m:t>13</m:t>
                          </m:r>
                        </m:num>
                        <m:den>
                          <m:r>
                            <m:rPr>
                              <m:nor/>
                            </m:rPr>
                            <a:rPr lang="en-GB" sz="2800" b="0" i="0" dirty="0" smtClean="0">
                              <a:solidFill>
                                <a:schemeClr val="tx1"/>
                              </a:solidFill>
                            </a:rPr>
                            <m:t>8</m:t>
                          </m:r>
                        </m:den>
                      </m:f>
                    </m:oMath>
                  </m:oMathPara>
                </a14:m>
                <a:endParaRPr lang="en-GB" sz="2800" dirty="0"/>
              </a:p>
            </p:txBody>
          </p:sp>
        </mc:Choice>
        <mc:Fallback xmlns="">
          <p:sp>
            <p:nvSpPr>
              <p:cNvPr id="45" name="TextBox 44"/>
              <p:cNvSpPr txBox="1">
                <a:spLocks noRot="1" noChangeAspect="1" noMove="1" noResize="1" noEditPoints="1" noAdjustHandles="1" noChangeArrowheads="1" noChangeShapeType="1" noTextEdit="1"/>
              </p:cNvSpPr>
              <p:nvPr/>
            </p:nvSpPr>
            <p:spPr>
              <a:xfrm>
                <a:off x="5891228" y="2324100"/>
                <a:ext cx="307340" cy="903196"/>
              </a:xfrm>
              <a:prstGeom prst="rect">
                <a:avLst/>
              </a:prstGeom>
              <a:blipFill>
                <a:blip r:embed="rId5"/>
                <a:stretch>
                  <a:fillRect r="-3333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TextBox 45"/>
              <p:cNvSpPr txBox="1"/>
              <p:nvPr/>
            </p:nvSpPr>
            <p:spPr>
              <a:xfrm>
                <a:off x="2629664" y="3505200"/>
                <a:ext cx="307340" cy="8953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tx1"/>
                              </a:solidFill>
                              <a:latin typeface="Cambria Math" panose="02040503050406030204" pitchFamily="18" charset="0"/>
                            </a:rPr>
                          </m:ctrlPr>
                        </m:fPr>
                        <m:num>
                          <m:r>
                            <m:rPr>
                              <m:nor/>
                            </m:rPr>
                            <a:rPr lang="en-GB" sz="2800" b="0" i="0" smtClean="0">
                              <a:solidFill>
                                <a:srgbClr val="009641"/>
                              </a:solidFill>
                            </a:rPr>
                            <m:t>28</m:t>
                          </m:r>
                        </m:num>
                        <m:den>
                          <m:r>
                            <m:rPr>
                              <m:nor/>
                            </m:rPr>
                            <a:rPr lang="en-GB" sz="2800" b="0" i="0" dirty="0" smtClean="0">
                              <a:solidFill>
                                <a:schemeClr val="tx1"/>
                              </a:solidFill>
                            </a:rPr>
                            <m:t>16</m:t>
                          </m:r>
                        </m:den>
                      </m:f>
                    </m:oMath>
                  </m:oMathPara>
                </a14:m>
                <a:endParaRPr lang="en-GB" sz="2800" dirty="0"/>
              </a:p>
            </p:txBody>
          </p:sp>
        </mc:Choice>
        <mc:Fallback xmlns="">
          <p:sp>
            <p:nvSpPr>
              <p:cNvPr id="46" name="TextBox 45"/>
              <p:cNvSpPr txBox="1">
                <a:spLocks noRot="1" noChangeAspect="1" noMove="1" noResize="1" noEditPoints="1" noAdjustHandles="1" noChangeArrowheads="1" noChangeShapeType="1" noTextEdit="1"/>
              </p:cNvSpPr>
              <p:nvPr/>
            </p:nvSpPr>
            <p:spPr>
              <a:xfrm>
                <a:off x="2629664" y="3505200"/>
                <a:ext cx="307340" cy="895310"/>
              </a:xfrm>
              <a:prstGeom prst="rect">
                <a:avLst/>
              </a:prstGeom>
              <a:blipFill>
                <a:blip r:embed="rId6"/>
                <a:stretch>
                  <a:fillRect r="-5686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TextBox 46"/>
              <p:cNvSpPr txBox="1"/>
              <p:nvPr/>
            </p:nvSpPr>
            <p:spPr>
              <a:xfrm>
                <a:off x="4330194" y="3505200"/>
                <a:ext cx="307340" cy="9031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tx1"/>
                              </a:solidFill>
                              <a:latin typeface="Cambria Math" panose="02040503050406030204" pitchFamily="18" charset="0"/>
                            </a:rPr>
                          </m:ctrlPr>
                        </m:fPr>
                        <m:num>
                          <m:r>
                            <m:rPr>
                              <m:nor/>
                            </m:rPr>
                            <a:rPr lang="en-GB" sz="2800" b="0" i="0" smtClean="0">
                              <a:solidFill>
                                <a:srgbClr val="009641"/>
                              </a:solidFill>
                            </a:rPr>
                            <m:t>10</m:t>
                          </m:r>
                        </m:num>
                        <m:den>
                          <m:r>
                            <m:rPr>
                              <m:nor/>
                            </m:rPr>
                            <a:rPr lang="en-GB" sz="2800" b="0" i="0" dirty="0" smtClean="0">
                              <a:solidFill>
                                <a:schemeClr val="tx1"/>
                              </a:solidFill>
                            </a:rPr>
                            <m:t>16</m:t>
                          </m:r>
                        </m:den>
                      </m:f>
                    </m:oMath>
                  </m:oMathPara>
                </a14:m>
                <a:endParaRPr lang="en-GB" sz="2800" dirty="0"/>
              </a:p>
            </p:txBody>
          </p:sp>
        </mc:Choice>
        <mc:Fallback xmlns="">
          <p:sp>
            <p:nvSpPr>
              <p:cNvPr id="47" name="TextBox 46"/>
              <p:cNvSpPr txBox="1">
                <a:spLocks noRot="1" noChangeAspect="1" noMove="1" noResize="1" noEditPoints="1" noAdjustHandles="1" noChangeArrowheads="1" noChangeShapeType="1" noTextEdit="1"/>
              </p:cNvSpPr>
              <p:nvPr/>
            </p:nvSpPr>
            <p:spPr>
              <a:xfrm>
                <a:off x="4330194" y="3505200"/>
                <a:ext cx="307340" cy="903196"/>
              </a:xfrm>
              <a:prstGeom prst="rect">
                <a:avLst/>
              </a:prstGeom>
              <a:blipFill>
                <a:blip r:embed="rId7"/>
                <a:stretch>
                  <a:fillRect r="-4705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8" name="TextBox 47"/>
              <p:cNvSpPr txBox="1"/>
              <p:nvPr/>
            </p:nvSpPr>
            <p:spPr>
              <a:xfrm>
                <a:off x="5850152" y="3505200"/>
                <a:ext cx="307340" cy="9031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tx1"/>
                              </a:solidFill>
                              <a:latin typeface="Cambria Math" panose="02040503050406030204" pitchFamily="18" charset="0"/>
                            </a:rPr>
                          </m:ctrlPr>
                        </m:fPr>
                        <m:num>
                          <m:r>
                            <m:rPr>
                              <m:nor/>
                            </m:rPr>
                            <a:rPr lang="en-GB" sz="2800" b="0" i="0" smtClean="0">
                              <a:solidFill>
                                <a:srgbClr val="009641"/>
                              </a:solidFill>
                            </a:rPr>
                            <m:t>26</m:t>
                          </m:r>
                        </m:num>
                        <m:den>
                          <m:r>
                            <m:rPr>
                              <m:nor/>
                            </m:rPr>
                            <a:rPr lang="en-GB" sz="2800" b="0" i="0" dirty="0" smtClean="0">
                              <a:solidFill>
                                <a:schemeClr val="tx1"/>
                              </a:solidFill>
                            </a:rPr>
                            <m:t>16</m:t>
                          </m:r>
                        </m:den>
                      </m:f>
                    </m:oMath>
                  </m:oMathPara>
                </a14:m>
                <a:endParaRPr lang="en-GB" sz="2800" dirty="0"/>
              </a:p>
            </p:txBody>
          </p:sp>
        </mc:Choice>
        <mc:Fallback xmlns="">
          <p:sp>
            <p:nvSpPr>
              <p:cNvPr id="48" name="TextBox 47"/>
              <p:cNvSpPr txBox="1">
                <a:spLocks noRot="1" noChangeAspect="1" noMove="1" noResize="1" noEditPoints="1" noAdjustHandles="1" noChangeArrowheads="1" noChangeShapeType="1" noTextEdit="1"/>
              </p:cNvSpPr>
              <p:nvPr/>
            </p:nvSpPr>
            <p:spPr>
              <a:xfrm>
                <a:off x="5850152" y="3505200"/>
                <a:ext cx="307340" cy="903196"/>
              </a:xfrm>
              <a:prstGeom prst="rect">
                <a:avLst/>
              </a:prstGeom>
              <a:blipFill>
                <a:blip r:embed="rId8"/>
                <a:stretch>
                  <a:fillRect r="-54000"/>
                </a:stretch>
              </a:blipFill>
            </p:spPr>
            <p:txBody>
              <a:bodyPr/>
              <a:lstStyle/>
              <a:p>
                <a:r>
                  <a:rPr lang="en-GB">
                    <a:noFill/>
                  </a:rPr>
                  <a:t> </a:t>
                </a:r>
              </a:p>
            </p:txBody>
          </p:sp>
        </mc:Fallback>
      </mc:AlternateContent>
      <p:sp>
        <p:nvSpPr>
          <p:cNvPr id="56" name="Arc 55"/>
          <p:cNvSpPr/>
          <p:nvPr/>
        </p:nvSpPr>
        <p:spPr>
          <a:xfrm>
            <a:off x="1907719" y="2386013"/>
            <a:ext cx="45719" cy="45719"/>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7" name="Arc 56"/>
          <p:cNvSpPr/>
          <p:nvPr/>
        </p:nvSpPr>
        <p:spPr>
          <a:xfrm rot="10800000">
            <a:off x="2026016" y="2530383"/>
            <a:ext cx="1194197" cy="1194197"/>
          </a:xfrm>
          <a:prstGeom prst="arc">
            <a:avLst>
              <a:gd name="adj1" fmla="val 16200000"/>
              <a:gd name="adj2" fmla="val 5357917"/>
            </a:avLst>
          </a:prstGeom>
          <a:ln w="38100">
            <a:solidFill>
              <a:srgbClr val="009285"/>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1" name="Arc 60"/>
          <p:cNvSpPr/>
          <p:nvPr/>
        </p:nvSpPr>
        <p:spPr>
          <a:xfrm rot="10800000">
            <a:off x="2049514" y="3050976"/>
            <a:ext cx="1194197" cy="1194197"/>
          </a:xfrm>
          <a:prstGeom prst="arc">
            <a:avLst>
              <a:gd name="adj1" fmla="val 16200000"/>
              <a:gd name="adj2" fmla="val 5357917"/>
            </a:avLst>
          </a:prstGeom>
          <a:ln w="38100">
            <a:solidFill>
              <a:srgbClr val="009285"/>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2" name="Arc 61"/>
          <p:cNvSpPr/>
          <p:nvPr/>
        </p:nvSpPr>
        <p:spPr>
          <a:xfrm>
            <a:off x="5838915" y="2530383"/>
            <a:ext cx="1194197" cy="1194197"/>
          </a:xfrm>
          <a:prstGeom prst="arc">
            <a:avLst>
              <a:gd name="adj1" fmla="val 16200000"/>
              <a:gd name="adj2" fmla="val 5357917"/>
            </a:avLst>
          </a:prstGeom>
          <a:ln w="38100">
            <a:solidFill>
              <a:srgbClr val="EC73A8"/>
            </a:solidFill>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3" name="Arc 62"/>
          <p:cNvSpPr/>
          <p:nvPr/>
        </p:nvSpPr>
        <p:spPr>
          <a:xfrm>
            <a:off x="5862413" y="3050976"/>
            <a:ext cx="1194197" cy="1194197"/>
          </a:xfrm>
          <a:prstGeom prst="arc">
            <a:avLst>
              <a:gd name="adj1" fmla="val 16200000"/>
              <a:gd name="adj2" fmla="val 5357917"/>
            </a:avLst>
          </a:prstGeom>
          <a:ln w="38100">
            <a:solidFill>
              <a:srgbClr val="EC73A8"/>
            </a:solidFill>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8" name="Rectangle 57"/>
          <p:cNvSpPr/>
          <p:nvPr/>
        </p:nvSpPr>
        <p:spPr>
          <a:xfrm>
            <a:off x="4329162" y="3429000"/>
            <a:ext cx="528688" cy="49728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ounded Rectangle 59"/>
          <p:cNvSpPr/>
          <p:nvPr/>
        </p:nvSpPr>
        <p:spPr>
          <a:xfrm>
            <a:off x="1064389" y="3227296"/>
            <a:ext cx="800913" cy="497284"/>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 4</a:t>
            </a:r>
          </a:p>
        </p:txBody>
      </p:sp>
      <p:sp>
        <p:nvSpPr>
          <p:cNvPr id="67" name="Rounded Rectangle 66"/>
          <p:cNvSpPr/>
          <p:nvPr/>
        </p:nvSpPr>
        <p:spPr>
          <a:xfrm>
            <a:off x="7227453" y="3227296"/>
            <a:ext cx="800913" cy="497284"/>
          </a:xfrm>
          <a:prstGeom prst="roundRect">
            <a:avLst/>
          </a:prstGeom>
          <a:solidFill>
            <a:srgbClr val="EC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 2</a:t>
            </a:r>
          </a:p>
        </p:txBody>
      </p:sp>
      <p:sp>
        <p:nvSpPr>
          <p:cNvPr id="68" name="Rectangle 67"/>
          <p:cNvSpPr/>
          <p:nvPr/>
        </p:nvSpPr>
        <p:spPr>
          <a:xfrm>
            <a:off x="2651688" y="3429000"/>
            <a:ext cx="528688" cy="49728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p:cNvSpPr/>
          <p:nvPr/>
        </p:nvSpPr>
        <p:spPr>
          <a:xfrm>
            <a:off x="5864148" y="3429000"/>
            <a:ext cx="528688" cy="49728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2075744" y="4781001"/>
            <a:ext cx="5007096" cy="1301750"/>
            <a:chOff x="2137649" y="4591050"/>
            <a:chExt cx="5007096" cy="1377950"/>
          </a:xfrm>
        </p:grpSpPr>
        <p:sp>
          <p:nvSpPr>
            <p:cNvPr id="64" name="Rounded Rectangle 63"/>
            <p:cNvSpPr/>
            <p:nvPr/>
          </p:nvSpPr>
          <p:spPr>
            <a:xfrm>
              <a:off x="2137649" y="4591050"/>
              <a:ext cx="5007096" cy="1377950"/>
            </a:xfrm>
            <a:prstGeom prst="roundRect">
              <a:avLst/>
            </a:prstGeom>
            <a:solidFill>
              <a:schemeClr val="bg1"/>
            </a:solidFill>
            <a:ln w="28575">
              <a:solidFill>
                <a:srgbClr val="0096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70" name="TextBox 69"/>
                <p:cNvSpPr txBox="1"/>
                <p:nvPr/>
              </p:nvSpPr>
              <p:spPr>
                <a:xfrm>
                  <a:off x="5972387" y="4832386"/>
                  <a:ext cx="307340" cy="95606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28</m:t>
                            </m:r>
                          </m:num>
                          <m:den>
                            <m:r>
                              <m:rPr>
                                <m:nor/>
                              </m:rPr>
                              <a:rPr lang="en-GB" sz="2800" b="0" i="0" dirty="0" smtClean="0">
                                <a:solidFill>
                                  <a:srgbClr val="009641"/>
                                </a:solidFill>
                              </a:rPr>
                              <m:t>16</m:t>
                            </m:r>
                          </m:den>
                        </m:f>
                      </m:oMath>
                    </m:oMathPara>
                  </a14:m>
                  <a:endParaRPr lang="en-GB" sz="2800" dirty="0"/>
                </a:p>
              </p:txBody>
            </p:sp>
          </mc:Choice>
          <mc:Fallback xmlns="">
            <p:sp>
              <p:nvSpPr>
                <p:cNvPr id="70" name="TextBox 69"/>
                <p:cNvSpPr txBox="1">
                  <a:spLocks noRot="1" noChangeAspect="1" noMove="1" noResize="1" noEditPoints="1" noAdjustHandles="1" noChangeArrowheads="1" noChangeShapeType="1" noTextEdit="1"/>
                </p:cNvSpPr>
                <p:nvPr/>
              </p:nvSpPr>
              <p:spPr>
                <a:xfrm>
                  <a:off x="5972387" y="4832386"/>
                  <a:ext cx="307340" cy="956066"/>
                </a:xfrm>
                <a:prstGeom prst="rect">
                  <a:avLst/>
                </a:prstGeom>
                <a:blipFill>
                  <a:blip r:embed="rId9"/>
                  <a:stretch>
                    <a:fillRect r="-58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1" name="TextBox 70"/>
                <p:cNvSpPr txBox="1"/>
                <p:nvPr/>
              </p:nvSpPr>
              <p:spPr>
                <a:xfrm>
                  <a:off x="2722045" y="4824500"/>
                  <a:ext cx="307340" cy="95606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10</m:t>
                            </m:r>
                          </m:num>
                          <m:den>
                            <m:r>
                              <m:rPr>
                                <m:nor/>
                              </m:rPr>
                              <a:rPr lang="en-GB" sz="2800" b="0" i="0" dirty="0" smtClean="0">
                                <a:solidFill>
                                  <a:srgbClr val="009641"/>
                                </a:solidFill>
                              </a:rPr>
                              <m:t>16</m:t>
                            </m:r>
                          </m:den>
                        </m:f>
                      </m:oMath>
                    </m:oMathPara>
                  </a14:m>
                  <a:endParaRPr lang="en-GB" sz="2800" dirty="0"/>
                </a:p>
              </p:txBody>
            </p:sp>
          </mc:Choice>
          <mc:Fallback xmlns="">
            <p:sp>
              <p:nvSpPr>
                <p:cNvPr id="71" name="TextBox 70"/>
                <p:cNvSpPr txBox="1">
                  <a:spLocks noRot="1" noChangeAspect="1" noMove="1" noResize="1" noEditPoints="1" noAdjustHandles="1" noChangeArrowheads="1" noChangeShapeType="1" noTextEdit="1"/>
                </p:cNvSpPr>
                <p:nvPr/>
              </p:nvSpPr>
              <p:spPr>
                <a:xfrm>
                  <a:off x="2722045" y="4824500"/>
                  <a:ext cx="307340" cy="956066"/>
                </a:xfrm>
                <a:prstGeom prst="rect">
                  <a:avLst/>
                </a:prstGeom>
                <a:blipFill>
                  <a:blip r:embed="rId10"/>
                  <a:stretch>
                    <a:fillRect r="-4705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2" name="TextBox 71"/>
                <p:cNvSpPr txBox="1"/>
                <p:nvPr/>
              </p:nvSpPr>
              <p:spPr>
                <a:xfrm>
                  <a:off x="4369233" y="4824500"/>
                  <a:ext cx="307340" cy="95681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26</m:t>
                            </m:r>
                          </m:num>
                          <m:den>
                            <m:r>
                              <m:rPr>
                                <m:nor/>
                              </m:rPr>
                              <a:rPr lang="en-GB" sz="2800" b="0" i="0" dirty="0" smtClean="0">
                                <a:solidFill>
                                  <a:srgbClr val="009641"/>
                                </a:solidFill>
                              </a:rPr>
                              <m:t>16</m:t>
                            </m:r>
                          </m:den>
                        </m:f>
                      </m:oMath>
                    </m:oMathPara>
                  </a14:m>
                  <a:endParaRPr lang="en-GB" sz="2800" dirty="0"/>
                </a:p>
              </p:txBody>
            </p:sp>
          </mc:Choice>
          <mc:Fallback xmlns="">
            <p:sp>
              <p:nvSpPr>
                <p:cNvPr id="72" name="TextBox 71"/>
                <p:cNvSpPr txBox="1">
                  <a:spLocks noRot="1" noChangeAspect="1" noMove="1" noResize="1" noEditPoints="1" noAdjustHandles="1" noChangeArrowheads="1" noChangeShapeType="1" noTextEdit="1"/>
                </p:cNvSpPr>
                <p:nvPr/>
              </p:nvSpPr>
              <p:spPr>
                <a:xfrm>
                  <a:off x="4369233" y="4824500"/>
                  <a:ext cx="307340" cy="956813"/>
                </a:xfrm>
                <a:prstGeom prst="rect">
                  <a:avLst/>
                </a:prstGeom>
                <a:blipFill>
                  <a:blip r:embed="rId11"/>
                  <a:stretch>
                    <a:fillRect r="-54000"/>
                  </a:stretch>
                </a:blipFill>
              </p:spPr>
              <p:txBody>
                <a:bodyPr/>
                <a:lstStyle/>
                <a:p>
                  <a:r>
                    <a:rPr lang="en-GB">
                      <a:noFill/>
                    </a:rPr>
                    <a:t> </a:t>
                  </a:r>
                </a:p>
              </p:txBody>
            </p:sp>
          </mc:Fallback>
        </mc:AlternateContent>
      </p:grpSp>
      <p:grpSp>
        <p:nvGrpSpPr>
          <p:cNvPr id="75" name="Group 74"/>
          <p:cNvGrpSpPr/>
          <p:nvPr/>
        </p:nvGrpSpPr>
        <p:grpSpPr>
          <a:xfrm>
            <a:off x="2075744" y="4781001"/>
            <a:ext cx="5007096" cy="1301750"/>
            <a:chOff x="2137649" y="4591050"/>
            <a:chExt cx="5007096" cy="1377950"/>
          </a:xfrm>
          <a:solidFill>
            <a:schemeClr val="bg1"/>
          </a:solidFill>
        </p:grpSpPr>
        <p:sp>
          <p:nvSpPr>
            <p:cNvPr id="76" name="Rounded Rectangle 75"/>
            <p:cNvSpPr/>
            <p:nvPr/>
          </p:nvSpPr>
          <p:spPr>
            <a:xfrm>
              <a:off x="2137649" y="4591050"/>
              <a:ext cx="5007096" cy="1377950"/>
            </a:xfrm>
            <a:prstGeom prst="roundRect">
              <a:avLst>
                <a:gd name="adj" fmla="val 0"/>
              </a:avLst>
            </a:prstGeom>
            <a:grpFill/>
            <a:ln w="28575">
              <a:solidFill>
                <a:srgbClr val="0096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77" name="TextBox 76"/>
                <p:cNvSpPr txBox="1"/>
                <p:nvPr/>
              </p:nvSpPr>
              <p:spPr>
                <a:xfrm>
                  <a:off x="6079941" y="4824500"/>
                  <a:ext cx="307340" cy="950365"/>
                </a:xfrm>
                <a:prstGeom prst="rect">
                  <a:avLst/>
                </a:prstGeom>
                <a:grp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7</m:t>
                            </m:r>
                          </m:num>
                          <m:den>
                            <m:r>
                              <m:rPr>
                                <m:nor/>
                              </m:rPr>
                              <a:rPr lang="en-GB" sz="2800" b="0" i="0" dirty="0" smtClean="0">
                                <a:solidFill>
                                  <a:srgbClr val="009641"/>
                                </a:solidFill>
                              </a:rPr>
                              <m:t>4</m:t>
                            </m:r>
                          </m:den>
                        </m:f>
                      </m:oMath>
                    </m:oMathPara>
                  </a14:m>
                  <a:endParaRPr lang="en-GB" sz="2800" dirty="0"/>
                </a:p>
              </p:txBody>
            </p:sp>
          </mc:Choice>
          <mc:Fallback xmlns="">
            <p:sp>
              <p:nvSpPr>
                <p:cNvPr id="77" name="TextBox 76"/>
                <p:cNvSpPr txBox="1">
                  <a:spLocks noRot="1" noChangeAspect="1" noMove="1" noResize="1" noEditPoints="1" noAdjustHandles="1" noChangeArrowheads="1" noChangeShapeType="1" noTextEdit="1"/>
                </p:cNvSpPr>
                <p:nvPr/>
              </p:nvSpPr>
              <p:spPr>
                <a:xfrm>
                  <a:off x="6079941" y="4824500"/>
                  <a:ext cx="307340" cy="950365"/>
                </a:xfrm>
                <a:prstGeom prst="rect">
                  <a:avLst/>
                </a:prstGeom>
                <a:blipFill>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8" name="TextBox 77"/>
                <p:cNvSpPr txBox="1"/>
                <p:nvPr/>
              </p:nvSpPr>
              <p:spPr>
                <a:xfrm>
                  <a:off x="2722045" y="4824500"/>
                  <a:ext cx="307340" cy="956066"/>
                </a:xfrm>
                <a:prstGeom prst="rect">
                  <a:avLst/>
                </a:prstGeom>
                <a:grp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10</m:t>
                            </m:r>
                          </m:num>
                          <m:den>
                            <m:r>
                              <m:rPr>
                                <m:nor/>
                              </m:rPr>
                              <a:rPr lang="en-GB" sz="2800" b="0" i="0" dirty="0" smtClean="0">
                                <a:solidFill>
                                  <a:srgbClr val="009641"/>
                                </a:solidFill>
                              </a:rPr>
                              <m:t>16</m:t>
                            </m:r>
                          </m:den>
                        </m:f>
                      </m:oMath>
                    </m:oMathPara>
                  </a14:m>
                  <a:endParaRPr lang="en-GB" sz="2800" dirty="0"/>
                </a:p>
              </p:txBody>
            </p:sp>
          </mc:Choice>
          <mc:Fallback xmlns="">
            <p:sp>
              <p:nvSpPr>
                <p:cNvPr id="78" name="TextBox 77"/>
                <p:cNvSpPr txBox="1">
                  <a:spLocks noRot="1" noChangeAspect="1" noMove="1" noResize="1" noEditPoints="1" noAdjustHandles="1" noChangeArrowheads="1" noChangeShapeType="1" noTextEdit="1"/>
                </p:cNvSpPr>
                <p:nvPr/>
              </p:nvSpPr>
              <p:spPr>
                <a:xfrm>
                  <a:off x="2722045" y="4824500"/>
                  <a:ext cx="307340" cy="956066"/>
                </a:xfrm>
                <a:prstGeom prst="rect">
                  <a:avLst/>
                </a:prstGeom>
                <a:blipFill>
                  <a:blip r:embed="rId13"/>
                  <a:stretch>
                    <a:fillRect r="-4705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9" name="TextBox 78"/>
                <p:cNvSpPr txBox="1"/>
                <p:nvPr/>
              </p:nvSpPr>
              <p:spPr>
                <a:xfrm>
                  <a:off x="4369233" y="4824500"/>
                  <a:ext cx="307340" cy="950365"/>
                </a:xfrm>
                <a:prstGeom prst="rect">
                  <a:avLst/>
                </a:prstGeom>
                <a:grp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rgbClr val="009641"/>
                                </a:solidFill>
                                <a:latin typeface="Cambria Math" panose="02040503050406030204" pitchFamily="18" charset="0"/>
                              </a:rPr>
                            </m:ctrlPr>
                          </m:fPr>
                          <m:num>
                            <m:r>
                              <m:rPr>
                                <m:nor/>
                              </m:rPr>
                              <a:rPr lang="en-GB" sz="2800" b="0" i="0" smtClean="0">
                                <a:solidFill>
                                  <a:srgbClr val="009641"/>
                                </a:solidFill>
                              </a:rPr>
                              <m:t>13</m:t>
                            </m:r>
                          </m:num>
                          <m:den>
                            <m:r>
                              <m:rPr>
                                <m:nor/>
                              </m:rPr>
                              <a:rPr lang="en-GB" sz="2800" b="0" i="0" dirty="0" smtClean="0">
                                <a:solidFill>
                                  <a:srgbClr val="009641"/>
                                </a:solidFill>
                              </a:rPr>
                              <m:t>8</m:t>
                            </m:r>
                          </m:den>
                        </m:f>
                      </m:oMath>
                    </m:oMathPara>
                  </a14:m>
                  <a:endParaRPr lang="en-GB" sz="2800" dirty="0"/>
                </a:p>
              </p:txBody>
            </p:sp>
          </mc:Choice>
          <mc:Fallback xmlns="">
            <p:sp>
              <p:nvSpPr>
                <p:cNvPr id="79" name="TextBox 78"/>
                <p:cNvSpPr txBox="1">
                  <a:spLocks noRot="1" noChangeAspect="1" noMove="1" noResize="1" noEditPoints="1" noAdjustHandles="1" noChangeArrowheads="1" noChangeShapeType="1" noTextEdit="1"/>
                </p:cNvSpPr>
                <p:nvPr/>
              </p:nvSpPr>
              <p:spPr>
                <a:xfrm>
                  <a:off x="4369233" y="4824500"/>
                  <a:ext cx="307340" cy="950365"/>
                </a:xfrm>
                <a:prstGeom prst="rect">
                  <a:avLst/>
                </a:prstGeom>
                <a:blipFill>
                  <a:blip r:embed="rId14"/>
                  <a:stretch>
                    <a:fillRect r="-34000"/>
                  </a:stretch>
                </a:blipFill>
              </p:spPr>
              <p:txBody>
                <a:bodyPr/>
                <a:lstStyle/>
                <a:p>
                  <a:r>
                    <a:rPr lang="en-GB">
                      <a:noFill/>
                    </a:rPr>
                    <a:t> </a:t>
                  </a:r>
                </a:p>
              </p:txBody>
            </p:sp>
          </mc:Fallback>
        </mc:AlternateContent>
      </p:grpSp>
      <p:sp>
        <p:nvSpPr>
          <p:cNvPr id="33" name="Rectangle 32">
            <a:hlinkClick r:id="rId15"/>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716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8"/>
                                        </p:tgtEl>
                                      </p:cBhvr>
                                    </p:animEffect>
                                    <p:set>
                                      <p:cBhvr>
                                        <p:cTn id="7" dur="1" fill="hold">
                                          <p:stCondLst>
                                            <p:cond delay="499"/>
                                          </p:stCondLst>
                                        </p:cTn>
                                        <p:tgtEl>
                                          <p:spTgt spid="5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500"/>
                                        <p:tgtEl>
                                          <p:spTgt spid="6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fade">
                                      <p:cBhvr>
                                        <p:cTn id="15" dur="500"/>
                                        <p:tgtEl>
                                          <p:spTgt spid="57"/>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xit" presetSubtype="0" fill="hold" grpId="0" nodeType="withEffect">
                                  <p:stCondLst>
                                    <p:cond delay="500"/>
                                  </p:stCondLst>
                                  <p:childTnLst>
                                    <p:animEffect transition="out" filter="fade">
                                      <p:cBhvr>
                                        <p:cTn id="20" dur="500"/>
                                        <p:tgtEl>
                                          <p:spTgt spid="68"/>
                                        </p:tgtEl>
                                      </p:cBhvr>
                                    </p:animEffect>
                                    <p:set>
                                      <p:cBhvr>
                                        <p:cTn id="21" dur="1" fill="hold">
                                          <p:stCondLst>
                                            <p:cond delay="499"/>
                                          </p:stCondLst>
                                        </p:cTn>
                                        <p:tgtEl>
                                          <p:spTgt spid="68"/>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3"/>
                                        </p:tgtEl>
                                        <p:attrNameLst>
                                          <p:attrName>style.visibility</p:attrName>
                                        </p:attrNameLst>
                                      </p:cBhvr>
                                      <p:to>
                                        <p:strVal val="visible"/>
                                      </p:to>
                                    </p:set>
                                    <p:animEffect transition="in" filter="fade">
                                      <p:cBhvr>
                                        <p:cTn id="26" dur="500"/>
                                        <p:tgtEl>
                                          <p:spTgt spid="6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fade">
                                      <p:cBhvr>
                                        <p:cTn id="29" dur="500"/>
                                        <p:tgtEl>
                                          <p:spTgt spid="62"/>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childTnLst>
                                </p:cTn>
                              </p:par>
                              <p:par>
                                <p:cTn id="33" presetID="10" presetClass="exit" presetSubtype="0" fill="hold" grpId="0" nodeType="withEffect">
                                  <p:stCondLst>
                                    <p:cond delay="500"/>
                                  </p:stCondLst>
                                  <p:childTnLst>
                                    <p:animEffect transition="out" filter="fade">
                                      <p:cBhvr>
                                        <p:cTn id="34" dur="500"/>
                                        <p:tgtEl>
                                          <p:spTgt spid="69"/>
                                        </p:tgtEl>
                                      </p:cBhvr>
                                    </p:animEffect>
                                    <p:set>
                                      <p:cBhvr>
                                        <p:cTn id="35" dur="1" fill="hold">
                                          <p:stCondLst>
                                            <p:cond delay="499"/>
                                          </p:stCondLst>
                                        </p:cTn>
                                        <p:tgtEl>
                                          <p:spTgt spid="69"/>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1" grpId="0" animBg="1"/>
      <p:bldP spid="62" grpId="0" animBg="1"/>
      <p:bldP spid="63" grpId="0" animBg="1"/>
      <p:bldP spid="58" grpId="0" animBg="1"/>
      <p:bldP spid="60"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sp>
        <p:nvSpPr>
          <p:cNvPr id="10" name="Rectangle 9"/>
          <p:cNvSpPr/>
          <p:nvPr/>
        </p:nvSpPr>
        <p:spPr>
          <a:xfrm>
            <a:off x="500279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500279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p:cNvSpPr txBox="1"/>
              <p:nvPr/>
            </p:nvSpPr>
            <p:spPr>
              <a:xfrm>
                <a:off x="755650" y="1341437"/>
                <a:ext cx="7632700" cy="344966"/>
              </a:xfrm>
              <a:prstGeom prst="rect">
                <a:avLst/>
              </a:prstGeom>
              <a:noFill/>
            </p:spPr>
            <p:txBody>
              <a:bodyPr wrap="square" lIns="0" tIns="0" rIns="0" bIns="0" rtlCol="0">
                <a:spAutoFit/>
              </a:bodyPr>
              <a:lstStyle/>
              <a:p>
                <a:r>
                  <a:rPr lang="en-GB" sz="2000" dirty="0">
                    <a:ea typeface="Calibri" panose="020F0502020204030204" pitchFamily="34" charset="0"/>
                    <a:cs typeface="Times New Roman" panose="02020603050405020304" pitchFamily="18" charset="0"/>
                  </a:rPr>
                  <a:t>Archie has drawn two bar models to compare </a:t>
                </a:r>
                <a:r>
                  <a:rPr lang="en-GB" sz="2000" dirty="0"/>
                  <a:t>1</a:t>
                </a:r>
                <a14:m>
                  <m:oMath xmlns:m="http://schemas.openxmlformats.org/officeDocument/2006/math">
                    <m:f>
                      <m:fPr>
                        <m:ctrlPr>
                          <a:rPr lang="en-GB" sz="1400" i="1">
                            <a:latin typeface="Cambria Math" panose="02040503050406030204" pitchFamily="18" charset="0"/>
                          </a:rPr>
                        </m:ctrlPr>
                      </m:fPr>
                      <m:num>
                        <m:r>
                          <m:rPr>
                            <m:nor/>
                          </m:rPr>
                          <a:rPr lang="en-GB" sz="1400" b="0" i="0" dirty="0" smtClean="0"/>
                          <m:t>1</m:t>
                        </m:r>
                      </m:num>
                      <m:den>
                        <m:r>
                          <m:rPr>
                            <m:nor/>
                          </m:rPr>
                          <a:rPr lang="en-GB" sz="1400" dirty="0"/>
                          <m:t>3</m:t>
                        </m:r>
                      </m:den>
                    </m:f>
                  </m:oMath>
                </a14:m>
                <a:r>
                  <a:rPr lang="en-GB" sz="1400" dirty="0"/>
                  <a:t> </a:t>
                </a:r>
                <a:r>
                  <a:rPr lang="en-GB" sz="2000" dirty="0"/>
                  <a:t>and 1</a:t>
                </a:r>
                <a14:m>
                  <m:oMath xmlns:m="http://schemas.openxmlformats.org/officeDocument/2006/math">
                    <m:f>
                      <m:fPr>
                        <m:ctrlPr>
                          <a:rPr lang="en-GB" sz="1400" i="1">
                            <a:latin typeface="Cambria Math" panose="02040503050406030204" pitchFamily="18" charset="0"/>
                          </a:rPr>
                        </m:ctrlPr>
                      </m:fPr>
                      <m:num>
                        <m:r>
                          <m:rPr>
                            <m:nor/>
                          </m:rPr>
                          <a:rPr lang="en-GB" sz="1400" b="0" i="0" dirty="0" smtClean="0"/>
                          <m:t>5</m:t>
                        </m:r>
                      </m:num>
                      <m:den>
                        <m:r>
                          <m:rPr>
                            <m:nor/>
                          </m:rPr>
                          <a:rPr lang="en-GB" sz="1400" b="0" i="0" dirty="0" smtClean="0"/>
                          <m:t>6</m:t>
                        </m:r>
                      </m:den>
                    </m:f>
                  </m:oMath>
                </a14:m>
                <a:r>
                  <a:rPr lang="en-GB" sz="1400" dirty="0"/>
                  <a:t> </a:t>
                </a:r>
              </a:p>
            </p:txBody>
          </p:sp>
        </mc:Choice>
        <mc:Fallback xmlns="">
          <p:sp>
            <p:nvSpPr>
              <p:cNvPr id="7" name="TextBox 6"/>
              <p:cNvSpPr txBox="1">
                <a:spLocks noRot="1" noChangeAspect="1" noMove="1" noResize="1" noEditPoints="1" noAdjustHandles="1" noChangeArrowheads="1" noChangeShapeType="1" noTextEdit="1"/>
              </p:cNvSpPr>
              <p:nvPr/>
            </p:nvSpPr>
            <p:spPr>
              <a:xfrm>
                <a:off x="755650" y="1341437"/>
                <a:ext cx="7632700" cy="344966"/>
              </a:xfrm>
              <a:prstGeom prst="rect">
                <a:avLst/>
              </a:prstGeom>
              <a:blipFill>
                <a:blip r:embed="rId3"/>
                <a:stretch>
                  <a:fillRect l="-2077" t="-19298" b="-36842"/>
                </a:stretch>
              </a:blipFill>
            </p:spPr>
            <p:txBody>
              <a:bodyPr/>
              <a:lstStyle/>
              <a:p>
                <a:r>
                  <a:rPr lang="en-GB">
                    <a:noFill/>
                  </a:rPr>
                  <a:t> </a:t>
                </a:r>
              </a:p>
            </p:txBody>
          </p:sp>
        </mc:Fallback>
      </mc:AlternateContent>
      <p:graphicFrame>
        <p:nvGraphicFramePr>
          <p:cNvPr id="9" name="Table 8"/>
          <p:cNvGraphicFramePr>
            <a:graphicFrameLocks noGrp="1"/>
          </p:cNvGraphicFramePr>
          <p:nvPr>
            <p:extLst>
              <p:ext uri="{D42A27DB-BD31-4B8C-83A1-F6EECF244321}">
                <p14:modId xmlns:p14="http://schemas.microsoft.com/office/powerpoint/2010/main" val="1208843584"/>
              </p:ext>
            </p:extLst>
          </p:nvPr>
        </p:nvGraphicFramePr>
        <p:xfrm>
          <a:off x="755650" y="1921554"/>
          <a:ext cx="2329992" cy="391434"/>
        </p:xfrm>
        <a:graphic>
          <a:graphicData uri="http://schemas.openxmlformats.org/drawingml/2006/table">
            <a:tbl>
              <a:tblPr firstRow="1" bandRow="1">
                <a:tableStyleId>{5C22544A-7EE6-4342-B048-85BDC9FD1C3A}</a:tableStyleId>
              </a:tblPr>
              <a:tblGrid>
                <a:gridCol w="776664">
                  <a:extLst>
                    <a:ext uri="{9D8B030D-6E8A-4147-A177-3AD203B41FA5}">
                      <a16:colId xmlns:a16="http://schemas.microsoft.com/office/drawing/2014/main" val="3677086435"/>
                    </a:ext>
                  </a:extLst>
                </a:gridCol>
                <a:gridCol w="776664">
                  <a:extLst>
                    <a:ext uri="{9D8B030D-6E8A-4147-A177-3AD203B41FA5}">
                      <a16:colId xmlns:a16="http://schemas.microsoft.com/office/drawing/2014/main" val="3461993433"/>
                    </a:ext>
                  </a:extLst>
                </a:gridCol>
                <a:gridCol w="776664">
                  <a:extLst>
                    <a:ext uri="{9D8B030D-6E8A-4147-A177-3AD203B41FA5}">
                      <a16:colId xmlns:a16="http://schemas.microsoft.com/office/drawing/2014/main" val="1553756120"/>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extLst>
                  <a:ext uri="{0D108BD9-81ED-4DB2-BD59-A6C34878D82A}">
                    <a16:rowId xmlns:a16="http://schemas.microsoft.com/office/drawing/2014/main" val="327593275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657314973"/>
              </p:ext>
            </p:extLst>
          </p:nvPr>
        </p:nvGraphicFramePr>
        <p:xfrm>
          <a:off x="3407004" y="1921554"/>
          <a:ext cx="776664" cy="391434"/>
        </p:xfrm>
        <a:graphic>
          <a:graphicData uri="http://schemas.openxmlformats.org/drawingml/2006/table">
            <a:tbl>
              <a:tblPr firstRow="1" bandRow="1">
                <a:tableStyleId>{5C22544A-7EE6-4342-B048-85BDC9FD1C3A}</a:tableStyleId>
              </a:tblPr>
              <a:tblGrid>
                <a:gridCol w="776664">
                  <a:extLst>
                    <a:ext uri="{9D8B030D-6E8A-4147-A177-3AD203B41FA5}">
                      <a16:colId xmlns:a16="http://schemas.microsoft.com/office/drawing/2014/main" val="3677086435"/>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73A8"/>
                    </a:solidFill>
                  </a:tcPr>
                </a:tc>
                <a:extLst>
                  <a:ext uri="{0D108BD9-81ED-4DB2-BD59-A6C34878D82A}">
                    <a16:rowId xmlns:a16="http://schemas.microsoft.com/office/drawing/2014/main" val="327593275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310885584"/>
              </p:ext>
            </p:extLst>
          </p:nvPr>
        </p:nvGraphicFramePr>
        <p:xfrm>
          <a:off x="755650" y="2484850"/>
          <a:ext cx="2329992" cy="391434"/>
        </p:xfrm>
        <a:graphic>
          <a:graphicData uri="http://schemas.openxmlformats.org/drawingml/2006/table">
            <a:tbl>
              <a:tblPr firstRow="1" bandRow="1">
                <a:tableStyleId>{5C22544A-7EE6-4342-B048-85BDC9FD1C3A}</a:tableStyleId>
              </a:tblPr>
              <a:tblGrid>
                <a:gridCol w="388332">
                  <a:extLst>
                    <a:ext uri="{9D8B030D-6E8A-4147-A177-3AD203B41FA5}">
                      <a16:colId xmlns:a16="http://schemas.microsoft.com/office/drawing/2014/main" val="3677086435"/>
                    </a:ext>
                  </a:extLst>
                </a:gridCol>
                <a:gridCol w="388332">
                  <a:extLst>
                    <a:ext uri="{9D8B030D-6E8A-4147-A177-3AD203B41FA5}">
                      <a16:colId xmlns:a16="http://schemas.microsoft.com/office/drawing/2014/main" val="3461993433"/>
                    </a:ext>
                  </a:extLst>
                </a:gridCol>
                <a:gridCol w="388332">
                  <a:extLst>
                    <a:ext uri="{9D8B030D-6E8A-4147-A177-3AD203B41FA5}">
                      <a16:colId xmlns:a16="http://schemas.microsoft.com/office/drawing/2014/main" val="2950132948"/>
                    </a:ext>
                  </a:extLst>
                </a:gridCol>
                <a:gridCol w="388332">
                  <a:extLst>
                    <a:ext uri="{9D8B030D-6E8A-4147-A177-3AD203B41FA5}">
                      <a16:colId xmlns:a16="http://schemas.microsoft.com/office/drawing/2014/main" val="1515219672"/>
                    </a:ext>
                  </a:extLst>
                </a:gridCol>
                <a:gridCol w="388332">
                  <a:extLst>
                    <a:ext uri="{9D8B030D-6E8A-4147-A177-3AD203B41FA5}">
                      <a16:colId xmlns:a16="http://schemas.microsoft.com/office/drawing/2014/main" val="1890270028"/>
                    </a:ext>
                  </a:extLst>
                </a:gridCol>
                <a:gridCol w="388332">
                  <a:extLst>
                    <a:ext uri="{9D8B030D-6E8A-4147-A177-3AD203B41FA5}">
                      <a16:colId xmlns:a16="http://schemas.microsoft.com/office/drawing/2014/main" val="1553756120"/>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extLst>
                  <a:ext uri="{0D108BD9-81ED-4DB2-BD59-A6C34878D82A}">
                    <a16:rowId xmlns:a16="http://schemas.microsoft.com/office/drawing/2014/main" val="3275932750"/>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1597582017"/>
              </p:ext>
            </p:extLst>
          </p:nvPr>
        </p:nvGraphicFramePr>
        <p:xfrm>
          <a:off x="3407004" y="2484850"/>
          <a:ext cx="1941660" cy="391434"/>
        </p:xfrm>
        <a:graphic>
          <a:graphicData uri="http://schemas.openxmlformats.org/drawingml/2006/table">
            <a:tbl>
              <a:tblPr firstRow="1" bandRow="1">
                <a:tableStyleId>{5C22544A-7EE6-4342-B048-85BDC9FD1C3A}</a:tableStyleId>
              </a:tblPr>
              <a:tblGrid>
                <a:gridCol w="388332">
                  <a:extLst>
                    <a:ext uri="{9D8B030D-6E8A-4147-A177-3AD203B41FA5}">
                      <a16:colId xmlns:a16="http://schemas.microsoft.com/office/drawing/2014/main" val="49137882"/>
                    </a:ext>
                  </a:extLst>
                </a:gridCol>
                <a:gridCol w="388332">
                  <a:extLst>
                    <a:ext uri="{9D8B030D-6E8A-4147-A177-3AD203B41FA5}">
                      <a16:colId xmlns:a16="http://schemas.microsoft.com/office/drawing/2014/main" val="101066006"/>
                    </a:ext>
                  </a:extLst>
                </a:gridCol>
                <a:gridCol w="388332">
                  <a:extLst>
                    <a:ext uri="{9D8B030D-6E8A-4147-A177-3AD203B41FA5}">
                      <a16:colId xmlns:a16="http://schemas.microsoft.com/office/drawing/2014/main" val="565922509"/>
                    </a:ext>
                  </a:extLst>
                </a:gridCol>
                <a:gridCol w="388332">
                  <a:extLst>
                    <a:ext uri="{9D8B030D-6E8A-4147-A177-3AD203B41FA5}">
                      <a16:colId xmlns:a16="http://schemas.microsoft.com/office/drawing/2014/main" val="3677086435"/>
                    </a:ext>
                  </a:extLst>
                </a:gridCol>
                <a:gridCol w="388332">
                  <a:extLst>
                    <a:ext uri="{9D8B030D-6E8A-4147-A177-3AD203B41FA5}">
                      <a16:colId xmlns:a16="http://schemas.microsoft.com/office/drawing/2014/main" val="3461993433"/>
                    </a:ext>
                  </a:extLst>
                </a:gridCol>
              </a:tblGrid>
              <a:tr h="391434">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extLst>
                  <a:ext uri="{0D108BD9-81ED-4DB2-BD59-A6C34878D82A}">
                    <a16:rowId xmlns:a16="http://schemas.microsoft.com/office/drawing/2014/main" val="3275932750"/>
                  </a:ext>
                </a:extLst>
              </a:tr>
            </a:tbl>
          </a:graphicData>
        </a:graphic>
      </p:graphicFrame>
      <p:sp>
        <p:nvSpPr>
          <p:cNvPr id="17" name="Rounded Rectangle 16"/>
          <p:cNvSpPr/>
          <p:nvPr/>
        </p:nvSpPr>
        <p:spPr>
          <a:xfrm>
            <a:off x="755650" y="3069544"/>
            <a:ext cx="3826657" cy="527275"/>
          </a:xfrm>
          <a:prstGeom prst="roundRect">
            <a:avLst>
              <a:gd name="adj" fmla="val 0"/>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bg1"/>
                </a:solidFill>
              </a:rPr>
              <a:t>What has Archie done wrong?</a:t>
            </a:r>
          </a:p>
        </p:txBody>
      </p:sp>
      <p:sp>
        <p:nvSpPr>
          <p:cNvPr id="21" name="Rounded Rectangle 20"/>
          <p:cNvSpPr/>
          <p:nvPr/>
        </p:nvSpPr>
        <p:spPr>
          <a:xfrm>
            <a:off x="755651" y="3733698"/>
            <a:ext cx="4247147" cy="1114210"/>
          </a:xfrm>
          <a:prstGeom prst="roundRect">
            <a:avLst>
              <a:gd name="adj" fmla="val 0"/>
            </a:avLst>
          </a:prstGeom>
          <a:solidFill>
            <a:schemeClr val="bg1"/>
          </a:solidFill>
          <a:ln w="28575">
            <a:solidFill>
              <a:srgbClr val="0096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rgbClr val="009641"/>
                </a:solidFill>
              </a:rPr>
              <a:t>In the parts of the bar model that represent the fractions, he has not drawn the rest of the whole.</a:t>
            </a:r>
          </a:p>
        </p:txBody>
      </p:sp>
      <p:sp>
        <p:nvSpPr>
          <p:cNvPr id="22" name="Rounded Rectangle 21"/>
          <p:cNvSpPr/>
          <p:nvPr/>
        </p:nvSpPr>
        <p:spPr>
          <a:xfrm>
            <a:off x="755650" y="4984788"/>
            <a:ext cx="4247148" cy="1108037"/>
          </a:xfrm>
          <a:prstGeom prst="roundRect">
            <a:avLst>
              <a:gd name="adj" fmla="val 0"/>
            </a:avLst>
          </a:prstGeom>
          <a:solidFill>
            <a:srgbClr val="0175B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bg1"/>
                </a:solidFill>
              </a:rPr>
              <a:t>What advice would you give Archie to improve his understanding of fractions?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6365" y="2689094"/>
            <a:ext cx="4568058" cy="4152899"/>
          </a:xfrm>
          <a:prstGeom prst="rect">
            <a:avLst/>
          </a:prstGeom>
        </p:spPr>
      </p:pic>
      <p:sp>
        <p:nvSpPr>
          <p:cNvPr id="16" name="Rectangle 15">
            <a:hlinkClick r:id="rId5"/>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a:xfrm>
            <a:off x="3101569" y="2223963"/>
            <a:ext cx="2964530" cy="995357"/>
          </a:xfrm>
          <a:prstGeom prst="roundRect">
            <a:avLst>
              <a:gd name="adj" fmla="val 0"/>
            </a:avLst>
          </a:prstGeom>
          <a:solidFill>
            <a:srgbClr val="00639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sp>
        <p:nvSpPr>
          <p:cNvPr id="10" name="Rectangle 9"/>
          <p:cNvSpPr/>
          <p:nvPr/>
        </p:nvSpPr>
        <p:spPr>
          <a:xfrm>
            <a:off x="500279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500279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41437"/>
            <a:ext cx="7632700" cy="615553"/>
          </a:xfrm>
          <a:prstGeom prst="rect">
            <a:avLst/>
          </a:prstGeom>
          <a:noFill/>
        </p:spPr>
        <p:txBody>
          <a:bodyPr wrap="square" lIns="0" tIns="0" rIns="0" bIns="0" rtlCol="0">
            <a:spAutoFit/>
          </a:bodyPr>
          <a:lstStyle/>
          <a:p>
            <a:r>
              <a:rPr lang="en-GB" sz="2000" dirty="0">
                <a:ea typeface="Calibri" panose="020F0502020204030204" pitchFamily="34" charset="0"/>
                <a:cs typeface="Times New Roman" panose="02020603050405020304" pitchFamily="18" charset="0"/>
              </a:rPr>
              <a:t>Hailey has ordered these improper fractions and mixed numbers from smallest to greatest.</a:t>
            </a:r>
            <a:endParaRPr lang="en-GB" sz="1400" dirty="0"/>
          </a:p>
        </p:txBody>
      </p:sp>
      <p:sp>
        <p:nvSpPr>
          <p:cNvPr id="18" name="Rounded Rectangle 17"/>
          <p:cNvSpPr/>
          <p:nvPr/>
        </p:nvSpPr>
        <p:spPr>
          <a:xfrm>
            <a:off x="740717" y="3431435"/>
            <a:ext cx="3977312" cy="803956"/>
          </a:xfrm>
          <a:prstGeom prst="roundRect">
            <a:avLst>
              <a:gd name="adj" fmla="val 0"/>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ea typeface="Calibri" panose="020F0502020204030204" pitchFamily="34" charset="0"/>
                <a:cs typeface="Times New Roman" panose="02020603050405020304" pitchFamily="18" charset="0"/>
              </a:rPr>
              <a:t>Spot her mistake and then write the numbers in the correct order.</a:t>
            </a:r>
            <a:endParaRPr lang="en-GB" sz="1400" dirty="0"/>
          </a:p>
        </p:txBody>
      </p:sp>
      <p:grpSp>
        <p:nvGrpSpPr>
          <p:cNvPr id="19" name="Group 18"/>
          <p:cNvGrpSpPr/>
          <p:nvPr/>
        </p:nvGrpSpPr>
        <p:grpSpPr>
          <a:xfrm>
            <a:off x="3101569" y="2266676"/>
            <a:ext cx="3028950" cy="927101"/>
            <a:chOff x="2137649" y="4591050"/>
            <a:chExt cx="3028950" cy="981370"/>
          </a:xfrm>
          <a:noFill/>
        </p:grpSpPr>
        <p:sp>
          <p:nvSpPr>
            <p:cNvPr id="20" name="Rounded Rectangle 19"/>
            <p:cNvSpPr/>
            <p:nvPr/>
          </p:nvSpPr>
          <p:spPr>
            <a:xfrm>
              <a:off x="2137649" y="4591050"/>
              <a:ext cx="3028950" cy="981370"/>
            </a:xfrm>
            <a:prstGeom prst="round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23" name="TextBox 22"/>
                <p:cNvSpPr txBox="1"/>
                <p:nvPr/>
              </p:nvSpPr>
              <p:spPr>
                <a:xfrm>
                  <a:off x="4376970" y="4715270"/>
                  <a:ext cx="307340" cy="711111"/>
                </a:xfrm>
                <a:prstGeom prst="rect">
                  <a:avLst/>
                </a:prstGeom>
                <a:grp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i="1" smtClean="0">
                                <a:solidFill>
                                  <a:schemeClr val="bg1"/>
                                </a:solidFill>
                                <a:latin typeface="Cambria Math" panose="02040503050406030204" pitchFamily="18" charset="0"/>
                              </a:rPr>
                            </m:ctrlPr>
                          </m:fPr>
                          <m:num>
                            <m:r>
                              <m:rPr>
                                <m:nor/>
                              </m:rPr>
                              <a:rPr lang="en-GB" sz="2000" b="0" i="0" smtClean="0">
                                <a:solidFill>
                                  <a:schemeClr val="bg1"/>
                                </a:solidFill>
                              </a:rPr>
                              <m:t>19</m:t>
                            </m:r>
                          </m:num>
                          <m:den>
                            <m:r>
                              <m:rPr>
                                <m:nor/>
                              </m:rPr>
                              <a:rPr lang="en-GB" sz="2000" b="0" i="0" dirty="0" smtClean="0">
                                <a:solidFill>
                                  <a:schemeClr val="bg1"/>
                                </a:solidFill>
                              </a:rPr>
                              <m:t>10</m:t>
                            </m:r>
                          </m:den>
                        </m:f>
                      </m:oMath>
                    </m:oMathPara>
                  </a14:m>
                  <a:endParaRPr lang="en-GB" sz="2000" dirty="0"/>
                </a:p>
              </p:txBody>
            </p:sp>
          </mc:Choice>
          <mc:Fallback xmlns="">
            <p:sp>
              <p:nvSpPr>
                <p:cNvPr id="23" name="TextBox 22"/>
                <p:cNvSpPr txBox="1">
                  <a:spLocks noRot="1" noChangeAspect="1" noMove="1" noResize="1" noEditPoints="1" noAdjustHandles="1" noChangeArrowheads="1" noChangeShapeType="1" noTextEdit="1"/>
                </p:cNvSpPr>
                <p:nvPr/>
              </p:nvSpPr>
              <p:spPr>
                <a:xfrm>
                  <a:off x="4376970" y="4715270"/>
                  <a:ext cx="307340" cy="711111"/>
                </a:xfrm>
                <a:prstGeom prst="rect">
                  <a:avLst/>
                </a:prstGeom>
                <a:blipFill>
                  <a:blip r:embed="rId4"/>
                  <a:stretch>
                    <a:fillRect r="-13725"/>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409800" y="4720312"/>
                  <a:ext cx="307340" cy="706767"/>
                </a:xfrm>
                <a:prstGeom prst="rect">
                  <a:avLst/>
                </a:prstGeom>
                <a:grp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i="1" smtClean="0">
                                <a:solidFill>
                                  <a:schemeClr val="bg1"/>
                                </a:solidFill>
                                <a:latin typeface="Cambria Math" panose="02040503050406030204" pitchFamily="18" charset="0"/>
                              </a:rPr>
                            </m:ctrlPr>
                          </m:fPr>
                          <m:num>
                            <m:r>
                              <m:rPr>
                                <m:nor/>
                              </m:rPr>
                              <a:rPr lang="en-GB" sz="2000" b="0" i="0" smtClean="0">
                                <a:solidFill>
                                  <a:schemeClr val="bg1"/>
                                </a:solidFill>
                              </a:rPr>
                              <m:t>7</m:t>
                            </m:r>
                          </m:num>
                          <m:den>
                            <m:r>
                              <m:rPr>
                                <m:nor/>
                              </m:rPr>
                              <a:rPr lang="en-GB" sz="2000" b="0" i="0" dirty="0" smtClean="0">
                                <a:solidFill>
                                  <a:schemeClr val="bg1"/>
                                </a:solidFill>
                              </a:rPr>
                              <m:t>5</m:t>
                            </m:r>
                          </m:den>
                        </m:f>
                      </m:oMath>
                    </m:oMathPara>
                  </a14:m>
                  <a:endParaRPr lang="en-GB" sz="2000" dirty="0"/>
                </a:p>
              </p:txBody>
            </p:sp>
          </mc:Choice>
          <mc:Fallback xmlns="">
            <p:sp>
              <p:nvSpPr>
                <p:cNvPr id="24" name="TextBox 23"/>
                <p:cNvSpPr txBox="1">
                  <a:spLocks noRot="1" noChangeAspect="1" noMove="1" noResize="1" noEditPoints="1" noAdjustHandles="1" noChangeArrowheads="1" noChangeShapeType="1" noTextEdit="1"/>
                </p:cNvSpPr>
                <p:nvPr/>
              </p:nvSpPr>
              <p:spPr>
                <a:xfrm>
                  <a:off x="2409800" y="4720312"/>
                  <a:ext cx="307340" cy="706767"/>
                </a:xfrm>
                <a:prstGeom prst="rect">
                  <a:avLst/>
                </a:prstGeom>
                <a:blipFill>
                  <a:blip r:embed="rId5"/>
                  <a:stretch>
                    <a:fillRect/>
                  </a:stretch>
                </a:blipFill>
                <a:ln>
                  <a:noFill/>
                </a:ln>
              </p:spPr>
              <p:txBody>
                <a:bodyPr/>
                <a:lstStyle/>
                <a:p>
                  <a:r>
                    <a:rPr lang="en-GB">
                      <a:noFill/>
                    </a:rPr>
                    <a:t> </a:t>
                  </a:r>
                </a:p>
              </p:txBody>
            </p:sp>
          </mc:Fallback>
        </mc:AlternateContent>
        <p:sp>
          <p:nvSpPr>
            <p:cNvPr id="25" name="TextBox 24"/>
            <p:cNvSpPr txBox="1"/>
            <p:nvPr/>
          </p:nvSpPr>
          <p:spPr>
            <a:xfrm>
              <a:off x="3224103" y="4773935"/>
              <a:ext cx="953244" cy="619685"/>
            </a:xfrm>
            <a:prstGeom prst="rect">
              <a:avLst/>
            </a:prstGeom>
            <a:grpFill/>
            <a:ln>
              <a:noFill/>
            </a:ln>
          </p:spPr>
          <p:txBody>
            <a:bodyPr wrap="square" rtlCol="0">
              <a:spAutoFit/>
            </a:bodyPr>
            <a:lstStyle/>
            <a:p>
              <a:r>
                <a:rPr lang="en-GB" sz="3200" dirty="0">
                  <a:solidFill>
                    <a:schemeClr val="bg1"/>
                  </a:solidFill>
                </a:rPr>
                <a:t>1</a:t>
              </a:r>
              <a:endParaRPr lang="en-GB" sz="2000" dirty="0"/>
            </a:p>
          </p:txBody>
        </p:sp>
      </p:grpSp>
      <p:grpSp>
        <p:nvGrpSpPr>
          <p:cNvPr id="26" name="Group 25"/>
          <p:cNvGrpSpPr/>
          <p:nvPr/>
        </p:nvGrpSpPr>
        <p:grpSpPr>
          <a:xfrm>
            <a:off x="757612" y="5165724"/>
            <a:ext cx="3028950" cy="927101"/>
            <a:chOff x="2137649" y="4591050"/>
            <a:chExt cx="3028950" cy="981370"/>
          </a:xfrm>
          <a:noFill/>
        </p:grpSpPr>
        <p:sp>
          <p:nvSpPr>
            <p:cNvPr id="27" name="Rounded Rectangle 26"/>
            <p:cNvSpPr/>
            <p:nvPr/>
          </p:nvSpPr>
          <p:spPr>
            <a:xfrm>
              <a:off x="2137649" y="4591050"/>
              <a:ext cx="3028950" cy="981370"/>
            </a:xfrm>
            <a:prstGeom prst="roundRect">
              <a:avLst>
                <a:gd name="adj" fmla="val 0"/>
              </a:avLst>
            </a:prstGeom>
            <a:solidFill>
              <a:schemeClr val="bg1"/>
            </a:solidFill>
            <a:ln w="28575">
              <a:solidFill>
                <a:srgbClr val="0096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28" name="TextBox 27"/>
                <p:cNvSpPr txBox="1"/>
                <p:nvPr/>
              </p:nvSpPr>
              <p:spPr>
                <a:xfrm>
                  <a:off x="4376970" y="4715270"/>
                  <a:ext cx="307340" cy="711111"/>
                </a:xfrm>
                <a:prstGeom prst="rect">
                  <a:avLst/>
                </a:prstGeom>
                <a:grp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i="1" smtClean="0">
                                <a:solidFill>
                                  <a:srgbClr val="009641"/>
                                </a:solidFill>
                                <a:latin typeface="Cambria Math" panose="02040503050406030204" pitchFamily="18" charset="0"/>
                              </a:rPr>
                            </m:ctrlPr>
                          </m:fPr>
                          <m:num>
                            <m:r>
                              <m:rPr>
                                <m:nor/>
                              </m:rPr>
                              <a:rPr lang="en-GB" sz="2000" b="0" i="0" smtClean="0">
                                <a:solidFill>
                                  <a:srgbClr val="009641"/>
                                </a:solidFill>
                              </a:rPr>
                              <m:t>19</m:t>
                            </m:r>
                          </m:num>
                          <m:den>
                            <m:r>
                              <m:rPr>
                                <m:nor/>
                              </m:rPr>
                              <a:rPr lang="en-GB" sz="2000" b="0" i="0" dirty="0" smtClean="0">
                                <a:solidFill>
                                  <a:srgbClr val="009641"/>
                                </a:solidFill>
                              </a:rPr>
                              <m:t>10</m:t>
                            </m:r>
                          </m:den>
                        </m:f>
                      </m:oMath>
                    </m:oMathPara>
                  </a14:m>
                  <a:endParaRPr lang="en-GB" sz="2000" dirty="0"/>
                </a:p>
              </p:txBody>
            </p:sp>
          </mc:Choice>
          <mc:Fallback xmlns="">
            <p:sp>
              <p:nvSpPr>
                <p:cNvPr id="28" name="TextBox 27"/>
                <p:cNvSpPr txBox="1">
                  <a:spLocks noRot="1" noChangeAspect="1" noMove="1" noResize="1" noEditPoints="1" noAdjustHandles="1" noChangeArrowheads="1" noChangeShapeType="1" noTextEdit="1"/>
                </p:cNvSpPr>
                <p:nvPr/>
              </p:nvSpPr>
              <p:spPr>
                <a:xfrm>
                  <a:off x="4376970" y="4715270"/>
                  <a:ext cx="307340" cy="711111"/>
                </a:xfrm>
                <a:prstGeom prst="rect">
                  <a:avLst/>
                </a:prstGeom>
                <a:blipFill>
                  <a:blip r:embed="rId7"/>
                  <a:stretch>
                    <a:fillRect r="-14000"/>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3439338" y="4728351"/>
                  <a:ext cx="307340" cy="706767"/>
                </a:xfrm>
                <a:prstGeom prst="rect">
                  <a:avLst/>
                </a:prstGeom>
                <a:grp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i="1" smtClean="0">
                                <a:solidFill>
                                  <a:srgbClr val="009641"/>
                                </a:solidFill>
                                <a:latin typeface="Cambria Math" panose="02040503050406030204" pitchFamily="18" charset="0"/>
                              </a:rPr>
                            </m:ctrlPr>
                          </m:fPr>
                          <m:num>
                            <m:r>
                              <m:rPr>
                                <m:nor/>
                              </m:rPr>
                              <a:rPr lang="en-GB" sz="2000" b="0" i="0" smtClean="0">
                                <a:solidFill>
                                  <a:srgbClr val="009641"/>
                                </a:solidFill>
                              </a:rPr>
                              <m:t>7</m:t>
                            </m:r>
                          </m:num>
                          <m:den>
                            <m:r>
                              <m:rPr>
                                <m:nor/>
                              </m:rPr>
                              <a:rPr lang="en-GB" sz="2000" b="0" i="0" dirty="0" smtClean="0">
                                <a:solidFill>
                                  <a:srgbClr val="009641"/>
                                </a:solidFill>
                              </a:rPr>
                              <m:t>5</m:t>
                            </m:r>
                          </m:den>
                        </m:f>
                      </m:oMath>
                    </m:oMathPara>
                  </a14:m>
                  <a:endParaRPr lang="en-GB" sz="2000" dirty="0"/>
                </a:p>
              </p:txBody>
            </p:sp>
          </mc:Choice>
          <mc:Fallback xmlns="">
            <p:sp>
              <p:nvSpPr>
                <p:cNvPr id="29" name="TextBox 28"/>
                <p:cNvSpPr txBox="1">
                  <a:spLocks noRot="1" noChangeAspect="1" noMove="1" noResize="1" noEditPoints="1" noAdjustHandles="1" noChangeArrowheads="1" noChangeShapeType="1" noTextEdit="1"/>
                </p:cNvSpPr>
                <p:nvPr/>
              </p:nvSpPr>
              <p:spPr>
                <a:xfrm>
                  <a:off x="3439338" y="4728351"/>
                  <a:ext cx="307340" cy="706767"/>
                </a:xfrm>
                <a:prstGeom prst="rect">
                  <a:avLst/>
                </a:prstGeom>
                <a:blipFill>
                  <a:blip r:embed="rId8"/>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0" name="TextBox 29"/>
                <p:cNvSpPr txBox="1"/>
                <p:nvPr/>
              </p:nvSpPr>
              <p:spPr>
                <a:xfrm>
                  <a:off x="2290549" y="4748859"/>
                  <a:ext cx="953244" cy="619685"/>
                </a:xfrm>
                <a:prstGeom prst="rect">
                  <a:avLst/>
                </a:prstGeom>
                <a:grpFill/>
                <a:ln>
                  <a:noFill/>
                </a:ln>
              </p:spPr>
              <p:txBody>
                <a:bodyPr wrap="square" rtlCol="0">
                  <a:spAutoFit/>
                </a:bodyPr>
                <a:lstStyle/>
                <a:p>
                  <a:r>
                    <a:rPr lang="en-GB" sz="3200" dirty="0">
                      <a:solidFill>
                        <a:srgbClr val="009641"/>
                      </a:solidFill>
                    </a:rPr>
                    <a:t>1</a:t>
                  </a:r>
                  <a14:m>
                    <m:oMath xmlns:m="http://schemas.openxmlformats.org/officeDocument/2006/math">
                      <m:f>
                        <m:fPr>
                          <m:ctrlPr>
                            <a:rPr lang="en-GB" sz="2000" i="1" smtClean="0">
                              <a:solidFill>
                                <a:srgbClr val="009641"/>
                              </a:solidFill>
                              <a:latin typeface="Cambria Math" panose="02040503050406030204" pitchFamily="18" charset="0"/>
                            </a:rPr>
                          </m:ctrlPr>
                        </m:fPr>
                        <m:num>
                          <m:r>
                            <m:rPr>
                              <m:nor/>
                            </m:rPr>
                            <a:rPr lang="en-GB" sz="2000" b="0" i="0" smtClean="0">
                              <a:solidFill>
                                <a:srgbClr val="009641"/>
                              </a:solidFill>
                            </a:rPr>
                            <m:t>3</m:t>
                          </m:r>
                        </m:num>
                        <m:den>
                          <m:r>
                            <m:rPr>
                              <m:nor/>
                            </m:rPr>
                            <a:rPr lang="en-GB" sz="2000" dirty="0">
                              <a:solidFill>
                                <a:srgbClr val="009641"/>
                              </a:solidFill>
                            </a:rPr>
                            <m:t>10</m:t>
                          </m:r>
                        </m:den>
                      </m:f>
                    </m:oMath>
                  </a14:m>
                  <a:endParaRPr lang="en-GB" sz="2000" dirty="0"/>
                </a:p>
              </p:txBody>
            </p:sp>
          </mc:Choice>
          <mc:Fallback xmlns="">
            <p:sp>
              <p:nvSpPr>
                <p:cNvPr id="30" name="TextBox 29"/>
                <p:cNvSpPr txBox="1">
                  <a:spLocks noRot="1" noChangeAspect="1" noMove="1" noResize="1" noEditPoints="1" noAdjustHandles="1" noChangeArrowheads="1" noChangeShapeType="1" noTextEdit="1"/>
                </p:cNvSpPr>
                <p:nvPr/>
              </p:nvSpPr>
              <p:spPr>
                <a:xfrm>
                  <a:off x="2290549" y="4748859"/>
                  <a:ext cx="953244" cy="619685"/>
                </a:xfrm>
                <a:prstGeom prst="rect">
                  <a:avLst/>
                </a:prstGeom>
                <a:blipFill>
                  <a:blip r:embed="rId9"/>
                  <a:stretch>
                    <a:fillRect l="-15924" t="-16667" b="-30208"/>
                  </a:stretch>
                </a:blipFill>
                <a:ln>
                  <a:noFill/>
                </a:ln>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32" name="Rounded Rectangle 31"/>
              <p:cNvSpPr/>
              <p:nvPr/>
            </p:nvSpPr>
            <p:spPr>
              <a:xfrm>
                <a:off x="755650" y="4410125"/>
                <a:ext cx="5083175" cy="597097"/>
              </a:xfrm>
              <a:prstGeom prst="roundRect">
                <a:avLst>
                  <a:gd name="adj" fmla="val 0"/>
                </a:avLst>
              </a:prstGeom>
              <a:solidFill>
                <a:schemeClr val="bg1"/>
              </a:solidFill>
              <a:ln w="28575">
                <a:solidFill>
                  <a:srgbClr val="0096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14:m>
                  <m:oMath xmlns:m="http://schemas.openxmlformats.org/officeDocument/2006/math">
                    <m:f>
                      <m:fPr>
                        <m:ctrlPr>
                          <a:rPr lang="en-GB" sz="1400" i="1" smtClean="0">
                            <a:solidFill>
                              <a:srgbClr val="009641"/>
                            </a:solidFill>
                            <a:latin typeface="Cambria Math" panose="02040503050406030204" pitchFamily="18" charset="0"/>
                          </a:rPr>
                        </m:ctrlPr>
                      </m:fPr>
                      <m:num>
                        <m:r>
                          <m:rPr>
                            <m:nor/>
                          </m:rPr>
                          <a:rPr lang="en-GB" sz="1400" b="0" i="0" smtClean="0">
                            <a:solidFill>
                              <a:srgbClr val="009641"/>
                            </a:solidFill>
                          </a:rPr>
                          <m:t>7</m:t>
                        </m:r>
                      </m:num>
                      <m:den>
                        <m:r>
                          <m:rPr>
                            <m:nor/>
                          </m:rPr>
                          <a:rPr lang="en-GB" sz="1400" b="0" i="0" dirty="0" smtClean="0">
                            <a:solidFill>
                              <a:srgbClr val="009641"/>
                            </a:solidFill>
                          </a:rPr>
                          <m:t>5</m:t>
                        </m:r>
                      </m:den>
                    </m:f>
                  </m:oMath>
                </a14:m>
                <a:r>
                  <a:rPr lang="en-GB" dirty="0">
                    <a:solidFill>
                      <a:srgbClr val="009641"/>
                    </a:solidFill>
                  </a:rPr>
                  <a:t> is equivalent to </a:t>
                </a:r>
                <a14:m>
                  <m:oMath xmlns:m="http://schemas.openxmlformats.org/officeDocument/2006/math">
                    <m:f>
                      <m:fPr>
                        <m:ctrlPr>
                          <a:rPr lang="en-GB" sz="1400" i="1">
                            <a:solidFill>
                              <a:srgbClr val="009641"/>
                            </a:solidFill>
                            <a:latin typeface="Cambria Math" panose="02040503050406030204" pitchFamily="18" charset="0"/>
                          </a:rPr>
                        </m:ctrlPr>
                      </m:fPr>
                      <m:num>
                        <m:r>
                          <m:rPr>
                            <m:nor/>
                          </m:rPr>
                          <a:rPr lang="en-GB" sz="1400" b="0" i="0" smtClean="0">
                            <a:solidFill>
                              <a:srgbClr val="009641"/>
                            </a:solidFill>
                          </a:rPr>
                          <m:t>14</m:t>
                        </m:r>
                      </m:num>
                      <m:den>
                        <m:r>
                          <m:rPr>
                            <m:nor/>
                          </m:rPr>
                          <a:rPr lang="en-GB" sz="1400" dirty="0">
                            <a:solidFill>
                              <a:srgbClr val="009641"/>
                            </a:solidFill>
                          </a:rPr>
                          <m:t>10</m:t>
                        </m:r>
                      </m:den>
                    </m:f>
                  </m:oMath>
                </a14:m>
                <a:r>
                  <a:rPr lang="en-GB" dirty="0">
                    <a:solidFill>
                      <a:srgbClr val="009641"/>
                    </a:solidFill>
                  </a:rPr>
                  <a:t> and 1</a:t>
                </a:r>
                <a14:m>
                  <m:oMath xmlns:m="http://schemas.openxmlformats.org/officeDocument/2006/math">
                    <m:f>
                      <m:fPr>
                        <m:ctrlPr>
                          <a:rPr lang="en-GB" sz="1400" i="1">
                            <a:solidFill>
                              <a:srgbClr val="009641"/>
                            </a:solidFill>
                            <a:latin typeface="Cambria Math" panose="02040503050406030204" pitchFamily="18" charset="0"/>
                          </a:rPr>
                        </m:ctrlPr>
                      </m:fPr>
                      <m:num>
                        <m:r>
                          <m:rPr>
                            <m:nor/>
                          </m:rPr>
                          <a:rPr lang="en-GB" sz="1400">
                            <a:solidFill>
                              <a:srgbClr val="009641"/>
                            </a:solidFill>
                          </a:rPr>
                          <m:t>3</m:t>
                        </m:r>
                      </m:num>
                      <m:den>
                        <m:r>
                          <m:rPr>
                            <m:nor/>
                          </m:rPr>
                          <a:rPr lang="en-GB" sz="1400" dirty="0">
                            <a:solidFill>
                              <a:srgbClr val="009641"/>
                            </a:solidFill>
                          </a:rPr>
                          <m:t>10</m:t>
                        </m:r>
                      </m:den>
                    </m:f>
                  </m:oMath>
                </a14:m>
                <a:r>
                  <a:rPr lang="en-GB" dirty="0">
                    <a:solidFill>
                      <a:srgbClr val="009641"/>
                    </a:solidFill>
                  </a:rPr>
                  <a:t> is equivalent to </a:t>
                </a:r>
                <a14:m>
                  <m:oMath xmlns:m="http://schemas.openxmlformats.org/officeDocument/2006/math">
                    <m:f>
                      <m:fPr>
                        <m:ctrlPr>
                          <a:rPr lang="en-GB" sz="1400" i="1">
                            <a:solidFill>
                              <a:srgbClr val="009641"/>
                            </a:solidFill>
                            <a:latin typeface="Cambria Math" panose="02040503050406030204" pitchFamily="18" charset="0"/>
                          </a:rPr>
                        </m:ctrlPr>
                      </m:fPr>
                      <m:num>
                        <m:r>
                          <m:rPr>
                            <m:nor/>
                          </m:rPr>
                          <a:rPr lang="en-GB" sz="1400" b="0" i="0" smtClean="0">
                            <a:solidFill>
                              <a:srgbClr val="009641"/>
                            </a:solidFill>
                          </a:rPr>
                          <m:t>13</m:t>
                        </m:r>
                      </m:num>
                      <m:den>
                        <m:r>
                          <m:rPr>
                            <m:nor/>
                          </m:rPr>
                          <a:rPr lang="en-GB" sz="1400" dirty="0">
                            <a:solidFill>
                              <a:srgbClr val="009641"/>
                            </a:solidFill>
                          </a:rPr>
                          <m:t>10</m:t>
                        </m:r>
                      </m:den>
                    </m:f>
                  </m:oMath>
                </a14:m>
                <a:r>
                  <a:rPr lang="en-GB" dirty="0">
                    <a:solidFill>
                      <a:srgbClr val="009641"/>
                    </a:solidFill>
                  </a:rPr>
                  <a:t>.</a:t>
                </a:r>
                <a:endParaRPr lang="en-GB" sz="1400" dirty="0">
                  <a:solidFill>
                    <a:srgbClr val="009641"/>
                  </a:solidFill>
                </a:endParaRPr>
              </a:p>
            </p:txBody>
          </p:sp>
        </mc:Choice>
        <mc:Fallback xmlns="">
          <p:sp>
            <p:nvSpPr>
              <p:cNvPr id="32" name="Rounded Rectangle 31"/>
              <p:cNvSpPr>
                <a:spLocks noRot="1" noChangeAspect="1" noMove="1" noResize="1" noEditPoints="1" noAdjustHandles="1" noChangeArrowheads="1" noChangeShapeType="1" noTextEdit="1"/>
              </p:cNvSpPr>
              <p:nvPr/>
            </p:nvSpPr>
            <p:spPr>
              <a:xfrm>
                <a:off x="755650" y="4410125"/>
                <a:ext cx="5083175" cy="597097"/>
              </a:xfrm>
              <a:prstGeom prst="roundRect">
                <a:avLst>
                  <a:gd name="adj" fmla="val 0"/>
                </a:avLst>
              </a:prstGeom>
              <a:blipFill>
                <a:blip r:embed="rId10"/>
                <a:stretch>
                  <a:fillRect/>
                </a:stretch>
              </a:blipFill>
              <a:ln w="28575">
                <a:solidFill>
                  <a:srgbClr val="009641"/>
                </a:solidFill>
              </a:ln>
            </p:spPr>
            <p:txBody>
              <a:bodyPr/>
              <a:lstStyle/>
              <a:p>
                <a:r>
                  <a:rPr lang="en-GB">
                    <a:noFill/>
                  </a:rPr>
                  <a:t> </a:t>
                </a:r>
              </a:p>
            </p:txBody>
          </p:sp>
        </mc:Fallback>
      </mc:AlternateContent>
      <p:pic>
        <p:nvPicPr>
          <p:cNvPr id="3" name="Picture 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41684" y="2861927"/>
            <a:ext cx="3077187" cy="4036577"/>
          </a:xfrm>
          <a:prstGeom prst="rect">
            <a:avLst/>
          </a:prstGeom>
        </p:spPr>
      </p:pic>
      <p:sp>
        <p:nvSpPr>
          <p:cNvPr id="31" name="Rounded Rectangle 30"/>
          <p:cNvSpPr/>
          <p:nvPr/>
        </p:nvSpPr>
        <p:spPr>
          <a:xfrm>
            <a:off x="3181349" y="2345927"/>
            <a:ext cx="1815099" cy="763769"/>
          </a:xfrm>
          <a:prstGeom prst="roundRect">
            <a:avLst>
              <a:gd name="adj" fmla="val 0"/>
            </a:avLst>
          </a:prstGeom>
          <a:no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p>
        </p:txBody>
      </p:sp>
      <p:sp>
        <p:nvSpPr>
          <p:cNvPr id="33" name="Rectangle 32">
            <a:hlinkClick r:id="rId12"/>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34" name="TextBox 33"/>
              <p:cNvSpPr txBox="1"/>
              <p:nvPr/>
            </p:nvSpPr>
            <p:spPr>
              <a:xfrm>
                <a:off x="4357305" y="2384027"/>
                <a:ext cx="307340" cy="671787"/>
              </a:xfrm>
              <a:prstGeom prst="rect">
                <a:avLst/>
              </a:prstGeom>
              <a:no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i="1" smtClean="0">
                              <a:solidFill>
                                <a:schemeClr val="bg1"/>
                              </a:solidFill>
                              <a:latin typeface="Cambria Math" panose="02040503050406030204" pitchFamily="18" charset="0"/>
                            </a:rPr>
                          </m:ctrlPr>
                        </m:fPr>
                        <m:num>
                          <m:r>
                            <m:rPr>
                              <m:nor/>
                            </m:rPr>
                            <a:rPr lang="en-GB" sz="2000" b="0" i="0" smtClean="0">
                              <a:solidFill>
                                <a:schemeClr val="bg1"/>
                              </a:solidFill>
                            </a:rPr>
                            <m:t>3</m:t>
                          </m:r>
                        </m:num>
                        <m:den>
                          <m:r>
                            <m:rPr>
                              <m:nor/>
                            </m:rPr>
                            <a:rPr lang="en-GB" sz="2000" b="0" i="0" dirty="0" smtClean="0">
                              <a:solidFill>
                                <a:schemeClr val="bg1"/>
                              </a:solidFill>
                            </a:rPr>
                            <m:t>10</m:t>
                          </m:r>
                        </m:den>
                      </m:f>
                    </m:oMath>
                  </m:oMathPara>
                </a14:m>
                <a:endParaRPr lang="en-GB" sz="2000" dirty="0"/>
              </a:p>
            </p:txBody>
          </p:sp>
        </mc:Choice>
        <mc:Fallback xmlns="">
          <p:sp>
            <p:nvSpPr>
              <p:cNvPr id="34" name="TextBox 33"/>
              <p:cNvSpPr txBox="1">
                <a:spLocks noRot="1" noChangeAspect="1" noMove="1" noResize="1" noEditPoints="1" noAdjustHandles="1" noChangeArrowheads="1" noChangeShapeType="1" noTextEdit="1"/>
              </p:cNvSpPr>
              <p:nvPr/>
            </p:nvSpPr>
            <p:spPr>
              <a:xfrm>
                <a:off x="4357305" y="2384027"/>
                <a:ext cx="307340" cy="671787"/>
              </a:xfrm>
              <a:prstGeom prst="rect">
                <a:avLst/>
              </a:prstGeom>
              <a:blipFill>
                <a:blip r:embed="rId13"/>
                <a:stretch>
                  <a:fillRect r="-14000"/>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8687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2" grpId="0" animBg="1"/>
      <p:bldP spid="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755649" y="4087664"/>
            <a:ext cx="2930525" cy="2072983"/>
          </a:xfrm>
          <a:prstGeom prst="rect">
            <a:avLst/>
          </a:prstGeom>
        </p:spPr>
      </p:pic>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sp>
        <p:nvSpPr>
          <p:cNvPr id="75" name="Rectangle 74"/>
          <p:cNvSpPr/>
          <p:nvPr/>
        </p:nvSpPr>
        <p:spPr>
          <a:xfrm>
            <a:off x="500279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500279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41437"/>
            <a:ext cx="7632700" cy="307777"/>
          </a:xfrm>
          <a:prstGeom prst="rect">
            <a:avLst/>
          </a:prstGeom>
          <a:noFill/>
        </p:spPr>
        <p:txBody>
          <a:bodyPr wrap="square" lIns="0" tIns="0" rIns="0" bIns="0" rtlCol="0">
            <a:spAutoFit/>
          </a:bodyPr>
          <a:lstStyle/>
          <a:p>
            <a:r>
              <a:rPr lang="en-GB" sz="2000" dirty="0">
                <a:ea typeface="Calibri" panose="020F0502020204030204" pitchFamily="34" charset="0"/>
                <a:cs typeface="Times New Roman" panose="02020603050405020304" pitchFamily="18" charset="0"/>
              </a:rPr>
              <a:t>Fill in the missing numbers.</a:t>
            </a:r>
            <a:r>
              <a:rPr lang="en-GB" sz="1400" dirty="0"/>
              <a:t> </a:t>
            </a:r>
          </a:p>
        </p:txBody>
      </p:sp>
      <p:sp>
        <p:nvSpPr>
          <p:cNvPr id="7" name="Rounded Rectangle 6"/>
          <p:cNvSpPr/>
          <p:nvPr/>
        </p:nvSpPr>
        <p:spPr>
          <a:xfrm>
            <a:off x="3081337" y="2112963"/>
            <a:ext cx="2909888" cy="1301750"/>
          </a:xfrm>
          <a:prstGeom prst="roundRect">
            <a:avLst>
              <a:gd name="adj" fmla="val 0"/>
            </a:avLst>
          </a:prstGeom>
          <a:solidFill>
            <a:srgbClr val="00639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11" name="TextBox 10"/>
              <p:cNvSpPr txBox="1"/>
              <p:nvPr/>
            </p:nvSpPr>
            <p:spPr>
              <a:xfrm>
                <a:off x="3191009" y="2418752"/>
                <a:ext cx="894487" cy="776816"/>
              </a:xfrm>
              <a:prstGeom prst="rect">
                <a:avLst/>
              </a:prstGeom>
              <a:noFill/>
            </p:spPr>
            <p:txBody>
              <a:bodyPr wrap="square" rtlCol="0">
                <a:spAutoFit/>
              </a:bodyPr>
              <a:lstStyle/>
              <a:p>
                <a:r>
                  <a:rPr lang="en-GB" sz="4400" spc="300" dirty="0">
                    <a:solidFill>
                      <a:schemeClr val="bg1"/>
                    </a:solidFill>
                  </a:rPr>
                  <a:t>1</a:t>
                </a:r>
                <a14:m>
                  <m:oMath xmlns:m="http://schemas.openxmlformats.org/officeDocument/2006/math">
                    <m:f>
                      <m:fPr>
                        <m:ctrlPr>
                          <a:rPr lang="en-GB" sz="2800" i="1" spc="300" smtClean="0">
                            <a:solidFill>
                              <a:schemeClr val="bg1"/>
                            </a:solidFill>
                            <a:latin typeface="Cambria Math" panose="02040503050406030204" pitchFamily="18" charset="0"/>
                          </a:rPr>
                        </m:ctrlPr>
                      </m:fPr>
                      <m:num/>
                      <m:den>
                        <m:r>
                          <m:rPr>
                            <m:nor/>
                          </m:rPr>
                          <a:rPr lang="en-GB" sz="2800" b="0" i="0" spc="300" dirty="0" smtClean="0">
                            <a:solidFill>
                              <a:schemeClr val="bg1"/>
                            </a:solidFill>
                          </a:rPr>
                          <m:t>5</m:t>
                        </m:r>
                      </m:den>
                    </m:f>
                  </m:oMath>
                </a14:m>
                <a:endParaRPr lang="en-GB" sz="2800" spc="300" dirty="0"/>
              </a:p>
            </p:txBody>
          </p:sp>
        </mc:Choice>
        <mc:Fallback xmlns="">
          <p:sp>
            <p:nvSpPr>
              <p:cNvPr id="11" name="TextBox 10"/>
              <p:cNvSpPr txBox="1">
                <a:spLocks noRot="1" noChangeAspect="1" noMove="1" noResize="1" noEditPoints="1" noAdjustHandles="1" noChangeArrowheads="1" noChangeShapeType="1" noTextEdit="1"/>
              </p:cNvSpPr>
              <p:nvPr/>
            </p:nvSpPr>
            <p:spPr>
              <a:xfrm>
                <a:off x="3191009" y="2418752"/>
                <a:ext cx="894487" cy="776816"/>
              </a:xfrm>
              <a:prstGeom prst="rect">
                <a:avLst/>
              </a:prstGeom>
              <a:blipFill>
                <a:blip r:embed="rId4"/>
                <a:stretch>
                  <a:fillRect l="-27211" t="-20472" b="-3228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5266166" y="2331165"/>
                <a:ext cx="307340" cy="8978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bg1"/>
                              </a:solidFill>
                              <a:latin typeface="Cambria Math" panose="02040503050406030204" pitchFamily="18" charset="0"/>
                            </a:rPr>
                          </m:ctrlPr>
                        </m:fPr>
                        <m:num>
                          <m:r>
                            <m:rPr>
                              <m:nor/>
                            </m:rPr>
                            <a:rPr lang="en-GB" sz="2800" b="0" i="0" smtClean="0">
                              <a:solidFill>
                                <a:schemeClr val="bg1"/>
                              </a:solidFill>
                            </a:rPr>
                            <m:t>13</m:t>
                          </m:r>
                        </m:num>
                        <m:den>
                          <m:r>
                            <m:rPr>
                              <m:nor/>
                            </m:rPr>
                            <a:rPr lang="en-GB" sz="2800" b="0" i="0" dirty="0" smtClean="0">
                              <a:solidFill>
                                <a:schemeClr val="bg1"/>
                              </a:solidFill>
                            </a:rPr>
                            <m:t>10</m:t>
                          </m:r>
                        </m:den>
                      </m:f>
                    </m:oMath>
                  </m:oMathPara>
                </a14:m>
                <a:endParaRPr lang="en-GB" sz="2800" dirty="0"/>
              </a:p>
            </p:txBody>
          </p:sp>
        </mc:Choice>
        <mc:Fallback xmlns="">
          <p:sp>
            <p:nvSpPr>
              <p:cNvPr id="12" name="TextBox 11"/>
              <p:cNvSpPr txBox="1">
                <a:spLocks noRot="1" noChangeAspect="1" noMove="1" noResize="1" noEditPoints="1" noAdjustHandles="1" noChangeArrowheads="1" noChangeShapeType="1" noTextEdit="1"/>
              </p:cNvSpPr>
              <p:nvPr/>
            </p:nvSpPr>
            <p:spPr>
              <a:xfrm>
                <a:off x="5266166" y="2331165"/>
                <a:ext cx="307340" cy="897810"/>
              </a:xfrm>
              <a:prstGeom prst="rect">
                <a:avLst/>
              </a:prstGeom>
              <a:blipFill>
                <a:blip r:embed="rId5"/>
                <a:stretch>
                  <a:fillRect r="-48000"/>
                </a:stretch>
              </a:blipFill>
            </p:spPr>
            <p:txBody>
              <a:bodyPr/>
              <a:lstStyle/>
              <a:p>
                <a:r>
                  <a:rPr lang="en-GB">
                    <a:noFill/>
                  </a:rPr>
                  <a:t> </a:t>
                </a:r>
              </a:p>
            </p:txBody>
          </p:sp>
        </mc:Fallback>
      </mc:AlternateContent>
      <p:sp>
        <p:nvSpPr>
          <p:cNvPr id="14" name="Rounded Rectangle 13"/>
          <p:cNvSpPr/>
          <p:nvPr/>
        </p:nvSpPr>
        <p:spPr>
          <a:xfrm>
            <a:off x="3081337" y="3634777"/>
            <a:ext cx="2909888" cy="1301750"/>
          </a:xfrm>
          <a:prstGeom prst="roundRect">
            <a:avLst>
              <a:gd name="adj" fmla="val 0"/>
            </a:avLst>
          </a:prstGeom>
          <a:solidFill>
            <a:srgbClr val="00639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2" name="TextBox 1"/>
          <p:cNvSpPr txBox="1"/>
          <p:nvPr/>
        </p:nvSpPr>
        <p:spPr>
          <a:xfrm>
            <a:off x="4299572" y="2440672"/>
            <a:ext cx="619125" cy="646331"/>
          </a:xfrm>
          <a:prstGeom prst="rect">
            <a:avLst/>
          </a:prstGeom>
          <a:noFill/>
        </p:spPr>
        <p:txBody>
          <a:bodyPr wrap="square" rtlCol="0">
            <a:spAutoFit/>
          </a:bodyPr>
          <a:lstStyle/>
          <a:p>
            <a:r>
              <a:rPr lang="en-GB" sz="3600" dirty="0">
                <a:solidFill>
                  <a:schemeClr val="bg1"/>
                </a:solidFill>
              </a:rPr>
              <a:t>&lt;</a:t>
            </a:r>
          </a:p>
        </p:txBody>
      </p:sp>
      <mc:AlternateContent xmlns:mc="http://schemas.openxmlformats.org/markup-compatibility/2006" xmlns:a14="http://schemas.microsoft.com/office/drawing/2010/main">
        <mc:Choice Requires="a14">
          <p:sp>
            <p:nvSpPr>
              <p:cNvPr id="15" name="TextBox 14"/>
              <p:cNvSpPr txBox="1"/>
              <p:nvPr/>
            </p:nvSpPr>
            <p:spPr>
              <a:xfrm>
                <a:off x="3466793" y="3836747"/>
                <a:ext cx="307340" cy="8978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i="1" smtClean="0">
                              <a:solidFill>
                                <a:schemeClr val="bg1"/>
                              </a:solidFill>
                              <a:latin typeface="Cambria Math" panose="02040503050406030204" pitchFamily="18" charset="0"/>
                            </a:rPr>
                          </m:ctrlPr>
                        </m:fPr>
                        <m:num>
                          <m:r>
                            <m:rPr>
                              <m:nor/>
                            </m:rPr>
                            <a:rPr lang="en-GB" sz="2800" b="0" i="0" smtClean="0">
                              <a:solidFill>
                                <a:schemeClr val="bg1"/>
                              </a:solidFill>
                            </a:rPr>
                            <m:t>21</m:t>
                          </m:r>
                        </m:num>
                        <m:den>
                          <m:r>
                            <m:rPr>
                              <m:nor/>
                            </m:rPr>
                            <a:rPr lang="en-GB" sz="2800" b="0" i="0" dirty="0" smtClean="0">
                              <a:solidFill>
                                <a:schemeClr val="bg1"/>
                              </a:solidFill>
                            </a:rPr>
                            <m:t>12</m:t>
                          </m:r>
                        </m:den>
                      </m:f>
                    </m:oMath>
                  </m:oMathPara>
                </a14:m>
                <a:endParaRPr lang="en-GB" sz="28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466793" y="3836747"/>
                <a:ext cx="307340" cy="897810"/>
              </a:xfrm>
              <a:prstGeom prst="rect">
                <a:avLst/>
              </a:prstGeom>
              <a:blipFill>
                <a:blip r:embed="rId6"/>
                <a:stretch>
                  <a:fillRect r="-3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4978028" y="3922517"/>
                <a:ext cx="894487" cy="776816"/>
              </a:xfrm>
              <a:prstGeom prst="rect">
                <a:avLst/>
              </a:prstGeom>
              <a:noFill/>
            </p:spPr>
            <p:txBody>
              <a:bodyPr wrap="square" rtlCol="0">
                <a:spAutoFit/>
              </a:bodyPr>
              <a:lstStyle/>
              <a:p>
                <a:r>
                  <a:rPr lang="en-GB" sz="4400" spc="300" dirty="0">
                    <a:noFill/>
                  </a:rPr>
                  <a:t>2</a:t>
                </a:r>
                <a:r>
                  <a:rPr lang="en-GB" sz="2000" spc="300" dirty="0">
                    <a:solidFill>
                      <a:schemeClr val="bg1"/>
                    </a:solidFill>
                  </a:rPr>
                  <a:t> </a:t>
                </a:r>
                <a14:m>
                  <m:oMath xmlns:m="http://schemas.openxmlformats.org/officeDocument/2006/math">
                    <m:f>
                      <m:fPr>
                        <m:ctrlPr>
                          <a:rPr lang="en-GB" sz="2800" i="1" spc="300" smtClean="0">
                            <a:solidFill>
                              <a:schemeClr val="bg1"/>
                            </a:solidFill>
                            <a:latin typeface="Cambria Math" panose="02040503050406030204" pitchFamily="18" charset="0"/>
                          </a:rPr>
                        </m:ctrlPr>
                      </m:fPr>
                      <m:num>
                        <m:r>
                          <m:rPr>
                            <m:nor/>
                          </m:rPr>
                          <a:rPr lang="en-GB" sz="2800" b="0" i="0" spc="300" smtClean="0">
                            <a:solidFill>
                              <a:schemeClr val="bg1"/>
                            </a:solidFill>
                          </a:rPr>
                          <m:t>3</m:t>
                        </m:r>
                      </m:num>
                      <m:den>
                        <m:r>
                          <m:rPr>
                            <m:nor/>
                          </m:rPr>
                          <a:rPr lang="en-GB" sz="2800" b="0" i="0" spc="300" dirty="0" smtClean="0">
                            <a:solidFill>
                              <a:schemeClr val="bg1"/>
                            </a:solidFill>
                          </a:rPr>
                          <m:t>4</m:t>
                        </m:r>
                      </m:den>
                    </m:f>
                  </m:oMath>
                </a14:m>
                <a:endParaRPr lang="en-GB" sz="2800" spc="300" dirty="0"/>
              </a:p>
            </p:txBody>
          </p:sp>
        </mc:Choice>
        <mc:Fallback xmlns="">
          <p:sp>
            <p:nvSpPr>
              <p:cNvPr id="16" name="TextBox 15"/>
              <p:cNvSpPr txBox="1">
                <a:spLocks noRot="1" noChangeAspect="1" noMove="1" noResize="1" noEditPoints="1" noAdjustHandles="1" noChangeArrowheads="1" noChangeShapeType="1" noTextEdit="1"/>
              </p:cNvSpPr>
              <p:nvPr/>
            </p:nvSpPr>
            <p:spPr>
              <a:xfrm>
                <a:off x="4978028" y="3922517"/>
                <a:ext cx="894487" cy="776816"/>
              </a:xfrm>
              <a:prstGeom prst="rect">
                <a:avLst/>
              </a:prstGeom>
              <a:blipFill>
                <a:blip r:embed="rId7"/>
                <a:stretch>
                  <a:fillRect/>
                </a:stretch>
              </a:blipFill>
            </p:spPr>
            <p:txBody>
              <a:bodyPr/>
              <a:lstStyle/>
              <a:p>
                <a:r>
                  <a:rPr lang="en-GB">
                    <a:noFill/>
                  </a:rPr>
                  <a:t> </a:t>
                </a:r>
              </a:p>
            </p:txBody>
          </p:sp>
        </mc:Fallback>
      </mc:AlternateContent>
      <p:sp>
        <p:nvSpPr>
          <p:cNvPr id="18" name="TextBox 17"/>
          <p:cNvSpPr txBox="1"/>
          <p:nvPr/>
        </p:nvSpPr>
        <p:spPr>
          <a:xfrm>
            <a:off x="4224039" y="3987759"/>
            <a:ext cx="619125" cy="646331"/>
          </a:xfrm>
          <a:prstGeom prst="rect">
            <a:avLst/>
          </a:prstGeom>
          <a:noFill/>
        </p:spPr>
        <p:txBody>
          <a:bodyPr wrap="square" rtlCol="0">
            <a:spAutoFit/>
          </a:bodyPr>
          <a:lstStyle/>
          <a:p>
            <a:r>
              <a:rPr lang="en-GB" sz="3600" dirty="0">
                <a:solidFill>
                  <a:schemeClr val="bg1"/>
                </a:solidFill>
              </a:rPr>
              <a:t>&lt;</a:t>
            </a:r>
          </a:p>
        </p:txBody>
      </p:sp>
      <p:grpSp>
        <p:nvGrpSpPr>
          <p:cNvPr id="10" name="Group 9"/>
          <p:cNvGrpSpPr/>
          <p:nvPr/>
        </p:nvGrpSpPr>
        <p:grpSpPr>
          <a:xfrm>
            <a:off x="6108556" y="3634777"/>
            <a:ext cx="2279794" cy="1301750"/>
            <a:chOff x="6108556" y="3634777"/>
            <a:chExt cx="2279794" cy="1301750"/>
          </a:xfrm>
        </p:grpSpPr>
        <p:sp>
          <p:nvSpPr>
            <p:cNvPr id="23" name="Rounded Rectangle 22"/>
            <p:cNvSpPr/>
            <p:nvPr/>
          </p:nvSpPr>
          <p:spPr>
            <a:xfrm>
              <a:off x="6108556" y="3634777"/>
              <a:ext cx="2279794" cy="1301750"/>
            </a:xfrm>
            <a:prstGeom prst="roundRect">
              <a:avLst>
                <a:gd name="adj" fmla="val 0"/>
              </a:avLst>
            </a:prstGeom>
            <a:solidFill>
              <a:schemeClr val="bg1"/>
            </a:solidFill>
            <a:ln w="28575">
              <a:solidFill>
                <a:srgbClr val="0095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mc:AlternateContent xmlns:mc="http://schemas.openxmlformats.org/markup-compatibility/2006" xmlns:a14="http://schemas.microsoft.com/office/drawing/2010/main">
          <mc:Choice Requires="a14">
            <p:sp>
              <p:nvSpPr>
                <p:cNvPr id="17" name="TextBox 16"/>
                <p:cNvSpPr txBox="1"/>
                <p:nvPr/>
              </p:nvSpPr>
              <p:spPr>
                <a:xfrm>
                  <a:off x="7279807" y="3928819"/>
                  <a:ext cx="894487" cy="779701"/>
                </a:xfrm>
                <a:prstGeom prst="rect">
                  <a:avLst/>
                </a:prstGeom>
                <a:noFill/>
                <a:ln>
                  <a:solidFill>
                    <a:schemeClr val="bg1"/>
                  </a:solidFill>
                </a:ln>
              </p:spPr>
              <p:txBody>
                <a:bodyPr wrap="square" rtlCol="0">
                  <a:spAutoFit/>
                </a:bodyPr>
                <a:lstStyle/>
                <a:p>
                  <a:r>
                    <a:rPr lang="en-GB" sz="4400" spc="300" dirty="0">
                      <a:solidFill>
                        <a:schemeClr val="tx1"/>
                      </a:solidFill>
                    </a:rPr>
                    <a:t>1</a:t>
                  </a:r>
                  <a14:m>
                    <m:oMath xmlns:m="http://schemas.openxmlformats.org/officeDocument/2006/math">
                      <m:f>
                        <m:fPr>
                          <m:ctrlPr>
                            <a:rPr lang="en-GB" sz="2800" i="1" spc="300" smtClean="0">
                              <a:solidFill>
                                <a:schemeClr val="tx1"/>
                              </a:solidFill>
                              <a:latin typeface="Cambria Math" panose="02040503050406030204" pitchFamily="18" charset="0"/>
                            </a:rPr>
                          </m:ctrlPr>
                        </m:fPr>
                        <m:num>
                          <m:r>
                            <m:rPr>
                              <m:nor/>
                            </m:rPr>
                            <a:rPr lang="en-GB" sz="2800" b="0" i="0" spc="300" smtClean="0">
                              <a:solidFill>
                                <a:schemeClr val="tx1"/>
                              </a:solidFill>
                            </a:rPr>
                            <m:t>3</m:t>
                          </m:r>
                        </m:num>
                        <m:den>
                          <m:r>
                            <m:rPr>
                              <m:nor/>
                            </m:rPr>
                            <a:rPr lang="en-GB" sz="2800" b="0" i="0" spc="300" dirty="0" smtClean="0">
                              <a:solidFill>
                                <a:schemeClr val="tx1"/>
                              </a:solidFill>
                            </a:rPr>
                            <m:t>4</m:t>
                          </m:r>
                        </m:den>
                      </m:f>
                    </m:oMath>
                  </a14:m>
                  <a:endParaRPr lang="en-GB" sz="2800" spc="300" dirty="0"/>
                </a:p>
              </p:txBody>
            </p:sp>
          </mc:Choice>
          <mc:Fallback xmlns="">
            <p:sp>
              <p:nvSpPr>
                <p:cNvPr id="17" name="TextBox 16"/>
                <p:cNvSpPr txBox="1">
                  <a:spLocks noRot="1" noChangeAspect="1" noMove="1" noResize="1" noEditPoints="1" noAdjustHandles="1" noChangeArrowheads="1" noChangeShapeType="1" noTextEdit="1"/>
                </p:cNvSpPr>
                <p:nvPr/>
              </p:nvSpPr>
              <p:spPr>
                <a:xfrm>
                  <a:off x="7279807" y="3928819"/>
                  <a:ext cx="894487" cy="779701"/>
                </a:xfrm>
                <a:prstGeom prst="rect">
                  <a:avLst/>
                </a:prstGeom>
                <a:blipFill>
                  <a:blip r:embed="rId8"/>
                  <a:stretch>
                    <a:fillRect l="-26174" t="-17692" b="-30769"/>
                  </a:stretch>
                </a:blipFill>
                <a:ln>
                  <a:solidFill>
                    <a:schemeClr val="bg1"/>
                  </a:solidFill>
                </a:ln>
              </p:spPr>
              <p:txBody>
                <a:bodyPr/>
                <a:lstStyle/>
                <a:p>
                  <a:r>
                    <a:rPr lang="en-GB">
                      <a:noFill/>
                    </a:rPr>
                    <a:t> </a:t>
                  </a:r>
                </a:p>
              </p:txBody>
            </p:sp>
          </mc:Fallback>
        </mc:AlternateContent>
        <p:sp>
          <p:nvSpPr>
            <p:cNvPr id="19" name="TextBox 18"/>
            <p:cNvSpPr txBox="1"/>
            <p:nvPr/>
          </p:nvSpPr>
          <p:spPr>
            <a:xfrm>
              <a:off x="6402534" y="4026282"/>
              <a:ext cx="675720" cy="584775"/>
            </a:xfrm>
            <a:prstGeom prst="rect">
              <a:avLst/>
            </a:prstGeom>
            <a:noFill/>
            <a:ln>
              <a:solidFill>
                <a:schemeClr val="bg1"/>
              </a:solidFill>
            </a:ln>
          </p:spPr>
          <p:txBody>
            <a:bodyPr wrap="square" rtlCol="0">
              <a:spAutoFit/>
            </a:bodyPr>
            <a:lstStyle/>
            <a:p>
              <a:pPr algn="ctr"/>
              <a:r>
                <a:rPr lang="en-GB" sz="3200" dirty="0"/>
                <a:t>or</a:t>
              </a:r>
            </a:p>
          </p:txBody>
        </p:sp>
      </p:grpSp>
      <p:sp>
        <p:nvSpPr>
          <p:cNvPr id="25" name="Rectangle 24">
            <a:hlinkClick r:id="rId9"/>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3466793" y="2410657"/>
            <a:ext cx="404261" cy="404261"/>
          </a:xfrm>
          <a:prstGeom prst="rect">
            <a:avLst/>
          </a:prstGeom>
          <a:solidFill>
            <a:srgbClr val="00639A"/>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24" name="Rectangle 23"/>
          <p:cNvSpPr/>
          <p:nvPr/>
        </p:nvSpPr>
        <p:spPr>
          <a:xfrm>
            <a:off x="5012075" y="4094014"/>
            <a:ext cx="404261" cy="404261"/>
          </a:xfrm>
          <a:prstGeom prst="rect">
            <a:avLst/>
          </a:prstGeom>
          <a:solidFill>
            <a:srgbClr val="00639A"/>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4" name="Rectangle 3"/>
          <p:cNvSpPr/>
          <p:nvPr/>
        </p:nvSpPr>
        <p:spPr>
          <a:xfrm>
            <a:off x="3452071" y="2394325"/>
            <a:ext cx="433695" cy="433695"/>
          </a:xfrm>
          <a:prstGeom prst="rect">
            <a:avLst/>
          </a:prstGeom>
          <a:solidFill>
            <a:schemeClr val="bg1"/>
          </a:solidFill>
          <a:ln w="19050">
            <a:solidFill>
              <a:srgbClr val="0095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1</a:t>
            </a:r>
          </a:p>
        </p:txBody>
      </p:sp>
      <p:sp>
        <p:nvSpPr>
          <p:cNvPr id="27" name="Rectangle 26"/>
          <p:cNvSpPr/>
          <p:nvPr/>
        </p:nvSpPr>
        <p:spPr>
          <a:xfrm>
            <a:off x="4996850" y="4077439"/>
            <a:ext cx="437398" cy="437398"/>
          </a:xfrm>
          <a:prstGeom prst="rect">
            <a:avLst/>
          </a:prstGeom>
          <a:solidFill>
            <a:schemeClr val="bg1"/>
          </a:solidFill>
          <a:ln w="19050">
            <a:solidFill>
              <a:srgbClr val="0095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2</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childTnLst>
                                </p:cTn>
                              </p:par>
                              <p:par>
                                <p:cTn id="49" presetID="10"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2" grpId="0"/>
      <p:bldP spid="14" grpId="0" animBg="1"/>
      <p:bldP spid="2" grpId="0"/>
      <p:bldP spid="15" grpId="0"/>
      <p:bldP spid="16" grpId="0"/>
      <p:bldP spid="18" grpId="0"/>
      <p:bldP spid="3" grpId="0" animBg="1"/>
      <p:bldP spid="24" grpId="0" animBg="1"/>
      <p:bldP spid="4" grpId="0" animBg="1"/>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sp>
        <p:nvSpPr>
          <p:cNvPr id="75" name="Rectangle 74"/>
          <p:cNvSpPr/>
          <p:nvPr/>
        </p:nvSpPr>
        <p:spPr>
          <a:xfrm>
            <a:off x="500279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500279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41437"/>
            <a:ext cx="7632700" cy="307777"/>
          </a:xfrm>
          <a:prstGeom prst="rect">
            <a:avLst/>
          </a:prstGeom>
          <a:noFill/>
        </p:spPr>
        <p:txBody>
          <a:bodyPr wrap="square" lIns="0" tIns="0" rIns="0" bIns="0" rtlCol="0">
            <a:spAutoFit/>
          </a:bodyPr>
          <a:lstStyle/>
          <a:p>
            <a:r>
              <a:rPr lang="en-GB" sz="2000" dirty="0">
                <a:ea typeface="Calibri" panose="020F0502020204030204" pitchFamily="34" charset="0"/>
                <a:cs typeface="Times New Roman" panose="02020603050405020304" pitchFamily="18" charset="0"/>
              </a:rPr>
              <a:t>Usman and </a:t>
            </a:r>
            <a:r>
              <a:rPr lang="en-GB" sz="2000" dirty="0" err="1">
                <a:ea typeface="Calibri" panose="020F0502020204030204" pitchFamily="34" charset="0"/>
                <a:cs typeface="Times New Roman" panose="02020603050405020304" pitchFamily="18" charset="0"/>
              </a:rPr>
              <a:t>Saira</a:t>
            </a:r>
            <a:r>
              <a:rPr lang="en-GB" sz="2000" dirty="0">
                <a:ea typeface="Calibri" panose="020F0502020204030204" pitchFamily="34" charset="0"/>
                <a:cs typeface="Times New Roman" panose="02020603050405020304" pitchFamily="18" charset="0"/>
              </a:rPr>
              <a:t> have 2 pies each.</a:t>
            </a:r>
            <a:endParaRPr lang="en-GB" sz="1400" dirty="0"/>
          </a:p>
        </p:txBody>
      </p:sp>
      <p:sp>
        <p:nvSpPr>
          <p:cNvPr id="5" name="Rounded Rectangular Callout 4"/>
          <p:cNvSpPr/>
          <p:nvPr/>
        </p:nvSpPr>
        <p:spPr>
          <a:xfrm>
            <a:off x="755650" y="1797513"/>
            <a:ext cx="2772228" cy="1309914"/>
          </a:xfrm>
          <a:prstGeom prst="wedgeRoundRectCallout">
            <a:avLst>
              <a:gd name="adj1" fmla="val 7458"/>
              <a:gd name="adj2" fmla="val 75240"/>
              <a:gd name="adj3" fmla="val 16667"/>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endParaRPr lang="en-GB" b="1" dirty="0">
              <a:solidFill>
                <a:srgbClr val="F08115"/>
              </a:solidFill>
              <a:ea typeface="Calibri" panose="020F0502020204030204" pitchFamily="34" charset="0"/>
              <a:cs typeface="Times New Roman" panose="02020603050405020304" pitchFamily="18" charset="0"/>
            </a:endParaRPr>
          </a:p>
          <a:p>
            <a:pPr algn="ctr"/>
            <a:r>
              <a:rPr lang="en-GB" b="1" dirty="0">
                <a:solidFill>
                  <a:srgbClr val="F08115"/>
                </a:solidFill>
                <a:ea typeface="Calibri" panose="020F0502020204030204" pitchFamily="34" charset="0"/>
                <a:cs typeface="Times New Roman" panose="02020603050405020304" pitchFamily="18" charset="0"/>
              </a:rPr>
              <a:t>I cut each of my pies into 3 equal pieces. I have eaten 4 pieces of pie overall.</a:t>
            </a:r>
          </a:p>
          <a:p>
            <a:pPr algn="ctr"/>
            <a:endParaRPr lang="en-GB" dirty="0"/>
          </a:p>
        </p:txBody>
      </p:sp>
      <p:sp>
        <p:nvSpPr>
          <p:cNvPr id="11" name="Rounded Rectangular Callout 10"/>
          <p:cNvSpPr/>
          <p:nvPr/>
        </p:nvSpPr>
        <p:spPr>
          <a:xfrm>
            <a:off x="5616122" y="1799441"/>
            <a:ext cx="2772228" cy="1309914"/>
          </a:xfrm>
          <a:prstGeom prst="wedgeRoundRectCallout">
            <a:avLst>
              <a:gd name="adj1" fmla="val -5126"/>
              <a:gd name="adj2" fmla="val 79792"/>
              <a:gd name="adj3" fmla="val 16667"/>
            </a:avLst>
          </a:prstGeom>
          <a:solidFill>
            <a:schemeClr val="bg1"/>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lnSpc>
                <a:spcPct val="107000"/>
              </a:lnSpc>
              <a:spcAft>
                <a:spcPts val="800"/>
              </a:spcAft>
            </a:pPr>
            <a:endParaRPr lang="en-GB" b="1" dirty="0">
              <a:solidFill>
                <a:srgbClr val="009285"/>
              </a:solidFill>
              <a:ea typeface="Calibri" panose="020F0502020204030204" pitchFamily="34" charset="0"/>
              <a:cs typeface="Times New Roman" panose="02020603050405020304" pitchFamily="18" charset="0"/>
            </a:endParaRPr>
          </a:p>
          <a:p>
            <a:pPr algn="ctr">
              <a:lnSpc>
                <a:spcPct val="107000"/>
              </a:lnSpc>
              <a:spcAft>
                <a:spcPts val="800"/>
              </a:spcAft>
            </a:pPr>
            <a:r>
              <a:rPr lang="en-GB" b="1" dirty="0">
                <a:solidFill>
                  <a:srgbClr val="009285"/>
                </a:solidFill>
                <a:ea typeface="Calibri" panose="020F0502020204030204" pitchFamily="34" charset="0"/>
                <a:cs typeface="Times New Roman" panose="02020603050405020304" pitchFamily="18" charset="0"/>
              </a:rPr>
              <a:t>I cut each of my pies into 6 equal pieces. I have eaten 11 pieces of pie overall</a:t>
            </a:r>
            <a:r>
              <a:rPr lang="en-GB" dirty="0">
                <a:ea typeface="Calibri" panose="020F0502020204030204" pitchFamily="34" charset="0"/>
                <a:cs typeface="Times New Roman" panose="02020603050405020304" pitchFamily="18" charset="0"/>
              </a:rPr>
              <a:t>.</a:t>
            </a:r>
          </a:p>
          <a:p>
            <a:pPr algn="ctr"/>
            <a:endParaRPr lang="en-GB" dirty="0"/>
          </a:p>
        </p:txBody>
      </p:sp>
      <p:sp>
        <p:nvSpPr>
          <p:cNvPr id="10" name="Oval 9"/>
          <p:cNvSpPr/>
          <p:nvPr/>
        </p:nvSpPr>
        <p:spPr>
          <a:xfrm>
            <a:off x="753962" y="3619308"/>
            <a:ext cx="2493736" cy="2493736"/>
          </a:xfrm>
          <a:prstGeom prst="ellipse">
            <a:avLst/>
          </a:prstGeom>
          <a:blipFill dpi="0" rotWithShape="1">
            <a:blip r:embed="rId3"/>
            <a:srcRect/>
            <a:stretch>
              <a:fillRect t="13070" r="5000" b="-13070"/>
            </a:stretch>
          </a:blipFill>
          <a:ln w="28575">
            <a:solidFill>
              <a:srgbClr val="F08115">
                <a:alpha val="9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755650" y="3438442"/>
            <a:ext cx="1087664" cy="361733"/>
          </a:xfrm>
          <a:prstGeom prst="roundRect">
            <a:avLst>
              <a:gd name="adj" fmla="val 0"/>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bg1"/>
                </a:solidFill>
              </a:rPr>
              <a:t>Usman</a:t>
            </a:r>
          </a:p>
        </p:txBody>
      </p:sp>
      <p:sp>
        <p:nvSpPr>
          <p:cNvPr id="16" name="Oval 15"/>
          <p:cNvSpPr/>
          <p:nvPr/>
        </p:nvSpPr>
        <p:spPr>
          <a:xfrm>
            <a:off x="5894614" y="3619308"/>
            <a:ext cx="2493736" cy="2493736"/>
          </a:xfrm>
          <a:prstGeom prst="ellipse">
            <a:avLst/>
          </a:prstGeom>
          <a:blipFill dpi="0" rotWithShape="1">
            <a:blip r:embed="rId4"/>
            <a:srcRect/>
            <a:stretch>
              <a:fillRect l="5000" t="11000" r="5000" b="-13070"/>
            </a:stretch>
          </a:blipFill>
          <a:ln w="28575">
            <a:solidFill>
              <a:srgbClr val="009285">
                <a:alpha val="9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7300686" y="3426495"/>
            <a:ext cx="1087664" cy="361733"/>
          </a:xfrm>
          <a:prstGeom prst="roundRect">
            <a:avLst>
              <a:gd name="adj" fmla="val 0"/>
            </a:avLst>
          </a:prstGeom>
          <a:solidFill>
            <a:srgbClr val="00928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err="1">
                <a:solidFill>
                  <a:schemeClr val="bg1"/>
                </a:solidFill>
              </a:rPr>
              <a:t>Saira</a:t>
            </a:r>
            <a:endParaRPr lang="en-GB" sz="2000" dirty="0">
              <a:solidFill>
                <a:schemeClr val="bg1"/>
              </a:solidFill>
            </a:endParaRPr>
          </a:p>
        </p:txBody>
      </p:sp>
      <p:sp>
        <p:nvSpPr>
          <p:cNvPr id="21" name="Rounded Rectangle 20"/>
          <p:cNvSpPr/>
          <p:nvPr/>
        </p:nvSpPr>
        <p:spPr>
          <a:xfrm>
            <a:off x="2775407" y="3667031"/>
            <a:ext cx="3591499" cy="1134750"/>
          </a:xfrm>
          <a:prstGeom prst="roundRect">
            <a:avLst>
              <a:gd name="adj" fmla="val 0"/>
            </a:avLst>
          </a:prstGeom>
          <a:solidFill>
            <a:srgbClr val="0175B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ea typeface="Calibri" panose="020F0502020204030204" pitchFamily="34" charset="0"/>
                <a:cs typeface="Times New Roman" panose="02020603050405020304" pitchFamily="18" charset="0"/>
              </a:rPr>
              <a:t>Who ate the most pie overall? Complete the bar models to solve the problem.</a:t>
            </a:r>
            <a:endParaRPr lang="en-GB" sz="1400" dirty="0"/>
          </a:p>
        </p:txBody>
      </p:sp>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89140" y="5311734"/>
            <a:ext cx="1162363" cy="80131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01917" y="5591253"/>
            <a:ext cx="1162363" cy="801310"/>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16121" y="5472490"/>
            <a:ext cx="1162363" cy="801310"/>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1054" y="5692170"/>
            <a:ext cx="1162363" cy="801310"/>
          </a:xfrm>
          <a:prstGeom prst="rect">
            <a:avLst/>
          </a:prstGeom>
        </p:spPr>
      </p:pic>
      <p:sp>
        <p:nvSpPr>
          <p:cNvPr id="22" name="Rectangle 21">
            <a:hlinkClick r:id="rId6"/>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2265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729504" y="2085957"/>
            <a:ext cx="1735178" cy="1735178"/>
          </a:xfrm>
          <a:prstGeom prst="ellipse">
            <a:avLst/>
          </a:prstGeom>
          <a:blipFill dpi="0" rotWithShape="1">
            <a:blip r:embed="rId2"/>
            <a:srcRect/>
            <a:stretch>
              <a:fillRect t="13070" r="5000" b="-13070"/>
            </a:stretch>
          </a:blipFill>
          <a:ln w="28575">
            <a:solidFill>
              <a:srgbClr val="F08115">
                <a:alpha val="9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455536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sp>
        <p:nvSpPr>
          <p:cNvPr id="75" name="Rectangle 74"/>
          <p:cNvSpPr/>
          <p:nvPr/>
        </p:nvSpPr>
        <p:spPr>
          <a:xfrm>
            <a:off x="500279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500279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41437"/>
            <a:ext cx="7632700" cy="307777"/>
          </a:xfrm>
          <a:prstGeom prst="rect">
            <a:avLst/>
          </a:prstGeom>
          <a:noFill/>
        </p:spPr>
        <p:txBody>
          <a:bodyPr wrap="square" lIns="0" tIns="0" rIns="0" bIns="0" rtlCol="0">
            <a:spAutoFit/>
          </a:bodyPr>
          <a:lstStyle/>
          <a:p>
            <a:r>
              <a:rPr lang="en-GB" sz="2000" dirty="0">
                <a:ea typeface="Calibri" panose="020F0502020204030204" pitchFamily="34" charset="0"/>
                <a:cs typeface="Times New Roman" panose="02020603050405020304" pitchFamily="18" charset="0"/>
              </a:rPr>
              <a:t>Usman and </a:t>
            </a:r>
            <a:r>
              <a:rPr lang="en-GB" sz="2000" dirty="0" err="1">
                <a:ea typeface="Calibri" panose="020F0502020204030204" pitchFamily="34" charset="0"/>
                <a:cs typeface="Times New Roman" panose="02020603050405020304" pitchFamily="18" charset="0"/>
              </a:rPr>
              <a:t>Saira</a:t>
            </a:r>
            <a:r>
              <a:rPr lang="en-GB" sz="2000" dirty="0">
                <a:ea typeface="Calibri" panose="020F0502020204030204" pitchFamily="34" charset="0"/>
                <a:cs typeface="Times New Roman" panose="02020603050405020304" pitchFamily="18" charset="0"/>
              </a:rPr>
              <a:t> have two pies each.</a:t>
            </a:r>
            <a:endParaRPr lang="en-GB" sz="1400" dirty="0"/>
          </a:p>
        </p:txBody>
      </p:sp>
      <p:sp>
        <p:nvSpPr>
          <p:cNvPr id="5" name="Rounded Rectangular Callout 4"/>
          <p:cNvSpPr/>
          <p:nvPr/>
        </p:nvSpPr>
        <p:spPr>
          <a:xfrm>
            <a:off x="2158190" y="1955948"/>
            <a:ext cx="2717922" cy="842773"/>
          </a:xfrm>
          <a:prstGeom prst="wedgeRoundRectCallout">
            <a:avLst>
              <a:gd name="adj1" fmla="val -43878"/>
              <a:gd name="adj2" fmla="val 75879"/>
              <a:gd name="adj3" fmla="val 16667"/>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endParaRPr lang="en-GB" sz="1400" b="1" dirty="0">
              <a:solidFill>
                <a:srgbClr val="F08115"/>
              </a:solidFill>
              <a:ea typeface="Calibri" panose="020F0502020204030204" pitchFamily="34" charset="0"/>
              <a:cs typeface="Times New Roman" panose="02020603050405020304" pitchFamily="18" charset="0"/>
            </a:endParaRPr>
          </a:p>
          <a:p>
            <a:pPr algn="ctr"/>
            <a:r>
              <a:rPr lang="en-GB" sz="1400" b="1" dirty="0">
                <a:solidFill>
                  <a:srgbClr val="F08115"/>
                </a:solidFill>
                <a:ea typeface="Calibri" panose="020F0502020204030204" pitchFamily="34" charset="0"/>
                <a:cs typeface="Times New Roman" panose="02020603050405020304" pitchFamily="18" charset="0"/>
              </a:rPr>
              <a:t>I cut each of my pies into 3 equal pieces. I have eaten 4 pieces of pie overall.</a:t>
            </a:r>
          </a:p>
          <a:p>
            <a:pPr algn="ctr"/>
            <a:endParaRPr lang="en-GB" dirty="0"/>
          </a:p>
        </p:txBody>
      </p:sp>
      <p:sp>
        <p:nvSpPr>
          <p:cNvPr id="12" name="Rounded Rectangle 11"/>
          <p:cNvSpPr/>
          <p:nvPr/>
        </p:nvSpPr>
        <p:spPr>
          <a:xfrm>
            <a:off x="1812381" y="3429000"/>
            <a:ext cx="1087664" cy="361733"/>
          </a:xfrm>
          <a:prstGeom prst="roundRect">
            <a:avLst>
              <a:gd name="adj" fmla="val 0"/>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bg1"/>
                </a:solidFill>
              </a:rPr>
              <a:t>Usman</a:t>
            </a:r>
          </a:p>
        </p:txBody>
      </p:sp>
      <p:sp>
        <p:nvSpPr>
          <p:cNvPr id="16" name="Oval 15"/>
          <p:cNvSpPr/>
          <p:nvPr/>
        </p:nvSpPr>
        <p:spPr>
          <a:xfrm flipH="1">
            <a:off x="729504" y="4365037"/>
            <a:ext cx="1735178" cy="1735178"/>
          </a:xfrm>
          <a:prstGeom prst="ellipse">
            <a:avLst/>
          </a:prstGeom>
          <a:blipFill dpi="0" rotWithShape="1">
            <a:blip r:embed="rId4"/>
            <a:srcRect/>
            <a:stretch>
              <a:fillRect l="5000" t="11000" r="5000" b="-13070"/>
            </a:stretch>
          </a:blipFill>
          <a:ln w="28575">
            <a:solidFill>
              <a:srgbClr val="009285">
                <a:alpha val="9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1831511" y="5677623"/>
            <a:ext cx="1087664" cy="361733"/>
          </a:xfrm>
          <a:prstGeom prst="roundRect">
            <a:avLst>
              <a:gd name="adj" fmla="val 0"/>
            </a:avLst>
          </a:prstGeom>
          <a:solidFill>
            <a:srgbClr val="00928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err="1">
                <a:solidFill>
                  <a:schemeClr val="bg1"/>
                </a:solidFill>
              </a:rPr>
              <a:t>Saira</a:t>
            </a:r>
            <a:endParaRPr lang="en-GB" sz="2000" dirty="0">
              <a:solidFill>
                <a:schemeClr val="bg1"/>
              </a:solidFill>
            </a:endParaRPr>
          </a:p>
        </p:txBody>
      </p:sp>
      <p:graphicFrame>
        <p:nvGraphicFramePr>
          <p:cNvPr id="22" name="Table 21"/>
          <p:cNvGraphicFramePr>
            <a:graphicFrameLocks noGrp="1"/>
          </p:cNvGraphicFramePr>
          <p:nvPr>
            <p:extLst>
              <p:ext uri="{D42A27DB-BD31-4B8C-83A1-F6EECF244321}">
                <p14:modId xmlns:p14="http://schemas.microsoft.com/office/powerpoint/2010/main" val="1649526302"/>
              </p:ext>
            </p:extLst>
          </p:nvPr>
        </p:nvGraphicFramePr>
        <p:xfrm>
          <a:off x="3517151" y="3439854"/>
          <a:ext cx="1885542" cy="333328"/>
        </p:xfrm>
        <a:graphic>
          <a:graphicData uri="http://schemas.openxmlformats.org/drawingml/2006/table">
            <a:tbl>
              <a:tblPr firstRow="1" bandRow="1">
                <a:tableStyleId>{5C22544A-7EE6-4342-B048-85BDC9FD1C3A}</a:tableStyleId>
              </a:tblPr>
              <a:tblGrid>
                <a:gridCol w="628514">
                  <a:extLst>
                    <a:ext uri="{9D8B030D-6E8A-4147-A177-3AD203B41FA5}">
                      <a16:colId xmlns:a16="http://schemas.microsoft.com/office/drawing/2014/main" val="3677086435"/>
                    </a:ext>
                  </a:extLst>
                </a:gridCol>
                <a:gridCol w="628514">
                  <a:extLst>
                    <a:ext uri="{9D8B030D-6E8A-4147-A177-3AD203B41FA5}">
                      <a16:colId xmlns:a16="http://schemas.microsoft.com/office/drawing/2014/main" val="3461993433"/>
                    </a:ext>
                  </a:extLst>
                </a:gridCol>
                <a:gridCol w="628514">
                  <a:extLst>
                    <a:ext uri="{9D8B030D-6E8A-4147-A177-3AD203B41FA5}">
                      <a16:colId xmlns:a16="http://schemas.microsoft.com/office/drawing/2014/main" val="1553756120"/>
                    </a:ext>
                  </a:extLst>
                </a:gridCol>
              </a:tblGrid>
              <a:tr h="333328">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baseline="0" dirty="0"/>
                    </a:p>
                  </a:txBody>
                  <a:tcPr marL="77866" marR="77866" marT="38933" marB="3893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baseline="0" dirty="0"/>
                    </a:p>
                  </a:txBody>
                  <a:tcPr marL="77866" marR="77866" marT="38933" marB="38933">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2728916847"/>
              </p:ext>
            </p:extLst>
          </p:nvPr>
        </p:nvGraphicFramePr>
        <p:xfrm>
          <a:off x="5587522" y="3439854"/>
          <a:ext cx="1885728" cy="333328"/>
        </p:xfrm>
        <a:graphic>
          <a:graphicData uri="http://schemas.openxmlformats.org/drawingml/2006/table">
            <a:tbl>
              <a:tblPr firstRow="1" bandRow="1">
                <a:tableStyleId>{5C22544A-7EE6-4342-B048-85BDC9FD1C3A}</a:tableStyleId>
              </a:tblPr>
              <a:tblGrid>
                <a:gridCol w="628576">
                  <a:extLst>
                    <a:ext uri="{9D8B030D-6E8A-4147-A177-3AD203B41FA5}">
                      <a16:colId xmlns:a16="http://schemas.microsoft.com/office/drawing/2014/main" val="3677086435"/>
                    </a:ext>
                  </a:extLst>
                </a:gridCol>
                <a:gridCol w="628576">
                  <a:extLst>
                    <a:ext uri="{9D8B030D-6E8A-4147-A177-3AD203B41FA5}">
                      <a16:colId xmlns:a16="http://schemas.microsoft.com/office/drawing/2014/main" val="3461993433"/>
                    </a:ext>
                  </a:extLst>
                </a:gridCol>
                <a:gridCol w="628576">
                  <a:extLst>
                    <a:ext uri="{9D8B030D-6E8A-4147-A177-3AD203B41FA5}">
                      <a16:colId xmlns:a16="http://schemas.microsoft.com/office/drawing/2014/main" val="1553756120"/>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878570935"/>
              </p:ext>
            </p:extLst>
          </p:nvPr>
        </p:nvGraphicFramePr>
        <p:xfrm>
          <a:off x="3517148" y="5681906"/>
          <a:ext cx="1885542" cy="333328"/>
        </p:xfrm>
        <a:graphic>
          <a:graphicData uri="http://schemas.openxmlformats.org/drawingml/2006/table">
            <a:tbl>
              <a:tblPr firstRow="1" bandRow="1">
                <a:tableStyleId>{5C22544A-7EE6-4342-B048-85BDC9FD1C3A}</a:tableStyleId>
              </a:tblPr>
              <a:tblGrid>
                <a:gridCol w="628514">
                  <a:extLst>
                    <a:ext uri="{9D8B030D-6E8A-4147-A177-3AD203B41FA5}">
                      <a16:colId xmlns:a16="http://schemas.microsoft.com/office/drawing/2014/main" val="3677086435"/>
                    </a:ext>
                  </a:extLst>
                </a:gridCol>
                <a:gridCol w="628514">
                  <a:extLst>
                    <a:ext uri="{9D8B030D-6E8A-4147-A177-3AD203B41FA5}">
                      <a16:colId xmlns:a16="http://schemas.microsoft.com/office/drawing/2014/main" val="3461993433"/>
                    </a:ext>
                  </a:extLst>
                </a:gridCol>
                <a:gridCol w="628514">
                  <a:extLst>
                    <a:ext uri="{9D8B030D-6E8A-4147-A177-3AD203B41FA5}">
                      <a16:colId xmlns:a16="http://schemas.microsoft.com/office/drawing/2014/main" val="1553756120"/>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3301861957"/>
              </p:ext>
            </p:extLst>
          </p:nvPr>
        </p:nvGraphicFramePr>
        <p:xfrm>
          <a:off x="5587432" y="5677623"/>
          <a:ext cx="1885728" cy="333328"/>
        </p:xfrm>
        <a:graphic>
          <a:graphicData uri="http://schemas.openxmlformats.org/drawingml/2006/table">
            <a:tbl>
              <a:tblPr firstRow="1" bandRow="1">
                <a:tableStyleId>{5C22544A-7EE6-4342-B048-85BDC9FD1C3A}</a:tableStyleId>
              </a:tblPr>
              <a:tblGrid>
                <a:gridCol w="628576">
                  <a:extLst>
                    <a:ext uri="{9D8B030D-6E8A-4147-A177-3AD203B41FA5}">
                      <a16:colId xmlns:a16="http://schemas.microsoft.com/office/drawing/2014/main" val="3677086435"/>
                    </a:ext>
                  </a:extLst>
                </a:gridCol>
                <a:gridCol w="628576">
                  <a:extLst>
                    <a:ext uri="{9D8B030D-6E8A-4147-A177-3AD203B41FA5}">
                      <a16:colId xmlns:a16="http://schemas.microsoft.com/office/drawing/2014/main" val="3461993433"/>
                    </a:ext>
                  </a:extLst>
                </a:gridCol>
                <a:gridCol w="628576">
                  <a:extLst>
                    <a:ext uri="{9D8B030D-6E8A-4147-A177-3AD203B41FA5}">
                      <a16:colId xmlns:a16="http://schemas.microsoft.com/office/drawing/2014/main" val="1553756120"/>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5" name="Table 34"/>
          <p:cNvGraphicFramePr>
            <a:graphicFrameLocks noGrp="1"/>
          </p:cNvGraphicFramePr>
          <p:nvPr>
            <p:extLst>
              <p:ext uri="{D42A27DB-BD31-4B8C-83A1-F6EECF244321}">
                <p14:modId xmlns:p14="http://schemas.microsoft.com/office/powerpoint/2010/main" val="878731728"/>
              </p:ext>
            </p:extLst>
          </p:nvPr>
        </p:nvGraphicFramePr>
        <p:xfrm>
          <a:off x="3517151" y="3439854"/>
          <a:ext cx="1885542" cy="333328"/>
        </p:xfrm>
        <a:graphic>
          <a:graphicData uri="http://schemas.openxmlformats.org/drawingml/2006/table">
            <a:tbl>
              <a:tblPr firstRow="1" bandRow="1">
                <a:tableStyleId>{5C22544A-7EE6-4342-B048-85BDC9FD1C3A}</a:tableStyleId>
              </a:tblPr>
              <a:tblGrid>
                <a:gridCol w="628514">
                  <a:extLst>
                    <a:ext uri="{9D8B030D-6E8A-4147-A177-3AD203B41FA5}">
                      <a16:colId xmlns:a16="http://schemas.microsoft.com/office/drawing/2014/main" val="3677086435"/>
                    </a:ext>
                  </a:extLst>
                </a:gridCol>
                <a:gridCol w="628514">
                  <a:extLst>
                    <a:ext uri="{9D8B030D-6E8A-4147-A177-3AD203B41FA5}">
                      <a16:colId xmlns:a16="http://schemas.microsoft.com/office/drawing/2014/main" val="3461993433"/>
                    </a:ext>
                  </a:extLst>
                </a:gridCol>
                <a:gridCol w="628514">
                  <a:extLst>
                    <a:ext uri="{9D8B030D-6E8A-4147-A177-3AD203B41FA5}">
                      <a16:colId xmlns:a16="http://schemas.microsoft.com/office/drawing/2014/main" val="1553756120"/>
                    </a:ext>
                  </a:extLst>
                </a:gridCol>
              </a:tblGrid>
              <a:tr h="333328">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6" name="Table 35"/>
          <p:cNvGraphicFramePr>
            <a:graphicFrameLocks noGrp="1"/>
          </p:cNvGraphicFramePr>
          <p:nvPr>
            <p:extLst>
              <p:ext uri="{D42A27DB-BD31-4B8C-83A1-F6EECF244321}">
                <p14:modId xmlns:p14="http://schemas.microsoft.com/office/powerpoint/2010/main" val="475959410"/>
              </p:ext>
            </p:extLst>
          </p:nvPr>
        </p:nvGraphicFramePr>
        <p:xfrm>
          <a:off x="5587432" y="3439854"/>
          <a:ext cx="1885542" cy="333328"/>
        </p:xfrm>
        <a:graphic>
          <a:graphicData uri="http://schemas.openxmlformats.org/drawingml/2006/table">
            <a:tbl>
              <a:tblPr firstRow="1" bandRow="1">
                <a:tableStyleId>{5C22544A-7EE6-4342-B048-85BDC9FD1C3A}</a:tableStyleId>
              </a:tblPr>
              <a:tblGrid>
                <a:gridCol w="628514">
                  <a:extLst>
                    <a:ext uri="{9D8B030D-6E8A-4147-A177-3AD203B41FA5}">
                      <a16:colId xmlns:a16="http://schemas.microsoft.com/office/drawing/2014/main" val="3677086435"/>
                    </a:ext>
                  </a:extLst>
                </a:gridCol>
                <a:gridCol w="628514">
                  <a:extLst>
                    <a:ext uri="{9D8B030D-6E8A-4147-A177-3AD203B41FA5}">
                      <a16:colId xmlns:a16="http://schemas.microsoft.com/office/drawing/2014/main" val="3461993433"/>
                    </a:ext>
                  </a:extLst>
                </a:gridCol>
                <a:gridCol w="628514">
                  <a:extLst>
                    <a:ext uri="{9D8B030D-6E8A-4147-A177-3AD203B41FA5}">
                      <a16:colId xmlns:a16="http://schemas.microsoft.com/office/drawing/2014/main" val="1553756120"/>
                    </a:ext>
                  </a:extLst>
                </a:gridCol>
              </a:tblGrid>
              <a:tr h="333328">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baseline="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969669957"/>
              </p:ext>
            </p:extLst>
          </p:nvPr>
        </p:nvGraphicFramePr>
        <p:xfrm>
          <a:off x="3517151" y="3439854"/>
          <a:ext cx="1885542" cy="333328"/>
        </p:xfrm>
        <a:graphic>
          <a:graphicData uri="http://schemas.openxmlformats.org/drawingml/2006/table">
            <a:tbl>
              <a:tblPr firstRow="1" bandRow="1">
                <a:tableStyleId>{5C22544A-7EE6-4342-B048-85BDC9FD1C3A}</a:tableStyleId>
              </a:tblPr>
              <a:tblGrid>
                <a:gridCol w="628514">
                  <a:extLst>
                    <a:ext uri="{9D8B030D-6E8A-4147-A177-3AD203B41FA5}">
                      <a16:colId xmlns:a16="http://schemas.microsoft.com/office/drawing/2014/main" val="3677086435"/>
                    </a:ext>
                  </a:extLst>
                </a:gridCol>
                <a:gridCol w="628514">
                  <a:extLst>
                    <a:ext uri="{9D8B030D-6E8A-4147-A177-3AD203B41FA5}">
                      <a16:colId xmlns:a16="http://schemas.microsoft.com/office/drawing/2014/main" val="3461993433"/>
                    </a:ext>
                  </a:extLst>
                </a:gridCol>
                <a:gridCol w="628514">
                  <a:extLst>
                    <a:ext uri="{9D8B030D-6E8A-4147-A177-3AD203B41FA5}">
                      <a16:colId xmlns:a16="http://schemas.microsoft.com/office/drawing/2014/main" val="1553756120"/>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0811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0811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08115"/>
                    </a:solidFill>
                  </a:tcPr>
                </a:tc>
                <a:extLst>
                  <a:ext uri="{0D108BD9-81ED-4DB2-BD59-A6C34878D82A}">
                    <a16:rowId xmlns:a16="http://schemas.microsoft.com/office/drawing/2014/main" val="3275932750"/>
                  </a:ext>
                </a:extLst>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38320525"/>
              </p:ext>
            </p:extLst>
          </p:nvPr>
        </p:nvGraphicFramePr>
        <p:xfrm>
          <a:off x="5587432" y="3439854"/>
          <a:ext cx="1885542" cy="333328"/>
        </p:xfrm>
        <a:graphic>
          <a:graphicData uri="http://schemas.openxmlformats.org/drawingml/2006/table">
            <a:tbl>
              <a:tblPr firstRow="1" bandRow="1">
                <a:tableStyleId>{5C22544A-7EE6-4342-B048-85BDC9FD1C3A}</a:tableStyleId>
              </a:tblPr>
              <a:tblGrid>
                <a:gridCol w="628514">
                  <a:extLst>
                    <a:ext uri="{9D8B030D-6E8A-4147-A177-3AD203B41FA5}">
                      <a16:colId xmlns:a16="http://schemas.microsoft.com/office/drawing/2014/main" val="3677086435"/>
                    </a:ext>
                  </a:extLst>
                </a:gridCol>
                <a:gridCol w="628514">
                  <a:extLst>
                    <a:ext uri="{9D8B030D-6E8A-4147-A177-3AD203B41FA5}">
                      <a16:colId xmlns:a16="http://schemas.microsoft.com/office/drawing/2014/main" val="3461993433"/>
                    </a:ext>
                  </a:extLst>
                </a:gridCol>
                <a:gridCol w="628514">
                  <a:extLst>
                    <a:ext uri="{9D8B030D-6E8A-4147-A177-3AD203B41FA5}">
                      <a16:colId xmlns:a16="http://schemas.microsoft.com/office/drawing/2014/main" val="1553756120"/>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0811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7" name="Table 36"/>
          <p:cNvGraphicFramePr>
            <a:graphicFrameLocks noGrp="1"/>
          </p:cNvGraphicFramePr>
          <p:nvPr>
            <p:extLst>
              <p:ext uri="{D42A27DB-BD31-4B8C-83A1-F6EECF244321}">
                <p14:modId xmlns:p14="http://schemas.microsoft.com/office/powerpoint/2010/main" val="3066730258"/>
              </p:ext>
            </p:extLst>
          </p:nvPr>
        </p:nvGraphicFramePr>
        <p:xfrm>
          <a:off x="3517145" y="5681906"/>
          <a:ext cx="1885548" cy="333328"/>
        </p:xfrm>
        <a:graphic>
          <a:graphicData uri="http://schemas.openxmlformats.org/drawingml/2006/table">
            <a:tbl>
              <a:tblPr firstRow="1" bandRow="1">
                <a:tableStyleId>{5C22544A-7EE6-4342-B048-85BDC9FD1C3A}</a:tableStyleId>
              </a:tblPr>
              <a:tblGrid>
                <a:gridCol w="314258">
                  <a:extLst>
                    <a:ext uri="{9D8B030D-6E8A-4147-A177-3AD203B41FA5}">
                      <a16:colId xmlns:a16="http://schemas.microsoft.com/office/drawing/2014/main" val="3677086435"/>
                    </a:ext>
                  </a:extLst>
                </a:gridCol>
                <a:gridCol w="314258">
                  <a:extLst>
                    <a:ext uri="{9D8B030D-6E8A-4147-A177-3AD203B41FA5}">
                      <a16:colId xmlns:a16="http://schemas.microsoft.com/office/drawing/2014/main" val="3461993433"/>
                    </a:ext>
                  </a:extLst>
                </a:gridCol>
                <a:gridCol w="314258">
                  <a:extLst>
                    <a:ext uri="{9D8B030D-6E8A-4147-A177-3AD203B41FA5}">
                      <a16:colId xmlns:a16="http://schemas.microsoft.com/office/drawing/2014/main" val="1553756120"/>
                    </a:ext>
                  </a:extLst>
                </a:gridCol>
                <a:gridCol w="314258">
                  <a:extLst>
                    <a:ext uri="{9D8B030D-6E8A-4147-A177-3AD203B41FA5}">
                      <a16:colId xmlns:a16="http://schemas.microsoft.com/office/drawing/2014/main" val="1126494738"/>
                    </a:ext>
                  </a:extLst>
                </a:gridCol>
                <a:gridCol w="314258">
                  <a:extLst>
                    <a:ext uri="{9D8B030D-6E8A-4147-A177-3AD203B41FA5}">
                      <a16:colId xmlns:a16="http://schemas.microsoft.com/office/drawing/2014/main" val="2753512179"/>
                    </a:ext>
                  </a:extLst>
                </a:gridCol>
                <a:gridCol w="314258">
                  <a:extLst>
                    <a:ext uri="{9D8B030D-6E8A-4147-A177-3AD203B41FA5}">
                      <a16:colId xmlns:a16="http://schemas.microsoft.com/office/drawing/2014/main" val="2125555215"/>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8" name="Table 37"/>
          <p:cNvGraphicFramePr>
            <a:graphicFrameLocks noGrp="1"/>
          </p:cNvGraphicFramePr>
          <p:nvPr>
            <p:extLst>
              <p:ext uri="{D42A27DB-BD31-4B8C-83A1-F6EECF244321}">
                <p14:modId xmlns:p14="http://schemas.microsoft.com/office/powerpoint/2010/main" val="1198644649"/>
              </p:ext>
            </p:extLst>
          </p:nvPr>
        </p:nvGraphicFramePr>
        <p:xfrm>
          <a:off x="5587522" y="5677623"/>
          <a:ext cx="1885548" cy="333328"/>
        </p:xfrm>
        <a:graphic>
          <a:graphicData uri="http://schemas.openxmlformats.org/drawingml/2006/table">
            <a:tbl>
              <a:tblPr firstRow="1" bandRow="1">
                <a:tableStyleId>{5C22544A-7EE6-4342-B048-85BDC9FD1C3A}</a:tableStyleId>
              </a:tblPr>
              <a:tblGrid>
                <a:gridCol w="314258">
                  <a:extLst>
                    <a:ext uri="{9D8B030D-6E8A-4147-A177-3AD203B41FA5}">
                      <a16:colId xmlns:a16="http://schemas.microsoft.com/office/drawing/2014/main" val="3677086435"/>
                    </a:ext>
                  </a:extLst>
                </a:gridCol>
                <a:gridCol w="314258">
                  <a:extLst>
                    <a:ext uri="{9D8B030D-6E8A-4147-A177-3AD203B41FA5}">
                      <a16:colId xmlns:a16="http://schemas.microsoft.com/office/drawing/2014/main" val="3461993433"/>
                    </a:ext>
                  </a:extLst>
                </a:gridCol>
                <a:gridCol w="314258">
                  <a:extLst>
                    <a:ext uri="{9D8B030D-6E8A-4147-A177-3AD203B41FA5}">
                      <a16:colId xmlns:a16="http://schemas.microsoft.com/office/drawing/2014/main" val="1553756120"/>
                    </a:ext>
                  </a:extLst>
                </a:gridCol>
                <a:gridCol w="314258">
                  <a:extLst>
                    <a:ext uri="{9D8B030D-6E8A-4147-A177-3AD203B41FA5}">
                      <a16:colId xmlns:a16="http://schemas.microsoft.com/office/drawing/2014/main" val="1126494738"/>
                    </a:ext>
                  </a:extLst>
                </a:gridCol>
                <a:gridCol w="314258">
                  <a:extLst>
                    <a:ext uri="{9D8B030D-6E8A-4147-A177-3AD203B41FA5}">
                      <a16:colId xmlns:a16="http://schemas.microsoft.com/office/drawing/2014/main" val="2753512179"/>
                    </a:ext>
                  </a:extLst>
                </a:gridCol>
                <a:gridCol w="314258">
                  <a:extLst>
                    <a:ext uri="{9D8B030D-6E8A-4147-A177-3AD203B41FA5}">
                      <a16:colId xmlns:a16="http://schemas.microsoft.com/office/drawing/2014/main" val="2125555215"/>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3424401050"/>
              </p:ext>
            </p:extLst>
          </p:nvPr>
        </p:nvGraphicFramePr>
        <p:xfrm>
          <a:off x="3517145" y="5681906"/>
          <a:ext cx="1885548" cy="333328"/>
        </p:xfrm>
        <a:graphic>
          <a:graphicData uri="http://schemas.openxmlformats.org/drawingml/2006/table">
            <a:tbl>
              <a:tblPr firstRow="1" bandRow="1">
                <a:tableStyleId>{5C22544A-7EE6-4342-B048-85BDC9FD1C3A}</a:tableStyleId>
              </a:tblPr>
              <a:tblGrid>
                <a:gridCol w="314258">
                  <a:extLst>
                    <a:ext uri="{9D8B030D-6E8A-4147-A177-3AD203B41FA5}">
                      <a16:colId xmlns:a16="http://schemas.microsoft.com/office/drawing/2014/main" val="3677086435"/>
                    </a:ext>
                  </a:extLst>
                </a:gridCol>
                <a:gridCol w="314258">
                  <a:extLst>
                    <a:ext uri="{9D8B030D-6E8A-4147-A177-3AD203B41FA5}">
                      <a16:colId xmlns:a16="http://schemas.microsoft.com/office/drawing/2014/main" val="3461993433"/>
                    </a:ext>
                  </a:extLst>
                </a:gridCol>
                <a:gridCol w="314258">
                  <a:extLst>
                    <a:ext uri="{9D8B030D-6E8A-4147-A177-3AD203B41FA5}">
                      <a16:colId xmlns:a16="http://schemas.microsoft.com/office/drawing/2014/main" val="1553756120"/>
                    </a:ext>
                  </a:extLst>
                </a:gridCol>
                <a:gridCol w="314258">
                  <a:extLst>
                    <a:ext uri="{9D8B030D-6E8A-4147-A177-3AD203B41FA5}">
                      <a16:colId xmlns:a16="http://schemas.microsoft.com/office/drawing/2014/main" val="1126494738"/>
                    </a:ext>
                  </a:extLst>
                </a:gridCol>
                <a:gridCol w="314258">
                  <a:extLst>
                    <a:ext uri="{9D8B030D-6E8A-4147-A177-3AD203B41FA5}">
                      <a16:colId xmlns:a16="http://schemas.microsoft.com/office/drawing/2014/main" val="2753512179"/>
                    </a:ext>
                  </a:extLst>
                </a:gridCol>
                <a:gridCol w="314258">
                  <a:extLst>
                    <a:ext uri="{9D8B030D-6E8A-4147-A177-3AD203B41FA5}">
                      <a16:colId xmlns:a16="http://schemas.microsoft.com/office/drawing/2014/main" val="2125555215"/>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extLst>
                  <a:ext uri="{0D108BD9-81ED-4DB2-BD59-A6C34878D82A}">
                    <a16:rowId xmlns:a16="http://schemas.microsoft.com/office/drawing/2014/main" val="3275932750"/>
                  </a:ext>
                </a:extLst>
              </a:tr>
            </a:tbl>
          </a:graphicData>
        </a:graphic>
      </p:graphicFrame>
      <p:graphicFrame>
        <p:nvGraphicFramePr>
          <p:cNvPr id="34" name="Table 33"/>
          <p:cNvGraphicFramePr>
            <a:graphicFrameLocks noGrp="1"/>
          </p:cNvGraphicFramePr>
          <p:nvPr>
            <p:extLst>
              <p:ext uri="{D42A27DB-BD31-4B8C-83A1-F6EECF244321}">
                <p14:modId xmlns:p14="http://schemas.microsoft.com/office/powerpoint/2010/main" val="4111783856"/>
              </p:ext>
            </p:extLst>
          </p:nvPr>
        </p:nvGraphicFramePr>
        <p:xfrm>
          <a:off x="5587522" y="5677623"/>
          <a:ext cx="1885548" cy="333328"/>
        </p:xfrm>
        <a:graphic>
          <a:graphicData uri="http://schemas.openxmlformats.org/drawingml/2006/table">
            <a:tbl>
              <a:tblPr firstRow="1" bandRow="1">
                <a:tableStyleId>{5C22544A-7EE6-4342-B048-85BDC9FD1C3A}</a:tableStyleId>
              </a:tblPr>
              <a:tblGrid>
                <a:gridCol w="314258">
                  <a:extLst>
                    <a:ext uri="{9D8B030D-6E8A-4147-A177-3AD203B41FA5}">
                      <a16:colId xmlns:a16="http://schemas.microsoft.com/office/drawing/2014/main" val="3677086435"/>
                    </a:ext>
                  </a:extLst>
                </a:gridCol>
                <a:gridCol w="314258">
                  <a:extLst>
                    <a:ext uri="{9D8B030D-6E8A-4147-A177-3AD203B41FA5}">
                      <a16:colId xmlns:a16="http://schemas.microsoft.com/office/drawing/2014/main" val="3461993433"/>
                    </a:ext>
                  </a:extLst>
                </a:gridCol>
                <a:gridCol w="314258">
                  <a:extLst>
                    <a:ext uri="{9D8B030D-6E8A-4147-A177-3AD203B41FA5}">
                      <a16:colId xmlns:a16="http://schemas.microsoft.com/office/drawing/2014/main" val="1553756120"/>
                    </a:ext>
                  </a:extLst>
                </a:gridCol>
                <a:gridCol w="314258">
                  <a:extLst>
                    <a:ext uri="{9D8B030D-6E8A-4147-A177-3AD203B41FA5}">
                      <a16:colId xmlns:a16="http://schemas.microsoft.com/office/drawing/2014/main" val="1126494738"/>
                    </a:ext>
                  </a:extLst>
                </a:gridCol>
                <a:gridCol w="314258">
                  <a:extLst>
                    <a:ext uri="{9D8B030D-6E8A-4147-A177-3AD203B41FA5}">
                      <a16:colId xmlns:a16="http://schemas.microsoft.com/office/drawing/2014/main" val="2753512179"/>
                    </a:ext>
                  </a:extLst>
                </a:gridCol>
                <a:gridCol w="314258">
                  <a:extLst>
                    <a:ext uri="{9D8B030D-6E8A-4147-A177-3AD203B41FA5}">
                      <a16:colId xmlns:a16="http://schemas.microsoft.com/office/drawing/2014/main" val="2125555215"/>
                    </a:ext>
                  </a:extLst>
                </a:gridCol>
              </a:tblGrid>
              <a:tr h="333328">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9285"/>
                    </a:solidFill>
                  </a:tcPr>
                </a:tc>
                <a:tc>
                  <a:txBody>
                    <a:bodyPr/>
                    <a:lstStyle/>
                    <a:p>
                      <a:endParaRPr lang="en-GB" sz="1500" dirty="0"/>
                    </a:p>
                  </a:txBody>
                  <a:tcPr marL="77866" marR="77866" marT="38933" marB="389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5932750"/>
                  </a:ext>
                </a:extLst>
              </a:tr>
            </a:tbl>
          </a:graphicData>
        </a:graphic>
      </p:graphicFrame>
      <p:sp>
        <p:nvSpPr>
          <p:cNvPr id="39" name="Rounded Rectangle 38"/>
          <p:cNvSpPr/>
          <p:nvPr/>
        </p:nvSpPr>
        <p:spPr>
          <a:xfrm>
            <a:off x="6304798" y="1955948"/>
            <a:ext cx="2083552" cy="1049813"/>
          </a:xfrm>
          <a:prstGeom prst="roundRect">
            <a:avLst>
              <a:gd name="adj" fmla="val 0"/>
            </a:avLst>
          </a:prstGeom>
          <a:solidFill>
            <a:srgbClr val="009543"/>
          </a:solidFill>
          <a:ln w="28575">
            <a:solidFill>
              <a:srgbClr val="0096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err="1">
                <a:solidFill>
                  <a:schemeClr val="bg1"/>
                </a:solidFill>
              </a:rPr>
              <a:t>Saira</a:t>
            </a:r>
            <a:r>
              <a:rPr lang="en-GB" b="1" dirty="0">
                <a:solidFill>
                  <a:schemeClr val="bg1"/>
                </a:solidFill>
              </a:rPr>
              <a:t> ate the most pie overall.</a:t>
            </a:r>
            <a:endParaRPr lang="en-GB" sz="1400" b="1" dirty="0">
              <a:solidFill>
                <a:schemeClr val="bg1"/>
              </a:solidFill>
            </a:endParaRPr>
          </a:p>
        </p:txBody>
      </p:sp>
      <p:sp>
        <p:nvSpPr>
          <p:cNvPr id="11" name="Rounded Rectangular Callout 10"/>
          <p:cNvSpPr/>
          <p:nvPr/>
        </p:nvSpPr>
        <p:spPr>
          <a:xfrm>
            <a:off x="2284876" y="4076647"/>
            <a:ext cx="2717922" cy="876352"/>
          </a:xfrm>
          <a:prstGeom prst="wedgeRoundRectCallout">
            <a:avLst>
              <a:gd name="adj1" fmla="val -58989"/>
              <a:gd name="adj2" fmla="val 48500"/>
              <a:gd name="adj3" fmla="val 16667"/>
            </a:avLst>
          </a:prstGeom>
          <a:solidFill>
            <a:schemeClr val="bg1"/>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lnSpc>
                <a:spcPct val="107000"/>
              </a:lnSpc>
              <a:spcAft>
                <a:spcPts val="800"/>
              </a:spcAft>
            </a:pPr>
            <a:endParaRPr lang="en-GB" sz="1400" b="1" dirty="0">
              <a:solidFill>
                <a:srgbClr val="009285"/>
              </a:solidFill>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solidFill>
                  <a:srgbClr val="009285"/>
                </a:solidFill>
                <a:ea typeface="Calibri" panose="020F0502020204030204" pitchFamily="34" charset="0"/>
                <a:cs typeface="Times New Roman" panose="02020603050405020304" pitchFamily="18" charset="0"/>
              </a:rPr>
              <a:t>I cut each of my pies into 6 equal pieces. I have eaten 11 pieces of pie overall.</a:t>
            </a:r>
            <a:endParaRPr lang="en-GB" sz="1400" dirty="0">
              <a:ea typeface="Calibri" panose="020F0502020204030204" pitchFamily="34" charset="0"/>
              <a:cs typeface="Times New Roman" panose="02020603050405020304" pitchFamily="18" charset="0"/>
            </a:endParaRPr>
          </a:p>
          <a:p>
            <a:pPr algn="ctr"/>
            <a:endParaRPr lang="en-GB" dirty="0"/>
          </a:p>
        </p:txBody>
      </p:sp>
      <p:sp>
        <p:nvSpPr>
          <p:cNvPr id="43" name="Rectangle 42">
            <a:hlinkClick r:id="rId5"/>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4743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10"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par>
                                <p:cTn id="14" presetID="10" presetClass="entr" presetSubtype="0"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par>
                                <p:cTn id="30" presetID="10" presetClass="entr" presetSubtype="0" fill="hold"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286"/>
            <a:ext cx="2722089" cy="3849664"/>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09" t="1186" r="53560" b="1406"/>
          <a:stretch/>
        </p:blipFill>
        <p:spPr>
          <a:xfrm rot="1560000">
            <a:off x="2508211" y="2874039"/>
            <a:ext cx="720000" cy="2164159"/>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521" t="2909" r="3612" b="7245"/>
          <a:stretch/>
        </p:blipFill>
        <p:spPr>
          <a:xfrm rot="1617368">
            <a:off x="949497" y="2320632"/>
            <a:ext cx="1440000" cy="1970241"/>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286"/>
            <a:ext cx="2722089" cy="3849664"/>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287"/>
            <a:ext cx="2722089" cy="3849662"/>
          </a:xfrm>
          <a:prstGeom prst="rect">
            <a:avLst/>
          </a:prstGeom>
          <a:effectLst>
            <a:outerShdw blurRad="63500" sx="102000" sy="102000" algn="ctr" rotWithShape="0">
              <a:prstClr val="black">
                <a:alpha val="20000"/>
              </a:prstClr>
            </a:outerShdw>
          </a:effectLst>
        </p:spPr>
      </p:pic>
      <p:sp>
        <p:nvSpPr>
          <p:cNvPr id="12" name="TextBox 11" hidden="1"/>
          <p:cNvSpPr txBox="1"/>
          <p:nvPr/>
        </p:nvSpPr>
        <p:spPr>
          <a:xfrm>
            <a:off x="1251146" y="4106251"/>
            <a:ext cx="6643417" cy="1815882"/>
          </a:xfrm>
          <a:prstGeom prst="rect">
            <a:avLst/>
          </a:prstGeom>
          <a:solidFill>
            <a:srgbClr val="FFFF00"/>
          </a:solidFill>
        </p:spPr>
        <p:txBody>
          <a:bodyPr wrap="square" rtlCol="0">
            <a:spAutoFit/>
          </a:bodyPr>
          <a:lstStyle/>
          <a:p>
            <a:r>
              <a:rPr lang="en-GB" sz="1600" b="1" dirty="0">
                <a:solidFill>
                  <a:srgbClr val="FF0000"/>
                </a:solidFill>
                <a:latin typeface="Tuffy" panose="020B0603060100000000" pitchFamily="34" charset="0"/>
                <a:ea typeface="Tuffy" panose="020B0603060100000000" pitchFamily="34" charset="0"/>
              </a:rPr>
              <a:t>Right preview - Right click and replace existing images with horizontal and vertical version </a:t>
            </a:r>
            <a:r>
              <a:rPr lang="en-GB" sz="1600" b="1" dirty="0" err="1">
                <a:solidFill>
                  <a:srgbClr val="FF0000"/>
                </a:solidFill>
                <a:latin typeface="Tuffy" panose="020B0603060100000000" pitchFamily="34" charset="0"/>
                <a:ea typeface="Tuffy" panose="020B0603060100000000" pitchFamily="34" charset="0"/>
              </a:rPr>
              <a:t>jpgs</a:t>
            </a:r>
            <a:r>
              <a:rPr lang="en-GB" sz="1600" b="1" dirty="0">
                <a:solidFill>
                  <a:srgbClr val="FF0000"/>
                </a:solidFill>
                <a:latin typeface="Tuffy" panose="020B0603060100000000" pitchFamily="34" charset="0"/>
                <a:ea typeface="Tuffy" panose="020B0603060100000000" pitchFamily="34" charset="0"/>
              </a:rPr>
              <a:t> of the activity sheet to keep shadow settings.</a:t>
            </a:r>
            <a:br>
              <a:rPr lang="en-GB" sz="1600" b="1" dirty="0">
                <a:solidFill>
                  <a:srgbClr val="FF0000"/>
                </a:solidFill>
                <a:latin typeface="Tuffy" panose="020B0603060100000000" pitchFamily="34" charset="0"/>
                <a:ea typeface="Tuffy" panose="020B0603060100000000" pitchFamily="34" charset="0"/>
              </a:rPr>
            </a:br>
            <a:br>
              <a:rPr lang="en-GB" sz="1600" b="1" dirty="0">
                <a:solidFill>
                  <a:srgbClr val="FF0000"/>
                </a:solidFill>
                <a:latin typeface="Tuffy" panose="020B0603060100000000" pitchFamily="34" charset="0"/>
                <a:ea typeface="Tuffy" panose="020B0603060100000000" pitchFamily="34" charset="0"/>
              </a:rPr>
            </a:br>
            <a:r>
              <a:rPr lang="en-GB" sz="1600" b="1" dirty="0">
                <a:solidFill>
                  <a:srgbClr val="FF0000"/>
                </a:solidFill>
                <a:latin typeface="Tuffy" panose="020B0603060100000000" pitchFamily="34" charset="0"/>
                <a:ea typeface="Tuffy" panose="020B0603060100000000" pitchFamily="34" charset="0"/>
              </a:rPr>
              <a:t>Left preview - hide the image of the child, drag in your </a:t>
            </a:r>
            <a:r>
              <a:rPr lang="en-GB" sz="1600" b="1" dirty="0" err="1">
                <a:solidFill>
                  <a:srgbClr val="FF0000"/>
                </a:solidFill>
                <a:latin typeface="Tuffy" panose="020B0603060100000000" pitchFamily="34" charset="0"/>
                <a:ea typeface="Tuffy" panose="020B0603060100000000" pitchFamily="34" charset="0"/>
              </a:rPr>
              <a:t>jpgs</a:t>
            </a:r>
            <a:r>
              <a:rPr lang="en-GB" sz="1600" b="1" dirty="0">
                <a:solidFill>
                  <a:srgbClr val="FF0000"/>
                </a:solidFill>
                <a:latin typeface="Tuffy" panose="020B0603060100000000" pitchFamily="34" charset="0"/>
                <a:ea typeface="Tuffy" panose="020B0603060100000000" pitchFamily="34" charset="0"/>
              </a:rPr>
              <a:t>, crop to just around the black strokes. Width should be 4cm for the horizontal, 2cm for vertical. Drag and rotate into place. Doesn’t have to be too neat as meant to look like the child stuck it in </a:t>
            </a:r>
            <a:r>
              <a:rPr lang="en-GB" sz="1600" b="1" dirty="0">
                <a:solidFill>
                  <a:srgbClr val="FF0000"/>
                </a:solidFill>
                <a:latin typeface="Tuffy" panose="020B0603060100000000" pitchFamily="34" charset="0"/>
                <a:ea typeface="Tuffy" panose="020B0603060100000000" pitchFamily="34" charset="0"/>
                <a:sym typeface="Wingdings" panose="05000000000000000000" pitchFamily="2" charset="2"/>
              </a:rPr>
              <a:t> </a:t>
            </a:r>
            <a:endParaRPr lang="en-GB" sz="1600" b="1" dirty="0">
              <a:solidFill>
                <a:srgbClr val="FF0000"/>
              </a:solidFill>
              <a:latin typeface="Tuffy" panose="020B0603060100000000" pitchFamily="34" charset="0"/>
              <a:ea typeface="Tuffy" panose="020B0603060100000000" pitchFamily="34" charset="0"/>
            </a:endParaRPr>
          </a:p>
        </p:txBody>
      </p:sp>
      <p:sp>
        <p:nvSpPr>
          <p:cNvPr id="17" name="Rectangle 16"/>
          <p:cNvSpPr/>
          <p:nvPr/>
        </p:nvSpPr>
        <p:spPr>
          <a:xfrm>
            <a:off x="447429" y="670659"/>
            <a:ext cx="45922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Greater Than 1</a:t>
            </a:r>
          </a:p>
        </p:txBody>
      </p:sp>
      <p:sp>
        <p:nvSpPr>
          <p:cNvPr id="2" name="Rectangle 1"/>
          <p:cNvSpPr/>
          <p:nvPr/>
        </p:nvSpPr>
        <p:spPr>
          <a:xfrm>
            <a:off x="539750" y="3519488"/>
            <a:ext cx="215899" cy="436630"/>
          </a:xfrm>
          <a:prstGeom prst="rect">
            <a:avLst/>
          </a:prstGeom>
          <a:solidFill>
            <a:srgbClr val="F5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rId9"/>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12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7641"/>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Compare and order fractions whose denominators are all multiples of the same number.</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hlinkClick r:id="rId6"/>
          </p:cNvPr>
          <p:cNvSpPr/>
          <p:nvPr/>
        </p:nvSpPr>
        <p:spPr>
          <a:xfrm>
            <a:off x="8516039" y="6621136"/>
            <a:ext cx="618384" cy="23686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050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100361" y="3130616"/>
            <a:ext cx="904774" cy="59676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517624" y="6254550"/>
            <a:ext cx="500725" cy="50242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p:cNvPr>
          <p:cNvSpPr/>
          <p:nvPr/>
        </p:nvSpPr>
        <p:spPr>
          <a:xfrm>
            <a:off x="8516039" y="6147412"/>
            <a:ext cx="618384" cy="710588"/>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p:cNvPr>
          <p:cNvSpPr/>
          <p:nvPr/>
        </p:nvSpPr>
        <p:spPr>
          <a:xfrm>
            <a:off x="4100361" y="3130615"/>
            <a:ext cx="904774" cy="59676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866</TotalTime>
  <Words>689</Words>
  <Application>Microsoft Macintosh PowerPoint</Application>
  <PresentationFormat>On-screen Show (4:3)</PresentationFormat>
  <Paragraphs>108</Paragraphs>
  <Slides>14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Wingdings</vt:lpstr>
      <vt:lpstr>Twinkl</vt:lpstr>
      <vt:lpstr>Tuffy</vt:lpstr>
      <vt:lpstr>Tuffy-TTF</vt:lpstr>
      <vt:lpstr>Times New Roman</vt:lpstr>
      <vt:lpstr>Cambria Math</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Hall</dc:creator>
  <cp:lastModifiedBy>Clare Evans</cp:lastModifiedBy>
  <cp:revision>41</cp:revision>
  <dcterms:created xsi:type="dcterms:W3CDTF">2019-12-24T08:32:09Z</dcterms:created>
  <dcterms:modified xsi:type="dcterms:W3CDTF">2021-02-22T13:44:57Z</dcterms:modified>
</cp:coreProperties>
</file>