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0" r:id="rId6"/>
    <p:sldId id="271" r:id="rId7"/>
    <p:sldId id="272" r:id="rId8"/>
    <p:sldId id="273" r:id="rId9"/>
    <p:sldId id="27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
      <p:font typeface="Twinkl SemiBold" charset="0"/>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53"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5B2A85"/>
    <a:srgbClr val="4A3582"/>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3" autoAdjust="0"/>
    <p:restoredTop sz="94660"/>
  </p:normalViewPr>
  <p:slideViewPr>
    <p:cSldViewPr snapToGrid="0" showGuides="1">
      <p:cViewPr varScale="1">
        <p:scale>
          <a:sx n="55" d="100"/>
          <a:sy n="55" d="100"/>
        </p:scale>
        <p:origin x="1152" y="53"/>
      </p:cViewPr>
      <p:guideLst>
        <p:guide orient="horz" pos="2160"/>
        <p:guide pos="2880"/>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BA55784-A542-4039-A4C5-F1F147E35C04}"/>
              </a:ext>
            </a:extLst>
          </p:cNvPr>
          <p:cNvSpPr/>
          <p:nvPr/>
        </p:nvSpPr>
        <p:spPr>
          <a:xfrm>
            <a:off x="5024852" y="3438405"/>
            <a:ext cx="2841437" cy="2654420"/>
          </a:xfrm>
          <a:prstGeom prst="rect">
            <a:avLst/>
          </a:prstGeom>
          <a:solidFill>
            <a:srgbClr val="4A35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a:spcBef>
                <a:spcPct val="0"/>
              </a:spcBef>
              <a:defRPr/>
            </a:pPr>
            <a:r>
              <a:rPr lang="en-GB" sz="1600" dirty="0">
                <a:latin typeface="Twinkl" pitchFamily="50" charset="0"/>
              </a:rPr>
              <a:t>The prefix ‘</a:t>
            </a:r>
            <a:r>
              <a:rPr lang="en-GB" sz="1600" dirty="0" err="1">
                <a:latin typeface="Twinkl" pitchFamily="50" charset="0"/>
              </a:rPr>
              <a:t>helio</a:t>
            </a:r>
            <a:r>
              <a:rPr lang="en-GB" sz="1600" dirty="0">
                <a:latin typeface="Twinkl" pitchFamily="50" charset="0"/>
              </a:rPr>
              <a:t>’ means to do with the Sun. </a:t>
            </a:r>
          </a:p>
          <a:p>
            <a:pPr lvl="0">
              <a:spcBef>
                <a:spcPct val="0"/>
              </a:spcBef>
              <a:defRPr/>
            </a:pPr>
            <a:r>
              <a:rPr lang="en-GB" sz="1600" dirty="0">
                <a:latin typeface="Twinkl" pitchFamily="50" charset="0"/>
              </a:rPr>
              <a:t>So ‘heliocentric’ means the Sun is at the centre.</a:t>
            </a:r>
            <a:br>
              <a:rPr lang="en-GB" sz="1600" dirty="0">
                <a:latin typeface="Twinkl" pitchFamily="50" charset="0"/>
              </a:rPr>
            </a:br>
            <a:endParaRPr lang="en-GB" sz="1600" dirty="0">
              <a:latin typeface="Twinkl" pitchFamily="50" charset="0"/>
            </a:endParaRPr>
          </a:p>
        </p:txBody>
      </p:sp>
      <p:pic>
        <p:nvPicPr>
          <p:cNvPr id="20" name="Picture 19">
            <a:extLst>
              <a:ext uri="{FF2B5EF4-FFF2-40B4-BE49-F238E27FC236}">
                <a16:creationId xmlns:a16="http://schemas.microsoft.com/office/drawing/2014/main" id="{6593047B-8470-4720-BEB8-2BC77AAB5DE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52" r="14652"/>
          <a:stretch/>
        </p:blipFill>
        <p:spPr>
          <a:xfrm>
            <a:off x="5020503" y="1853654"/>
            <a:ext cx="2841436" cy="2841436"/>
          </a:xfrm>
          <a:prstGeom prst="flowChartConnector">
            <a:avLst/>
          </a:prstGeom>
        </p:spPr>
      </p:pic>
      <p:sp>
        <p:nvSpPr>
          <p:cNvPr id="12" name="Rectangle 11">
            <a:extLst>
              <a:ext uri="{FF2B5EF4-FFF2-40B4-BE49-F238E27FC236}">
                <a16:creationId xmlns:a16="http://schemas.microsoft.com/office/drawing/2014/main" id="{22249950-2A30-4244-997C-674526876E5A}"/>
              </a:ext>
            </a:extLst>
          </p:cNvPr>
          <p:cNvSpPr/>
          <p:nvPr/>
        </p:nvSpPr>
        <p:spPr>
          <a:xfrm>
            <a:off x="1273363" y="3438405"/>
            <a:ext cx="2845785" cy="2654420"/>
          </a:xfrm>
          <a:prstGeom prst="rect">
            <a:avLst/>
          </a:prstGeom>
          <a:solidFill>
            <a:srgbClr val="4A35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a:spcBef>
                <a:spcPct val="0"/>
              </a:spcBef>
              <a:defRPr/>
            </a:pPr>
            <a:r>
              <a:rPr lang="en-GB" sz="1600" dirty="0">
                <a:latin typeface="Twinkl" pitchFamily="50" charset="0"/>
              </a:rPr>
              <a:t>The prefix ‘geo’ means to do with Earth.</a:t>
            </a:r>
          </a:p>
          <a:p>
            <a:pPr lvl="0">
              <a:spcBef>
                <a:spcPct val="0"/>
              </a:spcBef>
              <a:defRPr/>
            </a:pPr>
            <a:r>
              <a:rPr lang="en-GB" sz="1600" dirty="0">
                <a:latin typeface="Twinkl" pitchFamily="50" charset="0"/>
              </a:rPr>
              <a:t>So ‘geocentric’ means Earth is at the centre.</a:t>
            </a:r>
            <a:br>
              <a:rPr lang="en-GB" sz="1600" dirty="0">
                <a:latin typeface="Twinkl" pitchFamily="50" charset="0"/>
              </a:rPr>
            </a:br>
            <a:endParaRPr lang="en-GB" sz="1600" dirty="0">
              <a:latin typeface="Twinkl" pitchFamily="50" charset="0"/>
            </a:endParaRPr>
          </a:p>
        </p:txBody>
      </p:sp>
      <p:pic>
        <p:nvPicPr>
          <p:cNvPr id="18" name="Picture 17">
            <a:extLst>
              <a:ext uri="{FF2B5EF4-FFF2-40B4-BE49-F238E27FC236}">
                <a16:creationId xmlns:a16="http://schemas.microsoft.com/office/drawing/2014/main" id="{328C54C6-F3DA-40E6-B1A4-3769D1A9030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52" r="14652"/>
          <a:stretch/>
        </p:blipFill>
        <p:spPr>
          <a:xfrm>
            <a:off x="1271189" y="1853654"/>
            <a:ext cx="2841436" cy="2841436"/>
          </a:xfrm>
          <a:prstGeom prst="flowChartConnector">
            <a:avLst/>
          </a:prstGeom>
        </p:spPr>
      </p:pic>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What Do These Words Mean?</a:t>
            </a:r>
          </a:p>
        </p:txBody>
      </p:sp>
      <p:sp>
        <p:nvSpPr>
          <p:cNvPr id="13" name="Oval 12">
            <a:extLst>
              <a:ext uri="{FF2B5EF4-FFF2-40B4-BE49-F238E27FC236}">
                <a16:creationId xmlns:a16="http://schemas.microsoft.com/office/drawing/2014/main" id="{6C766688-A562-4931-B284-F143A45B2B84}"/>
              </a:ext>
            </a:extLst>
          </p:cNvPr>
          <p:cNvSpPr/>
          <p:nvPr/>
        </p:nvSpPr>
        <p:spPr>
          <a:xfrm>
            <a:off x="1275537" y="1853654"/>
            <a:ext cx="2841437" cy="2841437"/>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BC32D40-2D37-41AA-B056-197E4B7EBEF3}"/>
              </a:ext>
            </a:extLst>
          </p:cNvPr>
          <p:cNvSpPr/>
          <p:nvPr/>
        </p:nvSpPr>
        <p:spPr>
          <a:xfrm>
            <a:off x="5027026" y="1853654"/>
            <a:ext cx="2841437" cy="2841437"/>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0D8E13AD-7176-405C-8AD3-6922E56992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1317" y="2205316"/>
            <a:ext cx="2223475" cy="2225935"/>
          </a:xfrm>
          <a:prstGeom prst="rect">
            <a:avLst/>
          </a:prstGeom>
        </p:spPr>
      </p:pic>
      <p:pic>
        <p:nvPicPr>
          <p:cNvPr id="22" name="Picture 21">
            <a:extLst>
              <a:ext uri="{FF2B5EF4-FFF2-40B4-BE49-F238E27FC236}">
                <a16:creationId xmlns:a16="http://schemas.microsoft.com/office/drawing/2014/main" id="{B330B95D-FDE0-4A1E-B5DF-02289317D4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3266" y="2014732"/>
            <a:ext cx="2515910" cy="2519279"/>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B77C038F-43DA-424E-AFB3-F4A0FBA2064D}"/>
              </a:ext>
            </a:extLst>
          </p:cNvPr>
          <p:cNvSpPr txBox="1"/>
          <p:nvPr/>
        </p:nvSpPr>
        <p:spPr>
          <a:xfrm>
            <a:off x="719138" y="3595801"/>
            <a:ext cx="4661754" cy="1477361"/>
          </a:xfrm>
          <a:prstGeom prst="rect">
            <a:avLst/>
          </a:prstGeom>
          <a:solidFill>
            <a:srgbClr val="4A3582"/>
          </a:solidFill>
        </p:spPr>
        <p:txBody>
          <a:bodyPr wrap="square" rIns="1368000" rtlCol="0" anchor="ctr">
            <a:noAutofit/>
          </a:bodyPr>
          <a:lstStyle/>
          <a:p>
            <a:pPr lvl="0">
              <a:spcBef>
                <a:spcPct val="0"/>
              </a:spcBef>
              <a:defRPr/>
            </a:pPr>
            <a:r>
              <a:rPr lang="en-GB" sz="1600" dirty="0">
                <a:solidFill>
                  <a:schemeClr val="bg1"/>
                </a:solidFill>
                <a:latin typeface="Twinkl" pitchFamily="50" charset="0"/>
              </a:rPr>
              <a:t>You can imagine just how people thought this was the case as from where we stand on Earth, it does look like the Moon and Sun go around us.</a:t>
            </a:r>
          </a:p>
        </p:txBody>
      </p:sp>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Geocentric Beliefs</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786835"/>
            <a:ext cx="7664863" cy="584775"/>
          </a:xfrm>
          <a:prstGeom prst="rect">
            <a:avLst/>
          </a:prstGeom>
          <a:noFill/>
        </p:spPr>
        <p:txBody>
          <a:bodyPr wrap="square" rtlCol="0">
            <a:spAutoFit/>
          </a:bodyPr>
          <a:lstStyle/>
          <a:p>
            <a:pPr lvl="0">
              <a:spcBef>
                <a:spcPct val="0"/>
              </a:spcBef>
              <a:defRPr/>
            </a:pPr>
            <a:r>
              <a:rPr lang="en-GB" sz="1600" dirty="0">
                <a:latin typeface="Twinkl" pitchFamily="50" charset="0"/>
              </a:rPr>
              <a:t>Up until the 1500s, people believed that Earth was central to everything and the Moon, Sun and other planets revolved around Earth.</a:t>
            </a:r>
          </a:p>
        </p:txBody>
      </p:sp>
      <p:sp>
        <p:nvSpPr>
          <p:cNvPr id="17" name="TextBox 16">
            <a:extLst>
              <a:ext uri="{FF2B5EF4-FFF2-40B4-BE49-F238E27FC236}">
                <a16:creationId xmlns:a16="http://schemas.microsoft.com/office/drawing/2014/main" id="{5804B6C2-C205-41A4-9EBA-F71FD48BABC6}"/>
              </a:ext>
            </a:extLst>
          </p:cNvPr>
          <p:cNvSpPr txBox="1"/>
          <p:nvPr/>
        </p:nvSpPr>
        <p:spPr>
          <a:xfrm>
            <a:off x="719137" y="2528003"/>
            <a:ext cx="3852863" cy="338554"/>
          </a:xfrm>
          <a:prstGeom prst="rect">
            <a:avLst/>
          </a:prstGeom>
          <a:noFill/>
        </p:spPr>
        <p:txBody>
          <a:bodyPr wrap="square" rtlCol="0">
            <a:spAutoFit/>
          </a:bodyPr>
          <a:lstStyle/>
          <a:p>
            <a:pPr lvl="0">
              <a:spcBef>
                <a:spcPct val="0"/>
              </a:spcBef>
              <a:defRPr/>
            </a:pPr>
            <a:r>
              <a:rPr lang="en-GB" sz="1600" dirty="0">
                <a:latin typeface="Twinkl" pitchFamily="50" charset="0"/>
              </a:rPr>
              <a:t>This was before all the scientific and technological  evidence that we have today.</a:t>
            </a:r>
          </a:p>
        </p:txBody>
      </p:sp>
      <p:pic>
        <p:nvPicPr>
          <p:cNvPr id="10" name="Picture 9">
            <a:extLst>
              <a:ext uri="{FF2B5EF4-FFF2-40B4-BE49-F238E27FC236}">
                <a16:creationId xmlns:a16="http://schemas.microsoft.com/office/drawing/2014/main" id="{A9726409-4D5C-42F2-9BBE-9E80C2316F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20047" y="2473873"/>
            <a:ext cx="4384203" cy="3721215"/>
          </a:xfrm>
          <a:prstGeom prst="rect">
            <a:avLst/>
          </a:prstGeom>
        </p:spPr>
      </p:pic>
    </p:spTree>
    <p:extLst>
      <p:ext uri="{BB962C8B-B14F-4D97-AF65-F5344CB8AC3E}">
        <p14:creationId xmlns:p14="http://schemas.microsoft.com/office/powerpoint/2010/main" val="1676707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CFBEE-9D43-42E5-BD55-813C9E56E3F4}"/>
              </a:ext>
            </a:extLst>
          </p:cNvPr>
          <p:cNvSpPr/>
          <p:nvPr/>
        </p:nvSpPr>
        <p:spPr>
          <a:xfrm>
            <a:off x="719138" y="3270738"/>
            <a:ext cx="6358670" cy="2822087"/>
          </a:xfrm>
          <a:prstGeom prst="rect">
            <a:avLst/>
          </a:prstGeom>
          <a:solidFill>
            <a:schemeClr val="bg1"/>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ct val="0"/>
              </a:spcBef>
              <a:defRPr/>
            </a:pPr>
            <a:r>
              <a:rPr lang="en-GB" sz="1600" dirty="0">
                <a:solidFill>
                  <a:schemeClr val="tx1"/>
                </a:solidFill>
                <a:latin typeface="Twinkl" pitchFamily="50" charset="0"/>
              </a:rPr>
              <a:t>They thought that this was so important that they named </a:t>
            </a:r>
          </a:p>
          <a:p>
            <a:pPr lvl="0">
              <a:spcBef>
                <a:spcPct val="0"/>
              </a:spcBef>
              <a:defRPr/>
            </a:pPr>
            <a:r>
              <a:rPr lang="en-GB" sz="1600" dirty="0">
                <a:solidFill>
                  <a:schemeClr val="tx1"/>
                </a:solidFill>
                <a:latin typeface="Twinkl" pitchFamily="50" charset="0"/>
              </a:rPr>
              <a:t>the days of the week after the planets and the gods </a:t>
            </a:r>
          </a:p>
          <a:p>
            <a:pPr lvl="0">
              <a:spcBef>
                <a:spcPct val="0"/>
              </a:spcBef>
              <a:defRPr/>
            </a:pPr>
            <a:r>
              <a:rPr lang="en-GB" sz="1600" dirty="0">
                <a:solidFill>
                  <a:schemeClr val="tx1"/>
                </a:solidFill>
                <a:latin typeface="Twinkl" pitchFamily="50" charset="0"/>
              </a:rPr>
              <a:t>associated with these planets:</a:t>
            </a:r>
          </a:p>
          <a:p>
            <a:pPr lvl="0">
              <a:spcBef>
                <a:spcPct val="0"/>
              </a:spcBef>
              <a:defRPr/>
            </a:pPr>
            <a:endParaRPr lang="en-GB" sz="1600" dirty="0">
              <a:solidFill>
                <a:schemeClr val="tx1"/>
              </a:solidFill>
              <a:latin typeface="Twinkl" pitchFamily="50" charset="0"/>
            </a:endParaRPr>
          </a:p>
          <a:p>
            <a:pPr lvl="0">
              <a:spcBef>
                <a:spcPct val="0"/>
              </a:spcBef>
              <a:defRPr/>
            </a:pPr>
            <a:r>
              <a:rPr lang="en-GB" sz="1600" dirty="0">
                <a:solidFill>
                  <a:schemeClr val="tx1"/>
                </a:solidFill>
                <a:latin typeface="Twinkl" pitchFamily="50" charset="0"/>
              </a:rPr>
              <a:t>Monday – The Moon</a:t>
            </a:r>
          </a:p>
          <a:p>
            <a:pPr lvl="0">
              <a:spcBef>
                <a:spcPct val="0"/>
              </a:spcBef>
              <a:defRPr/>
            </a:pPr>
            <a:r>
              <a:rPr lang="en-GB" sz="1600" dirty="0">
                <a:solidFill>
                  <a:schemeClr val="tx1"/>
                </a:solidFill>
                <a:latin typeface="Twinkl" pitchFamily="50" charset="0"/>
              </a:rPr>
              <a:t>Tuesday – Mars (Mardi in French)</a:t>
            </a:r>
          </a:p>
          <a:p>
            <a:pPr lvl="0">
              <a:spcBef>
                <a:spcPct val="0"/>
              </a:spcBef>
              <a:defRPr/>
            </a:pPr>
            <a:r>
              <a:rPr lang="en-GB" sz="1600" dirty="0">
                <a:solidFill>
                  <a:schemeClr val="tx1"/>
                </a:solidFill>
                <a:latin typeface="Twinkl" pitchFamily="50" charset="0"/>
              </a:rPr>
              <a:t>Wednesday – Mercury (</a:t>
            </a:r>
            <a:r>
              <a:rPr lang="en-GB" sz="1600" dirty="0" err="1">
                <a:solidFill>
                  <a:schemeClr val="tx1"/>
                </a:solidFill>
                <a:latin typeface="Twinkl" pitchFamily="50" charset="0"/>
              </a:rPr>
              <a:t>Mercredi</a:t>
            </a:r>
            <a:r>
              <a:rPr lang="en-GB" sz="1600" dirty="0">
                <a:solidFill>
                  <a:schemeClr val="tx1"/>
                </a:solidFill>
                <a:latin typeface="Twinkl" pitchFamily="50" charset="0"/>
              </a:rPr>
              <a:t> in French) </a:t>
            </a:r>
          </a:p>
          <a:p>
            <a:pPr lvl="0">
              <a:spcBef>
                <a:spcPct val="0"/>
              </a:spcBef>
              <a:defRPr/>
            </a:pPr>
            <a:r>
              <a:rPr lang="en-GB" sz="1600" dirty="0">
                <a:solidFill>
                  <a:schemeClr val="tx1"/>
                </a:solidFill>
                <a:latin typeface="Twinkl" pitchFamily="50" charset="0"/>
              </a:rPr>
              <a:t>Thursday – Jupiter (</a:t>
            </a:r>
            <a:r>
              <a:rPr lang="en-GB" sz="1600" dirty="0" err="1">
                <a:solidFill>
                  <a:schemeClr val="tx1"/>
                </a:solidFill>
                <a:latin typeface="Twinkl" pitchFamily="50" charset="0"/>
              </a:rPr>
              <a:t>Jeudi</a:t>
            </a:r>
            <a:r>
              <a:rPr lang="en-GB" sz="1600" dirty="0">
                <a:solidFill>
                  <a:schemeClr val="tx1"/>
                </a:solidFill>
                <a:latin typeface="Twinkl" pitchFamily="50" charset="0"/>
              </a:rPr>
              <a:t> in French)</a:t>
            </a:r>
          </a:p>
          <a:p>
            <a:pPr lvl="0">
              <a:spcBef>
                <a:spcPct val="0"/>
              </a:spcBef>
              <a:defRPr/>
            </a:pPr>
            <a:r>
              <a:rPr lang="en-GB" sz="1600" dirty="0">
                <a:solidFill>
                  <a:schemeClr val="tx1"/>
                </a:solidFill>
                <a:latin typeface="Twinkl" pitchFamily="50" charset="0"/>
              </a:rPr>
              <a:t>Friday – Venus (</a:t>
            </a:r>
            <a:r>
              <a:rPr lang="en-GB" sz="1600" dirty="0" err="1">
                <a:solidFill>
                  <a:schemeClr val="tx1"/>
                </a:solidFill>
                <a:latin typeface="Twinkl" pitchFamily="50" charset="0"/>
              </a:rPr>
              <a:t>Vendredi</a:t>
            </a:r>
            <a:r>
              <a:rPr lang="en-GB" sz="1600" dirty="0">
                <a:solidFill>
                  <a:schemeClr val="tx1"/>
                </a:solidFill>
                <a:latin typeface="Twinkl" pitchFamily="50" charset="0"/>
              </a:rPr>
              <a:t> in French)</a:t>
            </a:r>
          </a:p>
          <a:p>
            <a:pPr lvl="0">
              <a:spcBef>
                <a:spcPct val="0"/>
              </a:spcBef>
              <a:defRPr/>
            </a:pPr>
            <a:r>
              <a:rPr lang="en-GB" sz="1600" dirty="0">
                <a:solidFill>
                  <a:schemeClr val="tx1"/>
                </a:solidFill>
                <a:latin typeface="Twinkl" pitchFamily="50" charset="0"/>
              </a:rPr>
              <a:t>Saturday – Saturn</a:t>
            </a:r>
          </a:p>
          <a:p>
            <a:pPr lvl="0">
              <a:spcBef>
                <a:spcPct val="0"/>
              </a:spcBef>
              <a:defRPr/>
            </a:pPr>
            <a:r>
              <a:rPr lang="en-GB" sz="1600" dirty="0">
                <a:solidFill>
                  <a:schemeClr val="tx1"/>
                </a:solidFill>
                <a:latin typeface="Twinkl" pitchFamily="50" charset="0"/>
              </a:rPr>
              <a:t>Sunday – The Sun</a:t>
            </a:r>
            <a:endParaRPr lang="en-GB" sz="1600" dirty="0">
              <a:solidFill>
                <a:schemeClr val="tx1"/>
              </a:solidFill>
            </a:endParaRPr>
          </a:p>
        </p:txBody>
      </p:sp>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Ancient Civilisations</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786835"/>
            <a:ext cx="7664863" cy="1323439"/>
          </a:xfrm>
          <a:prstGeom prst="rect">
            <a:avLst/>
          </a:prstGeom>
          <a:noFill/>
        </p:spPr>
        <p:txBody>
          <a:bodyPr wrap="square" rtlCol="0">
            <a:spAutoFit/>
          </a:bodyPr>
          <a:lstStyle/>
          <a:p>
            <a:pPr lvl="0">
              <a:spcBef>
                <a:spcPct val="0"/>
              </a:spcBef>
              <a:defRPr/>
            </a:pPr>
            <a:r>
              <a:rPr lang="en-GB" sz="1600" dirty="0">
                <a:latin typeface="Twinkl" pitchFamily="50" charset="0"/>
              </a:rPr>
              <a:t>Romans and Greeks knew about planets you could see without a telescope (Mercury, Venus, Mars, Jupiter and Saturn). They could also see the Sun and Moon from Earth.</a:t>
            </a:r>
          </a:p>
          <a:p>
            <a:pPr lvl="0">
              <a:spcBef>
                <a:spcPct val="0"/>
              </a:spcBef>
              <a:defRPr/>
            </a:pPr>
            <a:endParaRPr lang="en-GB" sz="1600" dirty="0">
              <a:latin typeface="Twinkl" pitchFamily="50" charset="0"/>
            </a:endParaRPr>
          </a:p>
          <a:p>
            <a:pPr lvl="0">
              <a:spcBef>
                <a:spcPct val="0"/>
              </a:spcBef>
              <a:defRPr/>
            </a:pPr>
            <a:r>
              <a:rPr lang="en-GB" sz="1600" dirty="0">
                <a:latin typeface="Twinkl" pitchFamily="50" charset="0"/>
              </a:rPr>
              <a:t>This led them to believe that Earth was the centre of all these things.</a:t>
            </a:r>
          </a:p>
        </p:txBody>
      </p:sp>
      <p:sp>
        <p:nvSpPr>
          <p:cNvPr id="5" name="Rectangle 4">
            <a:extLst>
              <a:ext uri="{FF2B5EF4-FFF2-40B4-BE49-F238E27FC236}">
                <a16:creationId xmlns:a16="http://schemas.microsoft.com/office/drawing/2014/main" id="{A862BB62-2109-4215-A0A3-485F77EBFDCE}"/>
              </a:ext>
            </a:extLst>
          </p:cNvPr>
          <p:cNvSpPr/>
          <p:nvPr/>
        </p:nvSpPr>
        <p:spPr>
          <a:xfrm>
            <a:off x="719138" y="3270738"/>
            <a:ext cx="6437800" cy="2822087"/>
          </a:xfrm>
          <a:prstGeom prst="rect">
            <a:avLst/>
          </a:prstGeom>
          <a:solidFill>
            <a:srgbClr val="4A35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latin typeface="Twinkl" pitchFamily="50" charset="0"/>
              </a:rPr>
              <a:t>Why not research the names of Roman and Greek gods </a:t>
            </a:r>
            <a:br>
              <a:rPr lang="en-GB" sz="1600" dirty="0">
                <a:latin typeface="Twinkl" pitchFamily="50" charset="0"/>
              </a:rPr>
            </a:br>
            <a:r>
              <a:rPr lang="en-GB" sz="1600" dirty="0">
                <a:latin typeface="Twinkl" pitchFamily="50" charset="0"/>
              </a:rPr>
              <a:t>and see where they fit in with days of the week and the </a:t>
            </a:r>
          </a:p>
          <a:p>
            <a:r>
              <a:rPr lang="en-GB" sz="1600" dirty="0">
                <a:latin typeface="Twinkl" pitchFamily="50" charset="0"/>
              </a:rPr>
              <a:t>planets? </a:t>
            </a:r>
            <a:r>
              <a:rPr lang="en-GB" sz="1600" dirty="0"/>
              <a:t>In English, some days were named after the Norse </a:t>
            </a:r>
            <a:br>
              <a:rPr lang="en-GB" sz="1600" dirty="0"/>
            </a:br>
            <a:r>
              <a:rPr lang="en-GB" sz="1600" dirty="0"/>
              <a:t>gods rather than Roman or Greek.</a:t>
            </a:r>
            <a:r>
              <a:rPr lang="en-GB" sz="1600" dirty="0">
                <a:latin typeface="Twinkl" pitchFamily="50" charset="0"/>
              </a:rPr>
              <a:t> Which day do you think </a:t>
            </a:r>
            <a:br>
              <a:rPr lang="en-GB" sz="1600" dirty="0">
                <a:latin typeface="Twinkl" pitchFamily="50" charset="0"/>
              </a:rPr>
            </a:br>
            <a:r>
              <a:rPr lang="en-GB" sz="1600" dirty="0">
                <a:latin typeface="Twinkl" pitchFamily="50" charset="0"/>
              </a:rPr>
              <a:t>belongs to Thor?</a:t>
            </a:r>
          </a:p>
          <a:p>
            <a:pPr algn="ctr"/>
            <a:endParaRPr lang="en-GB" dirty="0"/>
          </a:p>
        </p:txBody>
      </p:sp>
      <p:pic>
        <p:nvPicPr>
          <p:cNvPr id="3" name="Picture 2">
            <a:extLst>
              <a:ext uri="{FF2B5EF4-FFF2-40B4-BE49-F238E27FC236}">
                <a16:creationId xmlns:a16="http://schemas.microsoft.com/office/drawing/2014/main" id="{C74CB7CC-9419-49A3-968C-E0DB84EEEF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012" b="1383"/>
          <a:stretch/>
        </p:blipFill>
        <p:spPr>
          <a:xfrm flipH="1">
            <a:off x="5055576" y="3216011"/>
            <a:ext cx="4088423" cy="3641990"/>
          </a:xfrm>
          <a:prstGeom prst="rect">
            <a:avLst/>
          </a:prstGeom>
        </p:spPr>
      </p:pic>
    </p:spTree>
    <p:extLst>
      <p:ext uri="{BB962C8B-B14F-4D97-AF65-F5344CB8AC3E}">
        <p14:creationId xmlns:p14="http://schemas.microsoft.com/office/powerpoint/2010/main" val="383894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3C678BA-D198-443D-AE31-C0F36DB0B1BA}"/>
              </a:ext>
            </a:extLst>
          </p:cNvPr>
          <p:cNvSpPr/>
          <p:nvPr/>
        </p:nvSpPr>
        <p:spPr>
          <a:xfrm>
            <a:off x="719139" y="3270532"/>
            <a:ext cx="6094900" cy="2329850"/>
          </a:xfrm>
          <a:prstGeom prst="rect">
            <a:avLst/>
          </a:prstGeom>
          <a:solidFill>
            <a:srgbClr val="4A35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ct val="0"/>
              </a:spcBef>
              <a:defRPr/>
            </a:pPr>
            <a:r>
              <a:rPr lang="en-GB" sz="1600" dirty="0">
                <a:latin typeface="Twinkl" pitchFamily="50" charset="0"/>
              </a:rPr>
              <a:t>Even before this, philosophers </a:t>
            </a:r>
            <a:r>
              <a:rPr lang="en-GB" sz="1600" dirty="0" err="1">
                <a:latin typeface="Twinkl" pitchFamily="50" charset="0"/>
              </a:rPr>
              <a:t>Philolaus</a:t>
            </a:r>
            <a:r>
              <a:rPr lang="en-GB" sz="1600" dirty="0">
                <a:latin typeface="Twinkl" pitchFamily="50" charset="0"/>
              </a:rPr>
              <a:t> and then </a:t>
            </a:r>
            <a:r>
              <a:rPr lang="en-GB" sz="1600" dirty="0" err="1">
                <a:latin typeface="Twinkl" pitchFamily="50" charset="0"/>
              </a:rPr>
              <a:t>Hicetas</a:t>
            </a:r>
            <a:r>
              <a:rPr lang="en-GB" sz="1600" dirty="0">
                <a:latin typeface="Twinkl" pitchFamily="50" charset="0"/>
              </a:rPr>
              <a:t> had thought that Earth was moving around some kind of ‘central </a:t>
            </a:r>
          </a:p>
          <a:p>
            <a:pPr lvl="0">
              <a:spcBef>
                <a:spcPct val="0"/>
              </a:spcBef>
              <a:defRPr/>
            </a:pPr>
            <a:r>
              <a:rPr lang="en-GB" sz="1600" dirty="0">
                <a:latin typeface="Twinkl" pitchFamily="50" charset="0"/>
              </a:rPr>
              <a:t>fire’.</a:t>
            </a:r>
          </a:p>
          <a:p>
            <a:pPr lvl="0">
              <a:spcBef>
                <a:spcPct val="0"/>
              </a:spcBef>
              <a:defRPr/>
            </a:pPr>
            <a:endParaRPr lang="en-GB" sz="1600" dirty="0">
              <a:latin typeface="Twinkl" pitchFamily="50" charset="0"/>
            </a:endParaRPr>
          </a:p>
          <a:p>
            <a:pPr lvl="0">
              <a:spcBef>
                <a:spcPct val="0"/>
              </a:spcBef>
              <a:defRPr/>
            </a:pPr>
            <a:r>
              <a:rPr lang="en-GB" sz="1600" dirty="0">
                <a:latin typeface="Twinkl" pitchFamily="50" charset="0"/>
              </a:rPr>
              <a:t>As far as anyone can tell, no one really took the idea much further at the time and the theory wasn’t developed until </a:t>
            </a:r>
          </a:p>
          <a:p>
            <a:pPr lvl="0">
              <a:spcBef>
                <a:spcPct val="0"/>
              </a:spcBef>
              <a:defRPr/>
            </a:pPr>
            <a:r>
              <a:rPr lang="en-GB" sz="1600" dirty="0">
                <a:latin typeface="Twinkl" pitchFamily="50" charset="0"/>
              </a:rPr>
              <a:t>many centuries later.</a:t>
            </a:r>
          </a:p>
        </p:txBody>
      </p:sp>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The First Speculators</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786835"/>
            <a:ext cx="6024561" cy="1323439"/>
          </a:xfrm>
          <a:prstGeom prst="rect">
            <a:avLst/>
          </a:prstGeom>
          <a:noFill/>
        </p:spPr>
        <p:txBody>
          <a:bodyPr wrap="square" rtlCol="0">
            <a:spAutoFit/>
          </a:bodyPr>
          <a:lstStyle/>
          <a:p>
            <a:pPr lvl="0">
              <a:spcBef>
                <a:spcPct val="0"/>
              </a:spcBef>
              <a:defRPr/>
            </a:pPr>
            <a:r>
              <a:rPr lang="en-GB" sz="1600" dirty="0">
                <a:latin typeface="Twinkl" pitchFamily="50" charset="0"/>
              </a:rPr>
              <a:t>Aristarchus of Samos (an ancient Greek astronomer) is believed to be the first person to say out loud that Earth wasn’t the centre of everything and that it was actually the Sun.</a:t>
            </a:r>
          </a:p>
          <a:p>
            <a:pPr lvl="0">
              <a:spcBef>
                <a:spcPct val="0"/>
              </a:spcBef>
              <a:defRPr/>
            </a:pPr>
            <a:endParaRPr lang="en-GB" sz="1600" dirty="0">
              <a:latin typeface="Twinkl" pitchFamily="50" charset="0"/>
            </a:endParaRPr>
          </a:p>
          <a:p>
            <a:pPr lvl="0">
              <a:spcBef>
                <a:spcPct val="0"/>
              </a:spcBef>
              <a:defRPr/>
            </a:pPr>
            <a:r>
              <a:rPr lang="en-GB" sz="1600" dirty="0">
                <a:latin typeface="Twinkl" pitchFamily="50" charset="0"/>
              </a:rPr>
              <a:t>This was way back in around 300 BC.</a:t>
            </a:r>
          </a:p>
        </p:txBody>
      </p:sp>
      <p:pic>
        <p:nvPicPr>
          <p:cNvPr id="4" name="Picture 3">
            <a:extLst>
              <a:ext uri="{FF2B5EF4-FFF2-40B4-BE49-F238E27FC236}">
                <a16:creationId xmlns:a16="http://schemas.microsoft.com/office/drawing/2014/main" id="{A53349C2-9948-4B5C-AE65-2AFF8D5C3A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33594" y="1827038"/>
            <a:ext cx="2091267" cy="4272450"/>
          </a:xfrm>
          <a:prstGeom prst="rect">
            <a:avLst/>
          </a:prstGeom>
        </p:spPr>
      </p:pic>
    </p:spTree>
    <p:extLst>
      <p:ext uri="{BB962C8B-B14F-4D97-AF65-F5344CB8AC3E}">
        <p14:creationId xmlns:p14="http://schemas.microsoft.com/office/powerpoint/2010/main" val="1660130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A193BCE-12A9-45D9-97C3-1D5B9B109562}"/>
              </a:ext>
            </a:extLst>
          </p:cNvPr>
          <p:cNvSpPr txBox="1"/>
          <p:nvPr/>
        </p:nvSpPr>
        <p:spPr>
          <a:xfrm>
            <a:off x="719137" y="2735661"/>
            <a:ext cx="6042147" cy="2346293"/>
          </a:xfrm>
          <a:prstGeom prst="rect">
            <a:avLst/>
          </a:prstGeom>
          <a:solidFill>
            <a:schemeClr val="bg1"/>
          </a:solidFill>
          <a:ln w="28575">
            <a:solidFill>
              <a:srgbClr val="4A3582"/>
            </a:solidFill>
          </a:ln>
        </p:spPr>
        <p:txBody>
          <a:bodyPr wrap="square" rtlCol="0" anchor="ctr">
            <a:noAutofit/>
          </a:bodyPr>
          <a:lstStyle/>
          <a:p>
            <a:pPr lvl="0">
              <a:spcBef>
                <a:spcPct val="0"/>
              </a:spcBef>
              <a:defRPr/>
            </a:pPr>
            <a:r>
              <a:rPr lang="en-GB" sz="1600" dirty="0">
                <a:latin typeface="Twinkl" pitchFamily="50" charset="0"/>
              </a:rPr>
              <a:t>He did study astronomy at college but decided </a:t>
            </a:r>
            <a:br>
              <a:rPr lang="en-GB" sz="1600" dirty="0">
                <a:latin typeface="Twinkl" pitchFamily="50" charset="0"/>
              </a:rPr>
            </a:br>
            <a:r>
              <a:rPr lang="en-GB" sz="1600" dirty="0">
                <a:latin typeface="Twinkl" pitchFamily="50" charset="0"/>
              </a:rPr>
              <a:t>to concentrate on law and medicine, keeping </a:t>
            </a:r>
          </a:p>
          <a:p>
            <a:pPr lvl="0">
              <a:spcBef>
                <a:spcPct val="0"/>
              </a:spcBef>
              <a:defRPr/>
            </a:pPr>
            <a:r>
              <a:rPr lang="en-GB" sz="1600" dirty="0">
                <a:latin typeface="Twinkl" pitchFamily="50" charset="0"/>
              </a:rPr>
              <a:t>up with astronomy as a hobby.</a:t>
            </a:r>
          </a:p>
          <a:p>
            <a:pPr lvl="0">
              <a:spcBef>
                <a:spcPct val="0"/>
              </a:spcBef>
              <a:defRPr/>
            </a:pPr>
            <a:endParaRPr lang="en-GB" sz="1600" dirty="0">
              <a:latin typeface="Twinkl" pitchFamily="50" charset="0"/>
            </a:endParaRPr>
          </a:p>
          <a:p>
            <a:pPr lvl="0">
              <a:spcBef>
                <a:spcPct val="0"/>
              </a:spcBef>
              <a:defRPr/>
            </a:pPr>
            <a:r>
              <a:rPr lang="en-GB" sz="1600" dirty="0">
                <a:latin typeface="Twinkl" pitchFamily="50" charset="0"/>
              </a:rPr>
              <a:t>He worked alongside another famous </a:t>
            </a:r>
          </a:p>
          <a:p>
            <a:pPr lvl="0">
              <a:spcBef>
                <a:spcPct val="0"/>
              </a:spcBef>
              <a:defRPr/>
            </a:pPr>
            <a:r>
              <a:rPr lang="en-GB" sz="1600" dirty="0">
                <a:latin typeface="Twinkl" pitchFamily="50" charset="0"/>
              </a:rPr>
              <a:t>astronomer and started developing his </a:t>
            </a:r>
          </a:p>
          <a:p>
            <a:pPr lvl="0">
              <a:spcBef>
                <a:spcPct val="0"/>
              </a:spcBef>
              <a:defRPr/>
            </a:pPr>
            <a:r>
              <a:rPr lang="en-GB" sz="1600" dirty="0">
                <a:latin typeface="Twinkl" pitchFamily="50" charset="0"/>
              </a:rPr>
              <a:t>theory of a solar system where planets </a:t>
            </a:r>
          </a:p>
          <a:p>
            <a:pPr lvl="0">
              <a:spcBef>
                <a:spcPct val="0"/>
              </a:spcBef>
              <a:defRPr/>
            </a:pPr>
            <a:r>
              <a:rPr lang="en-GB" sz="1600" dirty="0">
                <a:latin typeface="Twinkl" pitchFamily="50" charset="0"/>
              </a:rPr>
              <a:t>orbited Sun.</a:t>
            </a:r>
          </a:p>
        </p:txBody>
      </p:sp>
      <p:sp>
        <p:nvSpPr>
          <p:cNvPr id="12" name="TextBox 11">
            <a:extLst>
              <a:ext uri="{FF2B5EF4-FFF2-40B4-BE49-F238E27FC236}">
                <a16:creationId xmlns:a16="http://schemas.microsoft.com/office/drawing/2014/main" id="{3680AE83-742B-41E4-B570-0D9BFB2AFDD9}"/>
              </a:ext>
            </a:extLst>
          </p:cNvPr>
          <p:cNvSpPr txBox="1"/>
          <p:nvPr/>
        </p:nvSpPr>
        <p:spPr>
          <a:xfrm>
            <a:off x="703635" y="2735659"/>
            <a:ext cx="6042147" cy="3212141"/>
          </a:xfrm>
          <a:prstGeom prst="rect">
            <a:avLst/>
          </a:prstGeom>
          <a:solidFill>
            <a:schemeClr val="bg1"/>
          </a:solidFill>
          <a:ln w="28575">
            <a:solidFill>
              <a:srgbClr val="4A3582"/>
            </a:solidFill>
          </a:ln>
        </p:spPr>
        <p:txBody>
          <a:bodyPr wrap="square" rtlCol="0" anchor="ctr">
            <a:noAutofit/>
          </a:bodyPr>
          <a:lstStyle/>
          <a:p>
            <a:pPr lvl="0">
              <a:spcBef>
                <a:spcPct val="0"/>
              </a:spcBef>
            </a:pPr>
            <a:r>
              <a:rPr lang="en-GB" sz="1600" dirty="0">
                <a:latin typeface="Twinkl" pitchFamily="50" charset="0"/>
              </a:rPr>
              <a:t>He wrote what is known as one of the most </a:t>
            </a:r>
          </a:p>
          <a:p>
            <a:pPr lvl="0">
              <a:spcBef>
                <a:spcPct val="0"/>
              </a:spcBef>
            </a:pPr>
            <a:r>
              <a:rPr lang="en-GB" sz="1600" dirty="0">
                <a:latin typeface="Twinkl" pitchFamily="50" charset="0"/>
              </a:rPr>
              <a:t>important astronomy books of all time. </a:t>
            </a:r>
          </a:p>
          <a:p>
            <a:pPr lvl="0">
              <a:spcBef>
                <a:spcPct val="0"/>
              </a:spcBef>
            </a:pPr>
            <a:r>
              <a:rPr lang="en-GB" sz="1600" dirty="0">
                <a:latin typeface="Twinkl" pitchFamily="50" charset="0"/>
              </a:rPr>
              <a:t>published in 1542: </a:t>
            </a:r>
            <a:r>
              <a:rPr lang="en-GB" sz="1600" b="1" i="1" dirty="0">
                <a:latin typeface="Twinkl" pitchFamily="50" charset="0"/>
              </a:rPr>
              <a:t>De </a:t>
            </a:r>
            <a:r>
              <a:rPr lang="en-GB" sz="1600" b="1" i="1" dirty="0" err="1">
                <a:latin typeface="Twinkl" pitchFamily="50" charset="0"/>
              </a:rPr>
              <a:t>revolutionibus</a:t>
            </a:r>
            <a:r>
              <a:rPr lang="en-GB" sz="1600" b="1" i="1" dirty="0">
                <a:latin typeface="Twinkl" pitchFamily="50" charset="0"/>
              </a:rPr>
              <a:t> </a:t>
            </a:r>
          </a:p>
          <a:p>
            <a:pPr lvl="0">
              <a:spcBef>
                <a:spcPct val="0"/>
              </a:spcBef>
            </a:pPr>
            <a:r>
              <a:rPr lang="en-GB" sz="1600" b="1" i="1" dirty="0" err="1">
                <a:latin typeface="Twinkl" pitchFamily="50" charset="0"/>
              </a:rPr>
              <a:t>Orbium</a:t>
            </a:r>
            <a:r>
              <a:rPr lang="en-GB" sz="1600" b="1" i="1" dirty="0">
                <a:latin typeface="Twinkl" pitchFamily="50" charset="0"/>
              </a:rPr>
              <a:t> </a:t>
            </a:r>
            <a:r>
              <a:rPr lang="en-GB" sz="1600" b="1" i="1" dirty="0" err="1">
                <a:latin typeface="Twinkl" pitchFamily="50" charset="0"/>
              </a:rPr>
              <a:t>Coelestium</a:t>
            </a:r>
            <a:endParaRPr lang="en-GB" sz="1600" b="1" i="1" dirty="0">
              <a:latin typeface="Twinkl" pitchFamily="50" charset="0"/>
            </a:endParaRPr>
          </a:p>
          <a:p>
            <a:pPr lvl="0">
              <a:spcBef>
                <a:spcPct val="0"/>
              </a:spcBef>
            </a:pPr>
            <a:r>
              <a:rPr lang="en-GB" sz="1600" dirty="0">
                <a:latin typeface="Twinkl" pitchFamily="50" charset="0"/>
              </a:rPr>
              <a:t>(Roughly translated as On the revolutions </a:t>
            </a:r>
          </a:p>
          <a:p>
            <a:pPr lvl="0">
              <a:spcBef>
                <a:spcPct val="0"/>
              </a:spcBef>
            </a:pPr>
            <a:r>
              <a:rPr lang="en-GB" sz="1600" dirty="0">
                <a:latin typeface="Twinkl" pitchFamily="50" charset="0"/>
              </a:rPr>
              <a:t>of heavenly/celestial bodies/spheres)</a:t>
            </a:r>
          </a:p>
          <a:p>
            <a:pPr lvl="0">
              <a:spcBef>
                <a:spcPct val="0"/>
              </a:spcBef>
            </a:pPr>
            <a:endParaRPr lang="en-GB" sz="1600" dirty="0">
              <a:latin typeface="Twinkl" pitchFamily="50" charset="0"/>
            </a:endParaRPr>
          </a:p>
          <a:p>
            <a:pPr lvl="0">
              <a:spcBef>
                <a:spcPct val="0"/>
              </a:spcBef>
            </a:pPr>
            <a:r>
              <a:rPr lang="en-GB" sz="1600" dirty="0">
                <a:latin typeface="Twinkl" pitchFamily="50" charset="0"/>
              </a:rPr>
              <a:t>The book talked about his idea that Earth </a:t>
            </a:r>
          </a:p>
          <a:p>
            <a:pPr lvl="0">
              <a:spcBef>
                <a:spcPct val="0"/>
              </a:spcBef>
            </a:pPr>
            <a:r>
              <a:rPr lang="en-GB" sz="1600" dirty="0">
                <a:latin typeface="Twinkl" pitchFamily="50" charset="0"/>
              </a:rPr>
              <a:t>rotates on its axis and takes a year to orbit </a:t>
            </a:r>
          </a:p>
          <a:p>
            <a:pPr lvl="0">
              <a:spcBef>
                <a:spcPct val="0"/>
              </a:spcBef>
            </a:pPr>
            <a:r>
              <a:rPr lang="en-GB" sz="1600" dirty="0">
                <a:latin typeface="Twinkl" pitchFamily="50" charset="0"/>
              </a:rPr>
              <a:t>the Sun. He also talked about other planets </a:t>
            </a:r>
          </a:p>
          <a:p>
            <a:pPr lvl="0">
              <a:spcBef>
                <a:spcPct val="0"/>
              </a:spcBef>
            </a:pPr>
            <a:r>
              <a:rPr lang="en-GB" sz="1600" dirty="0">
                <a:latin typeface="Twinkl" pitchFamily="50" charset="0"/>
              </a:rPr>
              <a:t>also orbiting the Sun. This is known as the </a:t>
            </a:r>
          </a:p>
          <a:p>
            <a:pPr lvl="0">
              <a:spcBef>
                <a:spcPct val="0"/>
              </a:spcBef>
            </a:pPr>
            <a:r>
              <a:rPr lang="en-GB" sz="1600" dirty="0">
                <a:latin typeface="Twinkl" pitchFamily="50" charset="0"/>
              </a:rPr>
              <a:t>Heliocentric Theory.</a:t>
            </a:r>
          </a:p>
        </p:txBody>
      </p:sp>
      <p:pic>
        <p:nvPicPr>
          <p:cNvPr id="10" name="Picture 9">
            <a:extLst>
              <a:ext uri="{FF2B5EF4-FFF2-40B4-BE49-F238E27FC236}">
                <a16:creationId xmlns:a16="http://schemas.microsoft.com/office/drawing/2014/main" id="{640EC01C-2290-47A8-941A-42BC0D4C7305}"/>
              </a:ext>
            </a:extLst>
          </p:cNvPr>
          <p:cNvPicPr>
            <a:picLocks noChangeAspect="1"/>
          </p:cNvPicPr>
          <p:nvPr/>
        </p:nvPicPr>
        <p:blipFill rotWithShape="1">
          <a:blip r:embed="rId2">
            <a:extLst>
              <a:ext uri="{28A0092B-C50C-407E-A947-70E740481C1C}">
                <a14:useLocalDpi xmlns:a14="http://schemas.microsoft.com/office/drawing/2010/main" val="0"/>
              </a:ext>
            </a:extLst>
          </a:blip>
          <a:srcRect l="14652" r="14652"/>
          <a:stretch/>
        </p:blipFill>
        <p:spPr>
          <a:xfrm>
            <a:off x="4747847" y="2452322"/>
            <a:ext cx="3625002" cy="3625002"/>
          </a:xfrm>
          <a:prstGeom prst="flowChartConnector">
            <a:avLst/>
          </a:prstGeom>
        </p:spPr>
      </p:pic>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Nicolaus Copernicus 1473-1543</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786835"/>
            <a:ext cx="7669212" cy="584775"/>
          </a:xfrm>
          <a:prstGeom prst="rect">
            <a:avLst/>
          </a:prstGeom>
          <a:noFill/>
        </p:spPr>
        <p:txBody>
          <a:bodyPr wrap="square" rtlCol="0">
            <a:spAutoFit/>
          </a:bodyPr>
          <a:lstStyle/>
          <a:p>
            <a:pPr lvl="0">
              <a:spcBef>
                <a:spcPct val="0"/>
              </a:spcBef>
              <a:defRPr/>
            </a:pPr>
            <a:r>
              <a:rPr lang="en-GB" sz="1600" dirty="0">
                <a:latin typeface="Twinkl" pitchFamily="50" charset="0"/>
              </a:rPr>
              <a:t>Born in Poland on 19</a:t>
            </a:r>
            <a:r>
              <a:rPr lang="en-GB" sz="1600" baseline="30000" dirty="0">
                <a:latin typeface="Twinkl" pitchFamily="50" charset="0"/>
              </a:rPr>
              <a:t>th</a:t>
            </a:r>
            <a:r>
              <a:rPr lang="en-GB" sz="1600" dirty="0">
                <a:latin typeface="Twinkl" pitchFamily="50" charset="0"/>
              </a:rPr>
              <a:t> February 1473, he was a mathematician, artist, translator and most importantly in this case, he was an astronomer.</a:t>
            </a:r>
          </a:p>
        </p:txBody>
      </p:sp>
      <p:sp>
        <p:nvSpPr>
          <p:cNvPr id="9" name="Oval 8">
            <a:extLst>
              <a:ext uri="{FF2B5EF4-FFF2-40B4-BE49-F238E27FC236}">
                <a16:creationId xmlns:a16="http://schemas.microsoft.com/office/drawing/2014/main" id="{CD751862-4938-46B9-A742-EC4F4E9A2579}"/>
              </a:ext>
            </a:extLst>
          </p:cNvPr>
          <p:cNvSpPr/>
          <p:nvPr/>
        </p:nvSpPr>
        <p:spPr>
          <a:xfrm>
            <a:off x="4739055" y="2443530"/>
            <a:ext cx="3649296" cy="3649296"/>
          </a:xfrm>
          <a:prstGeom prst="ellipse">
            <a:avLst/>
          </a:prstGeom>
          <a:no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1FF3CE43-4089-4DDA-AF5F-8700E69D6C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7345" y="2581844"/>
            <a:ext cx="3286005" cy="3365957"/>
          </a:xfrm>
          <a:prstGeom prst="rect">
            <a:avLst/>
          </a:prstGeom>
        </p:spPr>
      </p:pic>
    </p:spTree>
    <p:extLst>
      <p:ext uri="{BB962C8B-B14F-4D97-AF65-F5344CB8AC3E}">
        <p14:creationId xmlns:p14="http://schemas.microsoft.com/office/powerpoint/2010/main" val="3110566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The Heliocentric Theory</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859339"/>
            <a:ext cx="3852862" cy="2958845"/>
          </a:xfrm>
          <a:prstGeom prst="rect">
            <a:avLst/>
          </a:prstGeom>
          <a:noFill/>
        </p:spPr>
        <p:txBody>
          <a:bodyPr wrap="square" rtlCol="0">
            <a:noAutofit/>
          </a:bodyPr>
          <a:lstStyle/>
          <a:p>
            <a:pPr lvl="0">
              <a:spcBef>
                <a:spcPct val="0"/>
              </a:spcBef>
              <a:defRPr/>
            </a:pPr>
            <a:r>
              <a:rPr lang="en-GB" sz="1600" dirty="0">
                <a:latin typeface="Twinkl" pitchFamily="50" charset="0"/>
              </a:rPr>
              <a:t>This theory was that the Sun is the centre of the Solar System and Earth, along with the other planets, orbit the Sun. </a:t>
            </a:r>
          </a:p>
          <a:p>
            <a:pPr lvl="0">
              <a:spcBef>
                <a:spcPct val="0"/>
              </a:spcBef>
              <a:defRPr/>
            </a:pPr>
            <a:endParaRPr lang="en-GB" sz="1600" dirty="0">
              <a:latin typeface="Twinkl" pitchFamily="50" charset="0"/>
            </a:endParaRPr>
          </a:p>
          <a:p>
            <a:pPr lvl="0">
              <a:spcBef>
                <a:spcPct val="0"/>
              </a:spcBef>
            </a:pPr>
            <a:r>
              <a:rPr lang="en-GB" sz="1600" dirty="0">
                <a:latin typeface="Twinkl" pitchFamily="50" charset="0"/>
              </a:rPr>
              <a:t>Famous scientists Galileo and Johannes Kepler built on the theory Copernicus had developed even though the theory had been condemned by others.</a:t>
            </a:r>
          </a:p>
        </p:txBody>
      </p:sp>
      <p:pic>
        <p:nvPicPr>
          <p:cNvPr id="11" name="Picture 10">
            <a:extLst>
              <a:ext uri="{FF2B5EF4-FFF2-40B4-BE49-F238E27FC236}">
                <a16:creationId xmlns:a16="http://schemas.microsoft.com/office/drawing/2014/main" id="{120357A3-5648-4B7B-8BB3-8E9E89D601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2637" y="1786835"/>
            <a:ext cx="4192955" cy="3558888"/>
          </a:xfrm>
          <a:prstGeom prst="rect">
            <a:avLst/>
          </a:prstGeom>
        </p:spPr>
      </p:pic>
    </p:spTree>
    <p:extLst>
      <p:ext uri="{BB962C8B-B14F-4D97-AF65-F5344CB8AC3E}">
        <p14:creationId xmlns:p14="http://schemas.microsoft.com/office/powerpoint/2010/main" val="1544001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5A16CDD-3106-464B-9427-E8A1FFE69865}"/>
              </a:ext>
            </a:extLst>
          </p:cNvPr>
          <p:cNvSpPr txBox="1"/>
          <p:nvPr/>
        </p:nvSpPr>
        <p:spPr>
          <a:xfrm>
            <a:off x="719138" y="2545511"/>
            <a:ext cx="6042147" cy="3445333"/>
          </a:xfrm>
          <a:prstGeom prst="rect">
            <a:avLst/>
          </a:prstGeom>
          <a:solidFill>
            <a:schemeClr val="bg1"/>
          </a:solidFill>
          <a:ln w="28575">
            <a:solidFill>
              <a:srgbClr val="4A3582"/>
            </a:solidFill>
          </a:ln>
        </p:spPr>
        <p:txBody>
          <a:bodyPr wrap="square" rIns="2160000" rtlCol="0" anchor="ctr">
            <a:noAutofit/>
          </a:bodyPr>
          <a:lstStyle/>
          <a:p>
            <a:pPr lvl="0">
              <a:spcBef>
                <a:spcPct val="0"/>
              </a:spcBef>
              <a:defRPr/>
            </a:pPr>
            <a:r>
              <a:rPr lang="en-GB" sz="1600" dirty="0">
                <a:latin typeface="Twinkl" pitchFamily="50" charset="0"/>
              </a:rPr>
              <a:t>Galileo (1564–1642) built on the work of Copernicus, finding more evidence using a telescope, but the Catholic Church decided that the heliocentric theory was against their beliefs and Galileo was put on trial. He was eventually put under house arrest where he remained until </a:t>
            </a:r>
          </a:p>
          <a:p>
            <a:pPr lvl="0">
              <a:spcBef>
                <a:spcPct val="0"/>
              </a:spcBef>
              <a:defRPr/>
            </a:pPr>
            <a:r>
              <a:rPr lang="en-GB" sz="1600" dirty="0">
                <a:latin typeface="Twinkl" pitchFamily="50" charset="0"/>
              </a:rPr>
              <a:t>his death.</a:t>
            </a:r>
          </a:p>
          <a:p>
            <a:pPr lvl="0">
              <a:spcBef>
                <a:spcPct val="0"/>
              </a:spcBef>
              <a:defRPr/>
            </a:pPr>
            <a:endParaRPr lang="en-GB" sz="1600" dirty="0">
              <a:latin typeface="Twinkl" pitchFamily="50" charset="0"/>
            </a:endParaRPr>
          </a:p>
          <a:p>
            <a:pPr lvl="0">
              <a:spcBef>
                <a:spcPct val="0"/>
              </a:spcBef>
              <a:defRPr/>
            </a:pPr>
            <a:r>
              <a:rPr lang="en-GB" sz="1600" dirty="0">
                <a:latin typeface="Twinkl" pitchFamily="50" charset="0"/>
              </a:rPr>
              <a:t>During his life, he did continue to work on his theory and published books and evidence gaining more and more support from others.</a:t>
            </a:r>
          </a:p>
        </p:txBody>
      </p:sp>
      <p:sp>
        <p:nvSpPr>
          <p:cNvPr id="7" name="Oval 6">
            <a:extLst>
              <a:ext uri="{FF2B5EF4-FFF2-40B4-BE49-F238E27FC236}">
                <a16:creationId xmlns:a16="http://schemas.microsoft.com/office/drawing/2014/main" id="{AF9460FF-4897-4A5B-90EB-B2E82D68C5DC}"/>
              </a:ext>
            </a:extLst>
          </p:cNvPr>
          <p:cNvSpPr/>
          <p:nvPr/>
        </p:nvSpPr>
        <p:spPr>
          <a:xfrm>
            <a:off x="4739055" y="2443530"/>
            <a:ext cx="3649296" cy="3649296"/>
          </a:xfrm>
          <a:prstGeom prst="ellipse">
            <a:avLst/>
          </a:prstGeom>
          <a:solidFill>
            <a:schemeClr val="bg1"/>
          </a:solidFill>
          <a:ln w="38100">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43AC0DEE-E337-4E7C-AA6E-4D8287B36D6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32" t="-9328" r="-20081" b="13185"/>
          <a:stretch/>
        </p:blipFill>
        <p:spPr>
          <a:xfrm flipH="1">
            <a:off x="4677508" y="2190447"/>
            <a:ext cx="3747354" cy="3902378"/>
          </a:xfrm>
          <a:prstGeom prst="flowChartConnector">
            <a:avLst/>
          </a:prstGeom>
        </p:spPr>
      </p:pic>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How Did People Take It?</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859340"/>
            <a:ext cx="7669212" cy="338738"/>
          </a:xfrm>
          <a:prstGeom prst="rect">
            <a:avLst/>
          </a:prstGeom>
          <a:noFill/>
        </p:spPr>
        <p:txBody>
          <a:bodyPr wrap="square" rtlCol="0">
            <a:noAutofit/>
          </a:bodyPr>
          <a:lstStyle/>
          <a:p>
            <a:pPr lvl="0" algn="ctr">
              <a:spcBef>
                <a:spcPct val="0"/>
              </a:spcBef>
              <a:defRPr/>
            </a:pPr>
            <a:r>
              <a:rPr lang="en-GB" sz="1600" dirty="0">
                <a:latin typeface="Twinkl" pitchFamily="50" charset="0"/>
              </a:rPr>
              <a:t>Not well… well some people didn’t.</a:t>
            </a:r>
          </a:p>
        </p:txBody>
      </p:sp>
    </p:spTree>
    <p:extLst>
      <p:ext uri="{BB962C8B-B14F-4D97-AF65-F5344CB8AC3E}">
        <p14:creationId xmlns:p14="http://schemas.microsoft.com/office/powerpoint/2010/main" val="3727223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2DABAF2-9482-4A90-886D-0988B76D4A3D}"/>
              </a:ext>
            </a:extLst>
          </p:cNvPr>
          <p:cNvSpPr txBox="1"/>
          <p:nvPr/>
        </p:nvSpPr>
        <p:spPr>
          <a:xfrm>
            <a:off x="719138" y="4797944"/>
            <a:ext cx="4635377" cy="1272420"/>
          </a:xfrm>
          <a:prstGeom prst="rect">
            <a:avLst/>
          </a:prstGeom>
          <a:solidFill>
            <a:schemeClr val="bg1"/>
          </a:solidFill>
          <a:ln w="38100">
            <a:solidFill>
              <a:srgbClr val="5B2A85"/>
            </a:solidFill>
          </a:ln>
        </p:spPr>
        <p:txBody>
          <a:bodyPr wrap="square" rtlCol="0" anchor="ctr">
            <a:noAutofit/>
          </a:bodyPr>
          <a:lstStyle/>
          <a:p>
            <a:pPr lvl="0">
              <a:spcBef>
                <a:spcPct val="0"/>
              </a:spcBef>
              <a:defRPr/>
            </a:pPr>
            <a:r>
              <a:rPr lang="en-GB" sz="1600" dirty="0"/>
              <a:t>Where would we be now if people like </a:t>
            </a:r>
          </a:p>
          <a:p>
            <a:pPr lvl="0">
              <a:spcBef>
                <a:spcPct val="0"/>
              </a:spcBef>
              <a:defRPr/>
            </a:pPr>
            <a:r>
              <a:rPr lang="en-GB" sz="1600" dirty="0"/>
              <a:t>Galileo and Copernicus didn’t ask questions </a:t>
            </a:r>
          </a:p>
          <a:p>
            <a:pPr lvl="0">
              <a:spcBef>
                <a:spcPct val="0"/>
              </a:spcBef>
              <a:defRPr/>
            </a:pPr>
            <a:r>
              <a:rPr lang="en-GB" sz="1600" dirty="0"/>
              <a:t>and ‘wonder’ things?</a:t>
            </a:r>
          </a:p>
          <a:p>
            <a:pPr lvl="0">
              <a:spcBef>
                <a:spcPct val="0"/>
              </a:spcBef>
              <a:defRPr/>
            </a:pPr>
            <a:r>
              <a:rPr lang="en-GB" sz="1600" dirty="0"/>
              <a:t>What are you inquisitive about?</a:t>
            </a:r>
          </a:p>
        </p:txBody>
      </p:sp>
      <p:sp>
        <p:nvSpPr>
          <p:cNvPr id="7" name="TextBox 6">
            <a:extLst>
              <a:ext uri="{FF2B5EF4-FFF2-40B4-BE49-F238E27FC236}">
                <a16:creationId xmlns:a16="http://schemas.microsoft.com/office/drawing/2014/main" id="{DB8EA303-DB5A-4901-992D-8463FE7FA92D}"/>
              </a:ext>
            </a:extLst>
          </p:cNvPr>
          <p:cNvSpPr txBox="1"/>
          <p:nvPr/>
        </p:nvSpPr>
        <p:spPr>
          <a:xfrm>
            <a:off x="719138" y="3178187"/>
            <a:ext cx="4222139" cy="1272420"/>
          </a:xfrm>
          <a:prstGeom prst="rect">
            <a:avLst/>
          </a:prstGeom>
          <a:solidFill>
            <a:srgbClr val="4A3582"/>
          </a:solidFill>
        </p:spPr>
        <p:txBody>
          <a:bodyPr wrap="square" rIns="288000" rtlCol="0" anchor="ctr">
            <a:noAutofit/>
          </a:bodyPr>
          <a:lstStyle/>
          <a:p>
            <a:pPr lvl="0">
              <a:spcBef>
                <a:spcPct val="0"/>
              </a:spcBef>
              <a:defRPr/>
            </a:pPr>
            <a:r>
              <a:rPr lang="en-GB" sz="1600" dirty="0">
                <a:solidFill>
                  <a:schemeClr val="bg1"/>
                </a:solidFill>
                <a:latin typeface="Twinkl" pitchFamily="50" charset="0"/>
              </a:rPr>
              <a:t>Scientists and astronomers are still discovering new things in the cosmos and will continue to do so as long as humans have an enquiring mind.</a:t>
            </a:r>
          </a:p>
        </p:txBody>
      </p:sp>
      <p:pic>
        <p:nvPicPr>
          <p:cNvPr id="3" name="Picture 2">
            <a:extLst>
              <a:ext uri="{FF2B5EF4-FFF2-40B4-BE49-F238E27FC236}">
                <a16:creationId xmlns:a16="http://schemas.microsoft.com/office/drawing/2014/main" id="{E868A34C-CBC4-4D07-AC73-2DC10DDA40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576" r="5923"/>
          <a:stretch/>
        </p:blipFill>
        <p:spPr>
          <a:xfrm rot="16200000">
            <a:off x="4370984" y="2075456"/>
            <a:ext cx="4466248" cy="3568487"/>
          </a:xfrm>
          <a:prstGeom prst="rect">
            <a:avLst/>
          </a:prstGeom>
        </p:spPr>
      </p:pic>
      <p:sp>
        <p:nvSpPr>
          <p:cNvPr id="21" name="Title 20"/>
          <p:cNvSpPr>
            <a:spLocks noGrp="1"/>
          </p:cNvSpPr>
          <p:nvPr>
            <p:ph type="title"/>
          </p:nvPr>
        </p:nvSpPr>
        <p:spPr>
          <a:xfrm>
            <a:off x="448408" y="765175"/>
            <a:ext cx="8247184" cy="861402"/>
          </a:xfrm>
          <a:prstGeom prst="roundRect">
            <a:avLst>
              <a:gd name="adj" fmla="val 0"/>
            </a:avLst>
          </a:prstGeom>
          <a:solidFill>
            <a:srgbClr val="4A3582"/>
          </a:solidFill>
        </p:spPr>
        <p:txBody>
          <a:bodyPr/>
          <a:lstStyle/>
          <a:p>
            <a:r>
              <a:rPr lang="en-GB" sz="3600" dirty="0">
                <a:solidFill>
                  <a:schemeClr val="bg1"/>
                </a:solidFill>
                <a:latin typeface="Twinkl SemiBold" pitchFamily="2" charset="0"/>
              </a:rPr>
              <a:t>And Now?</a:t>
            </a:r>
          </a:p>
        </p:txBody>
      </p:sp>
      <p:sp>
        <p:nvSpPr>
          <p:cNvPr id="14" name="TextBox 13">
            <a:extLst>
              <a:ext uri="{FF2B5EF4-FFF2-40B4-BE49-F238E27FC236}">
                <a16:creationId xmlns:a16="http://schemas.microsoft.com/office/drawing/2014/main" id="{EB0F5D22-BCB5-4924-8752-8E505B8FA8A0}"/>
              </a:ext>
            </a:extLst>
          </p:cNvPr>
          <p:cNvSpPr txBox="1"/>
          <p:nvPr/>
        </p:nvSpPr>
        <p:spPr>
          <a:xfrm>
            <a:off x="719138" y="1859340"/>
            <a:ext cx="3975954" cy="1086084"/>
          </a:xfrm>
          <a:prstGeom prst="rect">
            <a:avLst/>
          </a:prstGeom>
          <a:noFill/>
        </p:spPr>
        <p:txBody>
          <a:bodyPr wrap="square" rtlCol="0">
            <a:noAutofit/>
          </a:bodyPr>
          <a:lstStyle/>
          <a:p>
            <a:pPr lvl="0">
              <a:spcBef>
                <a:spcPct val="0"/>
              </a:spcBef>
              <a:defRPr/>
            </a:pPr>
            <a:r>
              <a:rPr lang="en-GB" sz="1600" dirty="0">
                <a:latin typeface="Twinkl" pitchFamily="50" charset="0"/>
              </a:rPr>
              <a:t>The latest technologies now enable us to see much more of space and gain more and more details of evidence to support theories.</a:t>
            </a:r>
          </a:p>
        </p:txBody>
      </p:sp>
    </p:spTree>
    <p:extLst>
      <p:ext uri="{BB962C8B-B14F-4D97-AF65-F5344CB8AC3E}">
        <p14:creationId xmlns:p14="http://schemas.microsoft.com/office/powerpoint/2010/main" val="3754372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53</TotalTime>
  <Words>775</Words>
  <Application>Microsoft Office PowerPoint</Application>
  <PresentationFormat>On-screen Show (4:3)</PresentationFormat>
  <Paragraphs>73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Twinkl SemiBold</vt:lpstr>
      <vt:lpstr>Twinkl</vt:lpstr>
      <vt:lpstr>Office Theme</vt:lpstr>
      <vt:lpstr>PowerPoint Presentation</vt:lpstr>
      <vt:lpstr>What Do These Words Mean?</vt:lpstr>
      <vt:lpstr>Geocentric Beliefs</vt:lpstr>
      <vt:lpstr>Ancient Civilisations</vt:lpstr>
      <vt:lpstr>The First Speculators</vt:lpstr>
      <vt:lpstr>Nicolaus Copernicus 1473-1543</vt:lpstr>
      <vt:lpstr>The Heliocentric Theory</vt:lpstr>
      <vt:lpstr>How Did People Take It?</vt:lpstr>
      <vt:lpstr>And 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Clare Evans</cp:lastModifiedBy>
  <cp:revision>7</cp:revision>
  <dcterms:created xsi:type="dcterms:W3CDTF">2019-01-14T12:40:42Z</dcterms:created>
  <dcterms:modified xsi:type="dcterms:W3CDTF">2021-01-14T13:14:38Z</dcterms:modified>
</cp:coreProperties>
</file>