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2"/>
  </p:notesMasterIdLst>
  <p:handoutMasterIdLst>
    <p:handoutMasterId r:id="rId13"/>
  </p:handoutMasterIdLst>
  <p:sldIdLst>
    <p:sldId id="275" r:id="rId2"/>
    <p:sldId id="276" r:id="rId3"/>
    <p:sldId id="278" r:id="rId4"/>
    <p:sldId id="279" r:id="rId5"/>
    <p:sldId id="289" r:id="rId6"/>
    <p:sldId id="282" r:id="rId7"/>
    <p:sldId id="284" r:id="rId8"/>
    <p:sldId id="288" r:id="rId9"/>
    <p:sldId id="277" r:id="rId10"/>
    <p:sldId id="286" r:id="rId11"/>
  </p:sldIdLst>
  <p:sldSz cx="9144000" cy="6858000" type="screen4x3"/>
  <p:notesSz cx="6858000" cy="9144000"/>
  <p:embeddedFontLst>
    <p:embeddedFont>
      <p:font typeface="Calibri" panose="020F0502020204030204" pitchFamily="34" charset="0"/>
      <p:regular r:id="rId14"/>
      <p:bold r:id="rId15"/>
      <p:italic r:id="rId16"/>
      <p:boldItalic r:id="rId17"/>
    </p:embeddedFont>
    <p:embeddedFont>
      <p:font typeface="Cambria Math" panose="02040503050406030204" pitchFamily="18" charset="0"/>
      <p:regular r:id="rId18"/>
    </p:embeddedFont>
    <p:embeddedFont>
      <p:font typeface="Tuffy" panose="020B0603060100000000" pitchFamily="34" charset="0"/>
      <p:regular r:id="rId19"/>
      <p:bold r:id="rId20"/>
      <p:italic r:id="rId21"/>
      <p:boldItalic r:id="rId22"/>
    </p:embeddedFont>
    <p:embeddedFont>
      <p:font typeface="Tuffy-TTF" panose="020B0603060100000000" pitchFamily="34" charset="0"/>
      <p:regular r:id="rId23"/>
      <p:bold r:id="rId24"/>
      <p:italic r:id="rId25"/>
      <p:boldItalic r:id="rId26"/>
    </p:embeddedFont>
    <p:embeddedFont>
      <p:font typeface="Twinkl" pitchFamily="2" charset="77"/>
      <p:regular r:id="rId27"/>
      <p:bold r:id="rId2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52"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527"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EDF98"/>
    <a:srgbClr val="F7BC92"/>
    <a:srgbClr val="FFECA7"/>
    <a:srgbClr val="F08115"/>
    <a:srgbClr val="EEBCD9"/>
    <a:srgbClr val="009541"/>
    <a:srgbClr val="CA4692"/>
    <a:srgbClr val="8D358B"/>
    <a:srgbClr val="F1864B"/>
    <a:srgbClr val="87BD3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07" autoAdjust="0"/>
    <p:restoredTop sz="94660"/>
  </p:normalViewPr>
  <p:slideViewPr>
    <p:cSldViewPr snapToGrid="0" showGuides="1">
      <p:cViewPr varScale="1">
        <p:scale>
          <a:sx n="115" d="100"/>
          <a:sy n="115" d="100"/>
        </p:scale>
        <p:origin x="624" y="208"/>
      </p:cViewPr>
      <p:guideLst>
        <p:guide orient="horz" pos="2160"/>
        <p:guide pos="2880"/>
        <p:guide pos="340"/>
        <p:guide orient="horz" pos="3952"/>
        <p:guide pos="5420"/>
        <p:guide orient="horz" pos="346"/>
        <p:guide pos="476"/>
        <p:guide orient="horz" pos="527"/>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26" Type="http://schemas.openxmlformats.org/officeDocument/2006/relationships/font" Target="fonts/font13.fntdata"/><Relationship Id="rId3" Type="http://schemas.openxmlformats.org/officeDocument/2006/relationships/slide" Target="slides/slide2.xml"/><Relationship Id="rId21"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5" Type="http://schemas.openxmlformats.org/officeDocument/2006/relationships/font" Target="fonts/font12.fnt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1.fntdata"/><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font" Target="fonts/font10.fntdata"/><Relationship Id="rId28" Type="http://schemas.openxmlformats.org/officeDocument/2006/relationships/font" Target="fonts/font15.fntdata"/><Relationship Id="rId10" Type="http://schemas.openxmlformats.org/officeDocument/2006/relationships/slide" Target="slides/slide9.xml"/><Relationship Id="rId19" Type="http://schemas.openxmlformats.org/officeDocument/2006/relationships/font" Target="fonts/font6.fntdata"/><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font" Target="fonts/font9.fntdata"/><Relationship Id="rId27" Type="http://schemas.openxmlformats.org/officeDocument/2006/relationships/font" Target="fonts/font14.fntdata"/><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10/02/2021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10/02/2021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70333" y="5834189"/>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white-rose-maths-resources/year-5-white-rose-maths-resources-key-stage-1-year-1-year-2/spring-block-2-fractions-year-5-white-rose-maths-supporting-resources-key-stage-1"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8"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3.xml"/><Relationship Id="rId6" Type="http://schemas.openxmlformats.org/officeDocument/2006/relationships/image" Target="../media/image11.png"/><Relationship Id="rId11" Type="http://schemas.openxmlformats.org/officeDocument/2006/relationships/image" Target="../media/image15.png"/><Relationship Id="rId5" Type="http://schemas.openxmlformats.org/officeDocument/2006/relationships/image" Target="../media/image10.png"/><Relationship Id="rId10" Type="http://schemas.openxmlformats.org/officeDocument/2006/relationships/image" Target="../media/image14.png"/><Relationship Id="rId4" Type="http://schemas.openxmlformats.org/officeDocument/2006/relationships/image" Target="../media/image9.png"/><Relationship Id="rId9" Type="http://schemas.openxmlformats.org/officeDocument/2006/relationships/image" Target="../media/image13.png"/></Relationships>
</file>

<file path=ppt/slides/_rels/slide5.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5.png"/><Relationship Id="rId7" Type="http://schemas.openxmlformats.org/officeDocument/2006/relationships/image" Target="../media/image21.png"/><Relationship Id="rId2" Type="http://schemas.openxmlformats.org/officeDocument/2006/relationships/image" Target="../media/image17.png"/><Relationship Id="rId1" Type="http://schemas.openxmlformats.org/officeDocument/2006/relationships/slideLayout" Target="../slideLayouts/slideLayout3.xml"/><Relationship Id="rId6" Type="http://schemas.openxmlformats.org/officeDocument/2006/relationships/image" Target="../media/image20.png"/><Relationship Id="rId5" Type="http://schemas.openxmlformats.org/officeDocument/2006/relationships/image" Target="../media/image19.png"/><Relationship Id="rId10" Type="http://schemas.openxmlformats.org/officeDocument/2006/relationships/image" Target="../media/image16.png"/><Relationship Id="rId4" Type="http://schemas.openxmlformats.org/officeDocument/2006/relationships/image" Target="../media/image18.png"/><Relationship Id="rId9" Type="http://schemas.openxmlformats.org/officeDocument/2006/relationships/image" Target="../media/image23.png"/></Relationships>
</file>

<file path=ppt/slides/_rels/slide6.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image" Target="../media/image24.png"/><Relationship Id="rId1" Type="http://schemas.openxmlformats.org/officeDocument/2006/relationships/slideLayout" Target="../slideLayouts/slideLayout3.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7.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33.png"/><Relationship Id="rId7" Type="http://schemas.openxmlformats.org/officeDocument/2006/relationships/image" Target="../media/image37.png"/><Relationship Id="rId2" Type="http://schemas.openxmlformats.org/officeDocument/2006/relationships/image" Target="../media/image25.png"/><Relationship Id="rId1" Type="http://schemas.openxmlformats.org/officeDocument/2006/relationships/slideLayout" Target="../slideLayouts/slideLayout3.xml"/><Relationship Id="rId6" Type="http://schemas.openxmlformats.org/officeDocument/2006/relationships/image" Target="../media/image36.png"/><Relationship Id="rId5" Type="http://schemas.openxmlformats.org/officeDocument/2006/relationships/image" Target="../media/image35.png"/><Relationship Id="rId10" Type="http://schemas.openxmlformats.org/officeDocument/2006/relationships/image" Target="../media/image39.png"/><Relationship Id="rId4" Type="http://schemas.openxmlformats.org/officeDocument/2006/relationships/image" Target="../media/image34.png"/><Relationship Id="rId9" Type="http://schemas.openxmlformats.org/officeDocument/2006/relationships/image" Target="../media/image32.png"/></Relationships>
</file>

<file path=ppt/slides/_rels/slide8.xml.rels><?xml version="1.0" encoding="UTF-8" standalone="yes"?>
<Relationships xmlns="http://schemas.openxmlformats.org/package/2006/relationships"><Relationship Id="rId8" Type="http://schemas.openxmlformats.org/officeDocument/2006/relationships/image" Target="../media/image46.jpeg"/><Relationship Id="rId3" Type="http://schemas.openxmlformats.org/officeDocument/2006/relationships/image" Target="../media/image41.jpeg"/><Relationship Id="rId7" Type="http://schemas.openxmlformats.org/officeDocument/2006/relationships/image" Target="../media/image45.jpeg"/><Relationship Id="rId2" Type="http://schemas.openxmlformats.org/officeDocument/2006/relationships/image" Target="../media/image40.png"/><Relationship Id="rId1" Type="http://schemas.openxmlformats.org/officeDocument/2006/relationships/slideLayout" Target="../slideLayouts/slideLayout3.xml"/><Relationship Id="rId6" Type="http://schemas.openxmlformats.org/officeDocument/2006/relationships/image" Target="../media/image44.png"/><Relationship Id="rId5" Type="http://schemas.openxmlformats.org/officeDocument/2006/relationships/image" Target="../media/image43.jpeg"/><Relationship Id="rId4" Type="http://schemas.openxmlformats.org/officeDocument/2006/relationships/image" Target="../media/image42.jpeg"/></Relationships>
</file>

<file path=ppt/slides/_rels/slide9.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hyperlink" Target="https://www.twinkl.co.uk/resources/planit-maths-primary-teaching-resources-year-5/planit-maths-primary-teaching-resources-year-5-number---fractions/planit-maths-primary-teaching-resources-year-5-number---fractions-recognise-mixed-numbers-and-improper-fractions-and-convert-from-one-form-to-the-other-and-write-mathematical-statements-greater-than-1-as-a-mixed-number" TargetMode="External"/><Relationship Id="rId1" Type="http://schemas.openxmlformats.org/officeDocument/2006/relationships/slideLayout" Target="../slideLayouts/slideLayout4.xml"/><Relationship Id="rId5" Type="http://schemas.openxmlformats.org/officeDocument/2006/relationships/image" Target="../media/image49.jpeg"/><Relationship Id="rId4" Type="http://schemas.openxmlformats.org/officeDocument/2006/relationships/image" Target="../media/image48.jpeg"/></Relationships>
</file>

<file path=ppt/slides/_rels/slide10.xml.rels><?xml version="1.0" encoding="UTF-8" standalone="yes"?>
<Relationships xmlns="http://schemas.openxmlformats.org/package/2006/relationships"><Relationship Id="rId2" Type="http://schemas.openxmlformats.org/officeDocument/2006/relationships/hyperlink" Target="https://www.twinkl.co.uk/resources/white-rose-maths-resources/year-5-white-rose-maths-resources-key-stage-1-year-1-year-2/spring-block-2-fractions-year-5-white-rose-maths-supporting-resources-key-stage-1"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50ACF447-C646-4743-B769-A1FBE36EF73E}"/>
              </a:ext>
            </a:extLst>
          </p:cNvPr>
          <p:cNvSpPr/>
          <p:nvPr/>
        </p:nvSpPr>
        <p:spPr>
          <a:xfrm>
            <a:off x="104775" y="5553076"/>
            <a:ext cx="1657350" cy="1209674"/>
          </a:xfrm>
          <a:prstGeom prst="rect">
            <a:avLst/>
          </a:prstGeom>
          <a:solidFill>
            <a:srgbClr val="18A0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96228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p:cNvSpPr>
          <p:nvPr/>
        </p:nvSpPr>
        <p:spPr>
          <a:xfrm>
            <a:off x="461962" y="762000"/>
            <a:ext cx="8220075" cy="652318"/>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GB" altLang="en-US" sz="2800" b="1" i="0" u="none" strike="noStrike" kern="1200" cap="none" spc="0" normalizeH="0" baseline="0" noProof="0" dirty="0">
                <a:ln>
                  <a:noFill/>
                </a:ln>
                <a:solidFill>
                  <a:srgbClr val="014482"/>
                </a:solidFill>
                <a:effectLst/>
                <a:uLnTx/>
                <a:uFillTx/>
                <a:latin typeface="Tuffy-TTF" panose="020B0603060100000000" pitchFamily="34" charset="0"/>
                <a:ea typeface="Tuffy" panose="020B0603060100000000" pitchFamily="34" charset="0"/>
                <a:cs typeface="Arial" panose="020B0604020202020204" pitchFamily="34" charset="0"/>
              </a:rPr>
              <a:t>Diving into Mastery Guidance for Educators</a:t>
            </a:r>
          </a:p>
        </p:txBody>
      </p:sp>
      <p:sp>
        <p:nvSpPr>
          <p:cNvPr id="4" name="Rectangle 3">
            <a:extLst>
              <a:ext uri="{FF2B5EF4-FFF2-40B4-BE49-F238E27FC236}">
                <a16:creationId xmlns:a16="http://schemas.microsoft.com/office/drawing/2014/main" id="{FA04B34F-55C5-40A6-8A7E-881778633952}"/>
              </a:ext>
            </a:extLst>
          </p:cNvPr>
          <p:cNvSpPr/>
          <p:nvPr/>
        </p:nvSpPr>
        <p:spPr>
          <a:xfrm>
            <a:off x="761153" y="1994284"/>
            <a:ext cx="3196589" cy="3795053"/>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ysClr val="windowText" lastClr="000000"/>
              </a:solidFill>
              <a:effectLst/>
              <a:uLnTx/>
              <a:uFillTx/>
              <a:latin typeface="Twinkl" pitchFamily="50" charset="0"/>
            </a:endParaRPr>
          </a:p>
        </p:txBody>
      </p:sp>
      <p:sp>
        <p:nvSpPr>
          <p:cNvPr id="5" name="Rectangle 4"/>
          <p:cNvSpPr/>
          <p:nvPr/>
        </p:nvSpPr>
        <p:spPr>
          <a:xfrm>
            <a:off x="769943" y="1341966"/>
            <a:ext cx="7623169" cy="584775"/>
          </a:xfrm>
          <a:prstGeom prst="rect">
            <a:avLst/>
          </a:prstGeom>
        </p:spPr>
        <p:txBody>
          <a:bodyPr wrap="square">
            <a:spAutoFit/>
          </a:bodyPr>
          <a:lstStyle/>
          <a:p>
            <a:pPr algn="just"/>
            <a:r>
              <a:rPr lang="en-GB" sz="1600" dirty="0">
                <a:latin typeface="Tuffy" panose="020B0603060100000000" pitchFamily="34" charset="0"/>
                <a:ea typeface="Tuffy" panose="020B0603060100000000" pitchFamily="34" charset="0"/>
              </a:rPr>
              <a:t>Each activity sheet is split into three sections, diving, deeper and deepest, which are represented by the following icons:</a:t>
            </a:r>
          </a:p>
        </p:txBody>
      </p:sp>
      <p:sp>
        <p:nvSpPr>
          <p:cNvPr id="6" name="Rectangle 5">
            <a:extLst>
              <a:ext uri="{FF2B5EF4-FFF2-40B4-BE49-F238E27FC236}">
                <a16:creationId xmlns:a16="http://schemas.microsoft.com/office/drawing/2014/main" id="{D7C4EA92-F36C-4499-A738-0B1DDBF02EE5}"/>
              </a:ext>
            </a:extLst>
          </p:cNvPr>
          <p:cNvSpPr/>
          <p:nvPr/>
        </p:nvSpPr>
        <p:spPr>
          <a:xfrm>
            <a:off x="4184822" y="1936618"/>
            <a:ext cx="4208289" cy="3046988"/>
          </a:xfrm>
          <a:prstGeom prst="rect">
            <a:avLst/>
          </a:prstGeom>
        </p:spPr>
        <p:txBody>
          <a:bodyPr wrap="square" lIns="0" tIns="0" rIns="0" bIns="0">
            <a:spAutoFit/>
          </a:bodyPr>
          <a:lstStyle/>
          <a:p>
            <a:pPr algn="just"/>
            <a:r>
              <a:rPr lang="en-GB" sz="1600" dirty="0">
                <a:latin typeface="Tuffy" panose="020B0603060100000000" pitchFamily="34" charset="0"/>
                <a:ea typeface="Tuffy" panose="020B0603060100000000" pitchFamily="34" charset="0"/>
              </a:rPr>
              <a:t>These carefully designed activities take your children through a learning journey, initially ensuring they are fluent with the key concept being taught; then applying this to a range of reasoning and problem-solving activities. </a:t>
            </a:r>
          </a:p>
          <a:p>
            <a:pPr algn="just"/>
            <a:endParaRPr lang="en-GB" sz="1600" dirty="0">
              <a:latin typeface="Tuffy" panose="020B0603060100000000" pitchFamily="34" charset="0"/>
              <a:ea typeface="Tuffy" panose="020B0603060100000000" pitchFamily="34" charset="0"/>
            </a:endParaRPr>
          </a:p>
          <a:p>
            <a:pPr algn="just"/>
            <a:r>
              <a:rPr lang="en-GB" sz="1600" dirty="0">
                <a:latin typeface="Tuffy" panose="020B0603060100000000" pitchFamily="34" charset="0"/>
                <a:ea typeface="Tuffy" panose="020B0603060100000000" pitchFamily="34" charset="0"/>
              </a:rPr>
              <a:t>These sheets might not necessarily be used in a linear way. Some children might begin at the ‘Deeper’ section and in fact, others may ‘dive straight in’ to the ‘Deepest’ section if they have already mastered the skill and are applying this to show their depth of understanding. </a:t>
            </a:r>
          </a:p>
        </p:txBody>
      </p:sp>
      <p:grpSp>
        <p:nvGrpSpPr>
          <p:cNvPr id="7" name="Group 6"/>
          <p:cNvGrpSpPr/>
          <p:nvPr/>
        </p:nvGrpSpPr>
        <p:grpSpPr>
          <a:xfrm>
            <a:off x="1213030" y="2423057"/>
            <a:ext cx="2292835" cy="2937506"/>
            <a:chOff x="1213030" y="2423057"/>
            <a:chExt cx="2292835" cy="2937506"/>
          </a:xfrm>
        </p:grpSpPr>
        <p:pic>
          <p:nvPicPr>
            <p:cNvPr id="8" name="Picture 7">
              <a:extLst>
                <a:ext uri="{FF2B5EF4-FFF2-40B4-BE49-F238E27FC236}">
                  <a16:creationId xmlns:a16="http://schemas.microsoft.com/office/drawing/2014/main" id="{82F8BBE3-D3F3-4DE6-A818-2D773F20B11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13030" y="2423057"/>
              <a:ext cx="868680" cy="868680"/>
            </a:xfrm>
            <a:prstGeom prst="rect">
              <a:avLst/>
            </a:prstGeom>
          </p:spPr>
        </p:pic>
        <p:pic>
          <p:nvPicPr>
            <p:cNvPr id="9" name="Picture 8">
              <a:extLst>
                <a:ext uri="{FF2B5EF4-FFF2-40B4-BE49-F238E27FC236}">
                  <a16:creationId xmlns:a16="http://schemas.microsoft.com/office/drawing/2014/main" id="{164A8FE3-B06C-4E40-977F-4F3E0ACC2AD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13030" y="3457470"/>
              <a:ext cx="868680" cy="868680"/>
            </a:xfrm>
            <a:prstGeom prst="rect">
              <a:avLst/>
            </a:prstGeom>
          </p:spPr>
        </p:pic>
        <p:pic>
          <p:nvPicPr>
            <p:cNvPr id="10" name="Picture 9">
              <a:extLst>
                <a:ext uri="{FF2B5EF4-FFF2-40B4-BE49-F238E27FC236}">
                  <a16:creationId xmlns:a16="http://schemas.microsoft.com/office/drawing/2014/main" id="{788CE03C-10B4-46B1-849A-0D1B9CBCCE9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3030" y="4491883"/>
              <a:ext cx="868680" cy="868680"/>
            </a:xfrm>
            <a:prstGeom prst="rect">
              <a:avLst/>
            </a:prstGeom>
          </p:spPr>
        </p:pic>
        <p:sp>
          <p:nvSpPr>
            <p:cNvPr id="11" name="Arrow: Pentagon 11">
              <a:extLst>
                <a:ext uri="{FF2B5EF4-FFF2-40B4-BE49-F238E27FC236}">
                  <a16:creationId xmlns:a16="http://schemas.microsoft.com/office/drawing/2014/main" id="{602133B5-7961-4F75-A2BE-B73C6DB63E21}"/>
                </a:ext>
              </a:extLst>
            </p:cNvPr>
            <p:cNvSpPr/>
            <p:nvPr/>
          </p:nvSpPr>
          <p:spPr>
            <a:xfrm flipH="1">
              <a:off x="2180298" y="2674517"/>
              <a:ext cx="1325567" cy="365760"/>
            </a:xfrm>
            <a:prstGeom prst="homePlate">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Diving</a:t>
              </a:r>
              <a:endParaRPr lang="en-US" b="1" dirty="0">
                <a:solidFill>
                  <a:schemeClr val="bg1"/>
                </a:solidFill>
              </a:endParaRPr>
            </a:p>
          </p:txBody>
        </p:sp>
        <p:sp>
          <p:nvSpPr>
            <p:cNvPr id="12" name="Arrow: Pentagon 12">
              <a:extLst>
                <a:ext uri="{FF2B5EF4-FFF2-40B4-BE49-F238E27FC236}">
                  <a16:creationId xmlns:a16="http://schemas.microsoft.com/office/drawing/2014/main" id="{D99180F2-5FC9-4895-9C62-0CB9474D9C82}"/>
                </a:ext>
              </a:extLst>
            </p:cNvPr>
            <p:cNvSpPr/>
            <p:nvPr/>
          </p:nvSpPr>
          <p:spPr>
            <a:xfrm flipH="1">
              <a:off x="2180298" y="3708930"/>
              <a:ext cx="1325567" cy="365760"/>
            </a:xfrm>
            <a:prstGeom prst="homePlate">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Deeper</a:t>
              </a:r>
              <a:endParaRPr lang="en-US" b="1" dirty="0">
                <a:solidFill>
                  <a:schemeClr val="bg1"/>
                </a:solidFill>
              </a:endParaRPr>
            </a:p>
          </p:txBody>
        </p:sp>
        <p:sp>
          <p:nvSpPr>
            <p:cNvPr id="13" name="Arrow: Pentagon 13">
              <a:extLst>
                <a:ext uri="{FF2B5EF4-FFF2-40B4-BE49-F238E27FC236}">
                  <a16:creationId xmlns:a16="http://schemas.microsoft.com/office/drawing/2014/main" id="{6997B7B1-BA29-4830-B759-33B615380048}"/>
                </a:ext>
              </a:extLst>
            </p:cNvPr>
            <p:cNvSpPr/>
            <p:nvPr/>
          </p:nvSpPr>
          <p:spPr>
            <a:xfrm flipH="1">
              <a:off x="2180298" y="4743343"/>
              <a:ext cx="1325567" cy="365760"/>
            </a:xfrm>
            <a:prstGeom prst="homePlate">
              <a:avLst/>
            </a:prstGeom>
            <a:solidFill>
              <a:srgbClr val="00529C"/>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Deepest</a:t>
              </a:r>
              <a:endParaRPr lang="en-US" b="1" dirty="0">
                <a:solidFill>
                  <a:schemeClr val="bg1"/>
                </a:solidFill>
              </a:endParaRPr>
            </a:p>
          </p:txBody>
        </p:sp>
      </p:grpSp>
    </p:spTree>
    <p:extLst>
      <p:ext uri="{BB962C8B-B14F-4D97-AF65-F5344CB8AC3E}">
        <p14:creationId xmlns:p14="http://schemas.microsoft.com/office/powerpoint/2010/main" val="13248507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11"/>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3"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Aim</a:t>
            </a:r>
          </a:p>
        </p:txBody>
      </p:sp>
      <p:sp>
        <p:nvSpPr>
          <p:cNvPr id="14" name="Content Placeholder 15"/>
          <p:cNvSpPr txBox="1">
            <a:spLocks/>
          </p:cNvSpPr>
          <p:nvPr/>
        </p:nvSpPr>
        <p:spPr>
          <a:xfrm>
            <a:off x="628650" y="1127760"/>
            <a:ext cx="7886700" cy="1409700"/>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pPr>
            <a:r>
              <a:rPr lang="en-GB" dirty="0">
                <a:solidFill>
                  <a:srgbClr val="000000"/>
                </a:solidFill>
              </a:rPr>
              <a:t>Recognise mixed numbers and improper fractions and convert</a:t>
            </a:r>
            <a:br>
              <a:rPr lang="en-GB" dirty="0">
                <a:solidFill>
                  <a:srgbClr val="000000"/>
                </a:solidFill>
              </a:rPr>
            </a:br>
            <a:r>
              <a:rPr lang="en-GB" dirty="0">
                <a:solidFill>
                  <a:srgbClr val="000000"/>
                </a:solidFill>
              </a:rPr>
              <a:t>from one form to the other and write mathematical statements &gt;1</a:t>
            </a:r>
            <a:br>
              <a:rPr lang="en-GB" dirty="0">
                <a:solidFill>
                  <a:srgbClr val="000000"/>
                </a:solidFill>
              </a:rPr>
            </a:br>
            <a:r>
              <a:rPr lang="en-GB" dirty="0">
                <a:solidFill>
                  <a:srgbClr val="000000"/>
                </a:solidFill>
              </a:rPr>
              <a:t>as a mixed number. </a:t>
            </a:r>
          </a:p>
        </p:txBody>
      </p:sp>
    </p:spTree>
    <p:extLst>
      <p:ext uri="{BB962C8B-B14F-4D97-AF65-F5344CB8AC3E}">
        <p14:creationId xmlns:p14="http://schemas.microsoft.com/office/powerpoint/2010/main" val="36439351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Box 25">
            <a:extLst>
              <a:ext uri="{FF2B5EF4-FFF2-40B4-BE49-F238E27FC236}">
                <a16:creationId xmlns:a16="http://schemas.microsoft.com/office/drawing/2014/main" id="{9D1B5E29-899F-4C6E-A648-235384E32615}"/>
              </a:ext>
            </a:extLst>
          </p:cNvPr>
          <p:cNvSpPr txBox="1"/>
          <p:nvPr/>
        </p:nvSpPr>
        <p:spPr>
          <a:xfrm>
            <a:off x="755650" y="5381897"/>
            <a:ext cx="7632700" cy="707850"/>
          </a:xfrm>
          <a:prstGeom prst="rect">
            <a:avLst/>
          </a:prstGeom>
          <a:solidFill>
            <a:srgbClr val="F7BC92"/>
          </a:solidFill>
          <a:ln w="28575">
            <a:solidFill>
              <a:srgbClr val="F1864B"/>
            </a:solidFill>
          </a:ln>
        </p:spPr>
        <p:txBody>
          <a:bodyPr wrap="square" lIns="108000" tIns="108000" rIns="108000" bIns="108000" rtlCol="0">
            <a:noAutofit/>
          </a:bodyPr>
          <a:lstStyle/>
          <a:p>
            <a:pPr algn="ctr"/>
            <a:endParaRPr lang="en-GB" b="1" dirty="0"/>
          </a:p>
        </p:txBody>
      </p:sp>
      <p:sp>
        <p:nvSpPr>
          <p:cNvPr id="11" name="TextBox 10">
            <a:extLst>
              <a:ext uri="{FF2B5EF4-FFF2-40B4-BE49-F238E27FC236}">
                <a16:creationId xmlns:a16="http://schemas.microsoft.com/office/drawing/2014/main" id="{74FC8D4E-9548-40ED-A7C6-B5F250DC59FC}"/>
              </a:ext>
            </a:extLst>
          </p:cNvPr>
          <p:cNvSpPr txBox="1"/>
          <p:nvPr/>
        </p:nvSpPr>
        <p:spPr>
          <a:xfrm>
            <a:off x="755650" y="1728128"/>
            <a:ext cx="7632700" cy="3110305"/>
          </a:xfrm>
          <a:prstGeom prst="rect">
            <a:avLst/>
          </a:prstGeom>
          <a:solidFill>
            <a:schemeClr val="bg1"/>
          </a:solidFill>
          <a:ln w="28575">
            <a:solidFill>
              <a:srgbClr val="F1864B"/>
            </a:solidFill>
          </a:ln>
        </p:spPr>
        <p:txBody>
          <a:bodyPr wrap="square" lIns="108000" tIns="108000" rIns="108000" bIns="108000" rtlCol="0">
            <a:noAutofit/>
          </a:bodyPr>
          <a:lstStyle/>
          <a:p>
            <a:pPr algn="ctr"/>
            <a:endParaRPr lang="en-GB" b="1" dirty="0"/>
          </a:p>
        </p:txBody>
      </p:sp>
      <p:sp>
        <p:nvSpPr>
          <p:cNvPr id="27" name="Rectangle 26">
            <a:extLst>
              <a:ext uri="{FF2B5EF4-FFF2-40B4-BE49-F238E27FC236}">
                <a16:creationId xmlns:a16="http://schemas.microsoft.com/office/drawing/2014/main" id="{C13133EF-1057-4D08-8B20-AE1F9B960D44}"/>
              </a:ext>
            </a:extLst>
          </p:cNvPr>
          <p:cNvSpPr/>
          <p:nvPr/>
        </p:nvSpPr>
        <p:spPr>
          <a:xfrm>
            <a:off x="5138510" y="3625806"/>
            <a:ext cx="2664822" cy="557349"/>
          </a:xfrm>
          <a:prstGeom prst="rect">
            <a:avLst/>
          </a:prstGeom>
          <a:solidFill>
            <a:srgbClr val="EEBCD9"/>
          </a:solidFill>
          <a:ln w="19050">
            <a:solidFill>
              <a:srgbClr val="CA46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a:p>
        </p:txBody>
      </p:sp>
      <p:sp>
        <p:nvSpPr>
          <p:cNvPr id="28" name="Rectangle 27">
            <a:extLst>
              <a:ext uri="{FF2B5EF4-FFF2-40B4-BE49-F238E27FC236}">
                <a16:creationId xmlns:a16="http://schemas.microsoft.com/office/drawing/2014/main" id="{C104FBB0-8ABF-4319-BD80-3AE341F3FD1D}"/>
              </a:ext>
            </a:extLst>
          </p:cNvPr>
          <p:cNvSpPr/>
          <p:nvPr/>
        </p:nvSpPr>
        <p:spPr>
          <a:xfrm>
            <a:off x="5138510" y="2108563"/>
            <a:ext cx="2664822" cy="557349"/>
          </a:xfrm>
          <a:prstGeom prst="rect">
            <a:avLst/>
          </a:prstGeom>
          <a:solidFill>
            <a:srgbClr val="EEBCD9"/>
          </a:solidFill>
          <a:ln w="19050">
            <a:solidFill>
              <a:srgbClr val="CA46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a:p>
        </p:txBody>
      </p:sp>
      <p:sp>
        <p:nvSpPr>
          <p:cNvPr id="25" name="Rectangle 24">
            <a:extLst>
              <a:ext uri="{FF2B5EF4-FFF2-40B4-BE49-F238E27FC236}">
                <a16:creationId xmlns:a16="http://schemas.microsoft.com/office/drawing/2014/main" id="{C9530673-E4B2-40A2-8267-225186F96E09}"/>
              </a:ext>
            </a:extLst>
          </p:cNvPr>
          <p:cNvSpPr/>
          <p:nvPr/>
        </p:nvSpPr>
        <p:spPr>
          <a:xfrm>
            <a:off x="1340668" y="3625806"/>
            <a:ext cx="2664822" cy="557349"/>
          </a:xfrm>
          <a:prstGeom prst="rect">
            <a:avLst/>
          </a:prstGeom>
          <a:solidFill>
            <a:srgbClr val="EEBCD9"/>
          </a:solidFill>
          <a:ln w="19050">
            <a:solidFill>
              <a:srgbClr val="CA46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a:p>
        </p:txBody>
      </p:sp>
      <p:sp>
        <p:nvSpPr>
          <p:cNvPr id="9" name="Rectangle 8">
            <a:extLst>
              <a:ext uri="{FF2B5EF4-FFF2-40B4-BE49-F238E27FC236}">
                <a16:creationId xmlns:a16="http://schemas.microsoft.com/office/drawing/2014/main" id="{4477F086-563E-4779-87C9-A4BF32BA0A00}"/>
              </a:ext>
            </a:extLst>
          </p:cNvPr>
          <p:cNvSpPr/>
          <p:nvPr/>
        </p:nvSpPr>
        <p:spPr>
          <a:xfrm>
            <a:off x="1340668" y="2108563"/>
            <a:ext cx="2664822" cy="557349"/>
          </a:xfrm>
          <a:prstGeom prst="rect">
            <a:avLst/>
          </a:prstGeom>
          <a:solidFill>
            <a:srgbClr val="EEBCD9"/>
          </a:solidFill>
          <a:ln w="19050">
            <a:solidFill>
              <a:srgbClr val="CA46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a:p>
        </p:txBody>
      </p:sp>
      <p:sp>
        <p:nvSpPr>
          <p:cNvPr id="97" name="Rectangle 96"/>
          <p:cNvSpPr/>
          <p:nvPr/>
        </p:nvSpPr>
        <p:spPr>
          <a:xfrm>
            <a:off x="2555012" y="670981"/>
            <a:ext cx="976684" cy="337100"/>
          </a:xfrm>
          <a:prstGeom prst="rect">
            <a:avLst/>
          </a:prstGeom>
          <a:solidFill>
            <a:srgbClr val="4EB2E5"/>
          </a:solidFill>
        </p:spPr>
        <p:txBody>
          <a:bodyPr wrap="square" lIns="180000" tIns="36000" rIns="180000" bIns="54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7429" y="670981"/>
            <a:ext cx="2107583"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Number Sequences</a:t>
            </a:r>
          </a:p>
        </p:txBody>
      </p:sp>
      <p:cxnSp>
        <p:nvCxnSpPr>
          <p:cNvPr id="103" name="Straight Connector 102"/>
          <p:cNvCxnSpPr/>
          <p:nvPr/>
        </p:nvCxnSpPr>
        <p:spPr>
          <a:xfrm>
            <a:off x="2555012"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755650" y="1341438"/>
            <a:ext cx="7632700" cy="495108"/>
          </a:xfrm>
          <a:prstGeom prst="rect">
            <a:avLst/>
          </a:prstGeom>
          <a:solidFill>
            <a:srgbClr val="F1864B"/>
          </a:solidFill>
          <a:ln w="28575">
            <a:solidFill>
              <a:srgbClr val="F1864B"/>
            </a:solidFill>
          </a:ln>
        </p:spPr>
        <p:txBody>
          <a:bodyPr wrap="square" lIns="108000" tIns="108000" rIns="108000" bIns="108000" rtlCol="0">
            <a:spAutoFit/>
          </a:bodyPr>
          <a:lstStyle/>
          <a:p>
            <a:pPr algn="ctr"/>
            <a:r>
              <a:rPr lang="en-GB" b="1" dirty="0"/>
              <a:t>Match each sequence to the correct counting step. </a:t>
            </a:r>
          </a:p>
        </p:txBody>
      </p:sp>
      <mc:AlternateContent xmlns:mc="http://schemas.openxmlformats.org/markup-compatibility/2006" xmlns:a14="http://schemas.microsoft.com/office/drawing/2010/main">
        <mc:Choice Requires="a14">
          <p:sp>
            <p:nvSpPr>
              <p:cNvPr id="4" name="TextBox 3">
                <a:extLst>
                  <a:ext uri="{FF2B5EF4-FFF2-40B4-BE49-F238E27FC236}">
                    <a16:creationId xmlns:a16="http://schemas.microsoft.com/office/drawing/2014/main" id="{3115E2F3-B6B8-4F04-B0D0-E0258505112B}"/>
                  </a:ext>
                </a:extLst>
              </p:cNvPr>
              <p:cNvSpPr txBox="1"/>
              <p:nvPr/>
            </p:nvSpPr>
            <p:spPr>
              <a:xfrm>
                <a:off x="1454331" y="2169659"/>
                <a:ext cx="2437496" cy="436017"/>
              </a:xfrm>
              <a:prstGeom prst="rect">
                <a:avLst/>
              </a:prstGeom>
              <a:noFill/>
            </p:spPr>
            <p:txBody>
              <a:bodyPr wrap="square" rtlCol="0">
                <a:spAutoFit/>
              </a:bodyPr>
              <a:lstStyle/>
              <a:p>
                <a:pPr algn="ctr"/>
                <a:r>
                  <a:rPr lang="en-GB" dirty="0"/>
                  <a:t>5</a:t>
                </a:r>
                <a14:m>
                  <m:oMath xmlns:m="http://schemas.openxmlformats.org/officeDocument/2006/math">
                    <m:f>
                      <m:fPr>
                        <m:ctrlPr>
                          <a:rPr lang="en-GB" sz="1400" i="1" smtClean="0">
                            <a:latin typeface="Cambria Math" panose="02040503050406030204" pitchFamily="18" charset="0"/>
                          </a:rPr>
                        </m:ctrlPr>
                      </m:fPr>
                      <m:num>
                        <m:r>
                          <m:rPr>
                            <m:nor/>
                          </m:rPr>
                          <a:rPr lang="en-GB" sz="1400" i="0" smtClean="0"/>
                          <m:t>1</m:t>
                        </m:r>
                      </m:num>
                      <m:den>
                        <m:r>
                          <m:rPr>
                            <m:nor/>
                          </m:rPr>
                          <a:rPr lang="en-GB" sz="1400" i="0" smtClean="0"/>
                          <m:t>4</m:t>
                        </m:r>
                      </m:den>
                    </m:f>
                  </m:oMath>
                </a14:m>
                <a:r>
                  <a:rPr lang="en-GB" dirty="0"/>
                  <a:t> , 4</a:t>
                </a:r>
                <a14:m>
                  <m:oMath xmlns:m="http://schemas.openxmlformats.org/officeDocument/2006/math">
                    <m:f>
                      <m:fPr>
                        <m:ctrlPr>
                          <a:rPr lang="en-GB" sz="1400" i="1">
                            <a:latin typeface="Cambria Math" panose="02040503050406030204" pitchFamily="18" charset="0"/>
                          </a:rPr>
                        </m:ctrlPr>
                      </m:fPr>
                      <m:num>
                        <m:r>
                          <m:rPr>
                            <m:nor/>
                          </m:rPr>
                          <a:rPr lang="en-GB" sz="1400"/>
                          <m:t>1</m:t>
                        </m:r>
                      </m:num>
                      <m:den>
                        <m:r>
                          <m:rPr>
                            <m:nor/>
                          </m:rPr>
                          <a:rPr lang="en-GB" sz="1400" i="0" smtClean="0"/>
                          <m:t>2</m:t>
                        </m:r>
                      </m:den>
                    </m:f>
                  </m:oMath>
                </a14:m>
                <a:r>
                  <a:rPr lang="en-GB" dirty="0"/>
                  <a:t> , 3</a:t>
                </a:r>
                <a14:m>
                  <m:oMath xmlns:m="http://schemas.openxmlformats.org/officeDocument/2006/math">
                    <m:f>
                      <m:fPr>
                        <m:ctrlPr>
                          <a:rPr lang="en-GB" sz="1400" i="1">
                            <a:latin typeface="Cambria Math" panose="02040503050406030204" pitchFamily="18" charset="0"/>
                          </a:rPr>
                        </m:ctrlPr>
                      </m:fPr>
                      <m:num>
                        <m:r>
                          <m:rPr>
                            <m:nor/>
                          </m:rPr>
                          <a:rPr lang="en-GB" sz="1400" i="0" smtClean="0"/>
                          <m:t>3</m:t>
                        </m:r>
                      </m:num>
                      <m:den>
                        <m:r>
                          <m:rPr>
                            <m:nor/>
                          </m:rPr>
                          <a:rPr lang="en-GB" sz="1400"/>
                          <m:t>4</m:t>
                        </m:r>
                      </m:den>
                    </m:f>
                  </m:oMath>
                </a14:m>
                <a:r>
                  <a:rPr lang="en-GB" dirty="0"/>
                  <a:t> , 3 , 2</a:t>
                </a:r>
                <a14:m>
                  <m:oMath xmlns:m="http://schemas.openxmlformats.org/officeDocument/2006/math">
                    <m:f>
                      <m:fPr>
                        <m:ctrlPr>
                          <a:rPr lang="en-GB" sz="1400" i="1">
                            <a:latin typeface="Cambria Math" panose="02040503050406030204" pitchFamily="18" charset="0"/>
                          </a:rPr>
                        </m:ctrlPr>
                      </m:fPr>
                      <m:num>
                        <m:r>
                          <m:rPr>
                            <m:nor/>
                          </m:rPr>
                          <a:rPr lang="en-GB" sz="1400"/>
                          <m:t>1</m:t>
                        </m:r>
                      </m:num>
                      <m:den>
                        <m:r>
                          <m:rPr>
                            <m:nor/>
                          </m:rPr>
                          <a:rPr lang="en-GB" sz="1400"/>
                          <m:t>4</m:t>
                        </m:r>
                      </m:den>
                    </m:f>
                  </m:oMath>
                </a14:m>
                <a:endParaRPr lang="en-GB" dirty="0"/>
              </a:p>
            </p:txBody>
          </p:sp>
        </mc:Choice>
        <mc:Fallback xmlns="">
          <p:sp>
            <p:nvSpPr>
              <p:cNvPr id="4" name="TextBox 3">
                <a:extLst>
                  <a:ext uri="{FF2B5EF4-FFF2-40B4-BE49-F238E27FC236}">
                    <a16:creationId xmlns:a16="http://schemas.microsoft.com/office/drawing/2014/main" id="{3115E2F3-B6B8-4F04-B0D0-E0258505112B}"/>
                  </a:ext>
                </a:extLst>
              </p:cNvPr>
              <p:cNvSpPr txBox="1">
                <a:spLocks noRot="1" noChangeAspect="1" noMove="1" noResize="1" noEditPoints="1" noAdjustHandles="1" noChangeArrowheads="1" noChangeShapeType="1" noTextEdit="1"/>
              </p:cNvSpPr>
              <p:nvPr/>
            </p:nvSpPr>
            <p:spPr>
              <a:xfrm>
                <a:off x="1454331" y="2169659"/>
                <a:ext cx="2437496" cy="436017"/>
              </a:xfrm>
              <a:prstGeom prst="rect">
                <a:avLst/>
              </a:prstGeom>
              <a:blipFill>
                <a:blip r:embed="rId4"/>
                <a:stretch>
                  <a:fillRect b="-15493"/>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2" name="TextBox 11">
                <a:extLst>
                  <a:ext uri="{FF2B5EF4-FFF2-40B4-BE49-F238E27FC236}">
                    <a16:creationId xmlns:a16="http://schemas.microsoft.com/office/drawing/2014/main" id="{E2D84AEC-4FD7-4198-8490-705F7341BAC6}"/>
                  </a:ext>
                </a:extLst>
              </p:cNvPr>
              <p:cNvSpPr txBox="1"/>
              <p:nvPr/>
            </p:nvSpPr>
            <p:spPr>
              <a:xfrm>
                <a:off x="1454331" y="3689213"/>
                <a:ext cx="2437496" cy="434734"/>
              </a:xfrm>
              <a:prstGeom prst="rect">
                <a:avLst/>
              </a:prstGeom>
              <a:noFill/>
            </p:spPr>
            <p:txBody>
              <a:bodyPr wrap="square" rtlCol="0">
                <a:spAutoFit/>
              </a:bodyPr>
              <a:lstStyle/>
              <a:p>
                <a:pPr algn="ctr"/>
                <a:r>
                  <a:rPr lang="en-GB" dirty="0"/>
                  <a:t>9</a:t>
                </a:r>
                <a14:m>
                  <m:oMath xmlns:m="http://schemas.openxmlformats.org/officeDocument/2006/math">
                    <m:f>
                      <m:fPr>
                        <m:ctrlPr>
                          <a:rPr lang="en-GB" sz="1400" i="1" smtClean="0">
                            <a:latin typeface="Cambria Math" panose="02040503050406030204" pitchFamily="18" charset="0"/>
                          </a:rPr>
                        </m:ctrlPr>
                      </m:fPr>
                      <m:num>
                        <m:r>
                          <m:rPr>
                            <m:nor/>
                          </m:rPr>
                          <a:rPr lang="en-GB" sz="1400" i="0" smtClean="0"/>
                          <m:t>1</m:t>
                        </m:r>
                      </m:num>
                      <m:den>
                        <m:r>
                          <m:rPr>
                            <m:nor/>
                          </m:rPr>
                          <a:rPr lang="en-GB" sz="1400" i="0" smtClean="0"/>
                          <m:t>2</m:t>
                        </m:r>
                      </m:den>
                    </m:f>
                  </m:oMath>
                </a14:m>
                <a:r>
                  <a:rPr lang="en-GB" dirty="0"/>
                  <a:t> , 8</a:t>
                </a:r>
                <a14:m>
                  <m:oMath xmlns:m="http://schemas.openxmlformats.org/officeDocument/2006/math">
                    <m:f>
                      <m:fPr>
                        <m:ctrlPr>
                          <a:rPr lang="en-GB" sz="1400" i="1">
                            <a:latin typeface="Cambria Math" panose="02040503050406030204" pitchFamily="18" charset="0"/>
                          </a:rPr>
                        </m:ctrlPr>
                      </m:fPr>
                      <m:num>
                        <m:r>
                          <m:rPr>
                            <m:nor/>
                          </m:rPr>
                          <a:rPr lang="en-GB" sz="1400" i="0" smtClean="0"/>
                          <m:t>4</m:t>
                        </m:r>
                      </m:num>
                      <m:den>
                        <m:r>
                          <m:rPr>
                            <m:nor/>
                          </m:rPr>
                          <a:rPr lang="en-GB" sz="1400" i="0" smtClean="0"/>
                          <m:t>6</m:t>
                        </m:r>
                      </m:den>
                    </m:f>
                  </m:oMath>
                </a14:m>
                <a:r>
                  <a:rPr lang="en-GB" dirty="0"/>
                  <a:t> , 7</a:t>
                </a:r>
                <a14:m>
                  <m:oMath xmlns:m="http://schemas.openxmlformats.org/officeDocument/2006/math">
                    <m:f>
                      <m:fPr>
                        <m:ctrlPr>
                          <a:rPr lang="en-GB" sz="1400" i="1">
                            <a:latin typeface="Cambria Math" panose="02040503050406030204" pitchFamily="18" charset="0"/>
                          </a:rPr>
                        </m:ctrlPr>
                      </m:fPr>
                      <m:num>
                        <m:r>
                          <m:rPr>
                            <m:nor/>
                          </m:rPr>
                          <a:rPr lang="en-GB" sz="1400" i="0" smtClean="0"/>
                          <m:t>5</m:t>
                        </m:r>
                      </m:num>
                      <m:den>
                        <m:r>
                          <m:rPr>
                            <m:nor/>
                          </m:rPr>
                          <a:rPr lang="en-GB" sz="1400" i="0" smtClean="0"/>
                          <m:t>6</m:t>
                        </m:r>
                      </m:den>
                    </m:f>
                  </m:oMath>
                </a14:m>
                <a:r>
                  <a:rPr lang="en-GB" dirty="0"/>
                  <a:t> , 7 , 6</a:t>
                </a:r>
                <a14:m>
                  <m:oMath xmlns:m="http://schemas.openxmlformats.org/officeDocument/2006/math">
                    <m:f>
                      <m:fPr>
                        <m:ctrlPr>
                          <a:rPr lang="en-GB" sz="1400" i="1">
                            <a:latin typeface="Cambria Math" panose="02040503050406030204" pitchFamily="18" charset="0"/>
                          </a:rPr>
                        </m:ctrlPr>
                      </m:fPr>
                      <m:num>
                        <m:r>
                          <m:rPr>
                            <m:nor/>
                          </m:rPr>
                          <a:rPr lang="en-GB" sz="1400"/>
                          <m:t>1</m:t>
                        </m:r>
                      </m:num>
                      <m:den>
                        <m:r>
                          <m:rPr>
                            <m:nor/>
                          </m:rPr>
                          <a:rPr lang="en-GB" sz="1400" i="0" smtClean="0"/>
                          <m:t>6</m:t>
                        </m:r>
                      </m:den>
                    </m:f>
                  </m:oMath>
                </a14:m>
                <a:endParaRPr lang="en-GB" dirty="0"/>
              </a:p>
            </p:txBody>
          </p:sp>
        </mc:Choice>
        <mc:Fallback xmlns="">
          <p:sp>
            <p:nvSpPr>
              <p:cNvPr id="12" name="TextBox 11">
                <a:extLst>
                  <a:ext uri="{FF2B5EF4-FFF2-40B4-BE49-F238E27FC236}">
                    <a16:creationId xmlns:a16="http://schemas.microsoft.com/office/drawing/2014/main" id="{E2D84AEC-4FD7-4198-8490-705F7341BAC6}"/>
                  </a:ext>
                </a:extLst>
              </p:cNvPr>
              <p:cNvSpPr txBox="1">
                <a:spLocks noRot="1" noChangeAspect="1" noMove="1" noResize="1" noEditPoints="1" noAdjustHandles="1" noChangeArrowheads="1" noChangeShapeType="1" noTextEdit="1"/>
              </p:cNvSpPr>
              <p:nvPr/>
            </p:nvSpPr>
            <p:spPr>
              <a:xfrm>
                <a:off x="1454331" y="3689213"/>
                <a:ext cx="2437496" cy="434734"/>
              </a:xfrm>
              <a:prstGeom prst="rect">
                <a:avLst/>
              </a:prstGeom>
              <a:blipFill>
                <a:blip r:embed="rId5"/>
                <a:stretch>
                  <a:fillRect b="-13889"/>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3" name="TextBox 12">
                <a:extLst>
                  <a:ext uri="{FF2B5EF4-FFF2-40B4-BE49-F238E27FC236}">
                    <a16:creationId xmlns:a16="http://schemas.microsoft.com/office/drawing/2014/main" id="{AA9661D5-ABC2-4DD1-AB93-4976959AB220}"/>
                  </a:ext>
                </a:extLst>
              </p:cNvPr>
              <p:cNvSpPr txBox="1"/>
              <p:nvPr/>
            </p:nvSpPr>
            <p:spPr>
              <a:xfrm>
                <a:off x="5252173" y="2169659"/>
                <a:ext cx="2437496" cy="437299"/>
              </a:xfrm>
              <a:prstGeom prst="rect">
                <a:avLst/>
              </a:prstGeom>
              <a:noFill/>
            </p:spPr>
            <p:txBody>
              <a:bodyPr wrap="square" rtlCol="0">
                <a:spAutoFit/>
              </a:bodyPr>
              <a:lstStyle/>
              <a:p>
                <a:pPr algn="ctr"/>
                <a:r>
                  <a:rPr lang="en-GB" dirty="0"/>
                  <a:t>2</a:t>
                </a:r>
                <a14:m>
                  <m:oMath xmlns:m="http://schemas.openxmlformats.org/officeDocument/2006/math">
                    <m:f>
                      <m:fPr>
                        <m:ctrlPr>
                          <a:rPr lang="en-GB" sz="1400" i="1" smtClean="0">
                            <a:latin typeface="Cambria Math" panose="02040503050406030204" pitchFamily="18" charset="0"/>
                          </a:rPr>
                        </m:ctrlPr>
                      </m:fPr>
                      <m:num>
                        <m:r>
                          <m:rPr>
                            <m:nor/>
                          </m:rPr>
                          <a:rPr lang="en-GB" sz="1400" i="0" smtClean="0"/>
                          <m:t>2</m:t>
                        </m:r>
                      </m:num>
                      <m:den>
                        <m:r>
                          <m:rPr>
                            <m:nor/>
                          </m:rPr>
                          <a:rPr lang="en-GB" sz="1400" i="0" smtClean="0"/>
                          <m:t>3</m:t>
                        </m:r>
                      </m:den>
                    </m:f>
                  </m:oMath>
                </a14:m>
                <a:r>
                  <a:rPr lang="en-GB" dirty="0"/>
                  <a:t> , 3</a:t>
                </a:r>
                <a14:m>
                  <m:oMath xmlns:m="http://schemas.openxmlformats.org/officeDocument/2006/math">
                    <m:f>
                      <m:fPr>
                        <m:ctrlPr>
                          <a:rPr lang="en-GB" sz="1400" i="1">
                            <a:latin typeface="Cambria Math" panose="02040503050406030204" pitchFamily="18" charset="0"/>
                          </a:rPr>
                        </m:ctrlPr>
                      </m:fPr>
                      <m:num>
                        <m:r>
                          <m:rPr>
                            <m:nor/>
                          </m:rPr>
                          <a:rPr lang="en-GB" sz="1400"/>
                          <m:t>1</m:t>
                        </m:r>
                      </m:num>
                      <m:den>
                        <m:r>
                          <m:rPr>
                            <m:nor/>
                          </m:rPr>
                          <a:rPr lang="en-GB" sz="1400" i="0" smtClean="0"/>
                          <m:t>3</m:t>
                        </m:r>
                      </m:den>
                    </m:f>
                  </m:oMath>
                </a14:m>
                <a:r>
                  <a:rPr lang="en-GB" dirty="0"/>
                  <a:t> , 4 , 4</a:t>
                </a:r>
                <a14:m>
                  <m:oMath xmlns:m="http://schemas.openxmlformats.org/officeDocument/2006/math">
                    <m:f>
                      <m:fPr>
                        <m:ctrlPr>
                          <a:rPr lang="en-GB" sz="1400" i="1">
                            <a:latin typeface="Cambria Math" panose="02040503050406030204" pitchFamily="18" charset="0"/>
                          </a:rPr>
                        </m:ctrlPr>
                      </m:fPr>
                      <m:num>
                        <m:r>
                          <m:rPr>
                            <m:nor/>
                          </m:rPr>
                          <a:rPr lang="en-GB" sz="1400" i="0" smtClean="0"/>
                          <m:t>2</m:t>
                        </m:r>
                      </m:num>
                      <m:den>
                        <m:r>
                          <m:rPr>
                            <m:nor/>
                          </m:rPr>
                          <a:rPr lang="en-GB" sz="1400" i="0" smtClean="0"/>
                          <m:t>3</m:t>
                        </m:r>
                      </m:den>
                    </m:f>
                  </m:oMath>
                </a14:m>
                <a:endParaRPr lang="en-GB" dirty="0"/>
              </a:p>
            </p:txBody>
          </p:sp>
        </mc:Choice>
        <mc:Fallback xmlns="">
          <p:sp>
            <p:nvSpPr>
              <p:cNvPr id="13" name="TextBox 12">
                <a:extLst>
                  <a:ext uri="{FF2B5EF4-FFF2-40B4-BE49-F238E27FC236}">
                    <a16:creationId xmlns:a16="http://schemas.microsoft.com/office/drawing/2014/main" id="{AA9661D5-ABC2-4DD1-AB93-4976959AB220}"/>
                  </a:ext>
                </a:extLst>
              </p:cNvPr>
              <p:cNvSpPr txBox="1">
                <a:spLocks noRot="1" noChangeAspect="1" noMove="1" noResize="1" noEditPoints="1" noAdjustHandles="1" noChangeArrowheads="1" noChangeShapeType="1" noTextEdit="1"/>
              </p:cNvSpPr>
              <p:nvPr/>
            </p:nvSpPr>
            <p:spPr>
              <a:xfrm>
                <a:off x="5252173" y="2169659"/>
                <a:ext cx="2437496" cy="437299"/>
              </a:xfrm>
              <a:prstGeom prst="rect">
                <a:avLst/>
              </a:prstGeom>
              <a:blipFill>
                <a:blip r:embed="rId6"/>
                <a:stretch>
                  <a:fillRect b="-13889"/>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4" name="TextBox 13">
                <a:extLst>
                  <a:ext uri="{FF2B5EF4-FFF2-40B4-BE49-F238E27FC236}">
                    <a16:creationId xmlns:a16="http://schemas.microsoft.com/office/drawing/2014/main" id="{DB65AB18-F67C-4CD0-8796-6D11B042C524}"/>
                  </a:ext>
                </a:extLst>
              </p:cNvPr>
              <p:cNvSpPr txBox="1"/>
              <p:nvPr/>
            </p:nvSpPr>
            <p:spPr>
              <a:xfrm>
                <a:off x="5252173" y="3688155"/>
                <a:ext cx="2437496" cy="437299"/>
              </a:xfrm>
              <a:prstGeom prst="rect">
                <a:avLst/>
              </a:prstGeom>
              <a:noFill/>
            </p:spPr>
            <p:txBody>
              <a:bodyPr wrap="square" rtlCol="0">
                <a:spAutoFit/>
              </a:bodyPr>
              <a:lstStyle/>
              <a:p>
                <a:pPr algn="ctr"/>
                <a:r>
                  <a:rPr lang="en-GB" dirty="0"/>
                  <a:t>4</a:t>
                </a:r>
                <a14:m>
                  <m:oMath xmlns:m="http://schemas.openxmlformats.org/officeDocument/2006/math">
                    <m:f>
                      <m:fPr>
                        <m:ctrlPr>
                          <a:rPr lang="en-GB" sz="1400" i="1" smtClean="0">
                            <a:latin typeface="Cambria Math" panose="02040503050406030204" pitchFamily="18" charset="0"/>
                          </a:rPr>
                        </m:ctrlPr>
                      </m:fPr>
                      <m:num>
                        <m:r>
                          <m:rPr>
                            <m:nor/>
                          </m:rPr>
                          <a:rPr lang="en-GB" sz="1400" i="0" smtClean="0"/>
                          <m:t>4</m:t>
                        </m:r>
                      </m:num>
                      <m:den>
                        <m:r>
                          <m:rPr>
                            <m:nor/>
                          </m:rPr>
                          <a:rPr lang="en-GB" sz="1400" i="0" smtClean="0"/>
                          <m:t>5</m:t>
                        </m:r>
                      </m:den>
                    </m:f>
                  </m:oMath>
                </a14:m>
                <a:r>
                  <a:rPr lang="en-GB" dirty="0"/>
                  <a:t> , 5</a:t>
                </a:r>
                <a14:m>
                  <m:oMath xmlns:m="http://schemas.openxmlformats.org/officeDocument/2006/math">
                    <m:f>
                      <m:fPr>
                        <m:ctrlPr>
                          <a:rPr lang="en-GB" sz="1400" i="1">
                            <a:latin typeface="Cambria Math" panose="02040503050406030204" pitchFamily="18" charset="0"/>
                          </a:rPr>
                        </m:ctrlPr>
                      </m:fPr>
                      <m:num>
                        <m:r>
                          <m:rPr>
                            <m:nor/>
                          </m:rPr>
                          <a:rPr lang="en-GB" sz="1400"/>
                          <m:t>1</m:t>
                        </m:r>
                      </m:num>
                      <m:den>
                        <m:r>
                          <m:rPr>
                            <m:nor/>
                          </m:rPr>
                          <a:rPr lang="en-GB" sz="1400" i="0" smtClean="0"/>
                          <m:t>5</m:t>
                        </m:r>
                      </m:den>
                    </m:f>
                  </m:oMath>
                </a14:m>
                <a:r>
                  <a:rPr lang="en-GB" dirty="0"/>
                  <a:t> , 5</a:t>
                </a:r>
                <a14:m>
                  <m:oMath xmlns:m="http://schemas.openxmlformats.org/officeDocument/2006/math">
                    <m:f>
                      <m:fPr>
                        <m:ctrlPr>
                          <a:rPr lang="en-GB" sz="1400" i="1">
                            <a:latin typeface="Cambria Math" panose="02040503050406030204" pitchFamily="18" charset="0"/>
                          </a:rPr>
                        </m:ctrlPr>
                      </m:fPr>
                      <m:num>
                        <m:r>
                          <m:rPr>
                            <m:nor/>
                          </m:rPr>
                          <a:rPr lang="en-GB" sz="1400" i="0" smtClean="0"/>
                          <m:t>3</m:t>
                        </m:r>
                      </m:num>
                      <m:den>
                        <m:r>
                          <m:rPr>
                            <m:nor/>
                          </m:rPr>
                          <a:rPr lang="en-GB" sz="1400" i="0" smtClean="0"/>
                          <m:t>5</m:t>
                        </m:r>
                      </m:den>
                    </m:f>
                  </m:oMath>
                </a14:m>
                <a:r>
                  <a:rPr lang="en-GB" dirty="0"/>
                  <a:t> , 6 , 6</a:t>
                </a:r>
                <a14:m>
                  <m:oMath xmlns:m="http://schemas.openxmlformats.org/officeDocument/2006/math">
                    <m:f>
                      <m:fPr>
                        <m:ctrlPr>
                          <a:rPr lang="en-GB" sz="1400" i="1">
                            <a:latin typeface="Cambria Math" panose="02040503050406030204" pitchFamily="18" charset="0"/>
                          </a:rPr>
                        </m:ctrlPr>
                      </m:fPr>
                      <m:num>
                        <m:r>
                          <m:rPr>
                            <m:nor/>
                          </m:rPr>
                          <a:rPr lang="en-GB" sz="1400" i="0" smtClean="0"/>
                          <m:t>2</m:t>
                        </m:r>
                      </m:num>
                      <m:den>
                        <m:r>
                          <m:rPr>
                            <m:nor/>
                          </m:rPr>
                          <a:rPr lang="en-GB" sz="1400" i="0" smtClean="0"/>
                          <m:t>5</m:t>
                        </m:r>
                      </m:den>
                    </m:f>
                  </m:oMath>
                </a14:m>
                <a:endParaRPr lang="en-GB" dirty="0"/>
              </a:p>
            </p:txBody>
          </p:sp>
        </mc:Choice>
        <mc:Fallback xmlns="">
          <p:sp>
            <p:nvSpPr>
              <p:cNvPr id="14" name="TextBox 13">
                <a:extLst>
                  <a:ext uri="{FF2B5EF4-FFF2-40B4-BE49-F238E27FC236}">
                    <a16:creationId xmlns:a16="http://schemas.microsoft.com/office/drawing/2014/main" id="{DB65AB18-F67C-4CD0-8796-6D11B042C524}"/>
                  </a:ext>
                </a:extLst>
              </p:cNvPr>
              <p:cNvSpPr txBox="1">
                <a:spLocks noRot="1" noChangeAspect="1" noMove="1" noResize="1" noEditPoints="1" noAdjustHandles="1" noChangeArrowheads="1" noChangeShapeType="1" noTextEdit="1"/>
              </p:cNvSpPr>
              <p:nvPr/>
            </p:nvSpPr>
            <p:spPr>
              <a:xfrm>
                <a:off x="5252173" y="3688155"/>
                <a:ext cx="2437496" cy="437299"/>
              </a:xfrm>
              <a:prstGeom prst="rect">
                <a:avLst/>
              </a:prstGeom>
              <a:blipFill>
                <a:blip r:embed="rId7"/>
                <a:stretch>
                  <a:fillRect b="-13889"/>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7" name="Rectangle 6">
                <a:extLst>
                  <a:ext uri="{FF2B5EF4-FFF2-40B4-BE49-F238E27FC236}">
                    <a16:creationId xmlns:a16="http://schemas.microsoft.com/office/drawing/2014/main" id="{6DCEADE5-5473-480F-B277-322A628F3305}"/>
                  </a:ext>
                </a:extLst>
              </p:cNvPr>
              <p:cNvSpPr/>
              <p:nvPr/>
            </p:nvSpPr>
            <p:spPr>
              <a:xfrm>
                <a:off x="999223" y="5500683"/>
                <a:ext cx="1673856" cy="483915"/>
              </a:xfrm>
              <a:prstGeom prst="rect">
                <a:avLst/>
              </a:prstGeom>
            </p:spPr>
            <p:txBody>
              <a:bodyPr wrap="none">
                <a:spAutoFit/>
              </a:bodyPr>
              <a:lstStyle/>
              <a:p>
                <a:pPr algn="ctr"/>
                <a:r>
                  <a:rPr lang="en-GB" sz="1600" b="1" dirty="0"/>
                  <a:t>Decreasing by </a:t>
                </a:r>
                <a14:m>
                  <m:oMath xmlns:m="http://schemas.openxmlformats.org/officeDocument/2006/math">
                    <m:f>
                      <m:fPr>
                        <m:ctrlPr>
                          <a:rPr lang="en-GB" sz="1600" b="1" i="1">
                            <a:latin typeface="Cambria Math" panose="02040503050406030204" pitchFamily="18" charset="0"/>
                          </a:rPr>
                        </m:ctrlPr>
                      </m:fPr>
                      <m:num>
                        <m:r>
                          <m:rPr>
                            <m:nor/>
                          </m:rPr>
                          <a:rPr lang="en-GB" sz="1600" b="1" i="0" smtClean="0"/>
                          <m:t>5</m:t>
                        </m:r>
                      </m:num>
                      <m:den>
                        <m:r>
                          <m:rPr>
                            <m:nor/>
                          </m:rPr>
                          <a:rPr lang="en-GB" sz="1600" b="1" i="0" smtClean="0"/>
                          <m:t>6</m:t>
                        </m:r>
                      </m:den>
                    </m:f>
                  </m:oMath>
                </a14:m>
                <a:endParaRPr lang="en-GB" sz="1600" b="1" dirty="0"/>
              </a:p>
            </p:txBody>
          </p:sp>
        </mc:Choice>
        <mc:Fallback xmlns="">
          <p:sp>
            <p:nvSpPr>
              <p:cNvPr id="7" name="Rectangle 6">
                <a:extLst>
                  <a:ext uri="{FF2B5EF4-FFF2-40B4-BE49-F238E27FC236}">
                    <a16:creationId xmlns:a16="http://schemas.microsoft.com/office/drawing/2014/main" id="{6DCEADE5-5473-480F-B277-322A628F3305}"/>
                  </a:ext>
                </a:extLst>
              </p:cNvPr>
              <p:cNvSpPr>
                <a:spLocks noRot="1" noChangeAspect="1" noMove="1" noResize="1" noEditPoints="1" noAdjustHandles="1" noChangeArrowheads="1" noChangeShapeType="1" noTextEdit="1"/>
              </p:cNvSpPr>
              <p:nvPr/>
            </p:nvSpPr>
            <p:spPr>
              <a:xfrm>
                <a:off x="999223" y="5500683"/>
                <a:ext cx="1673856" cy="483915"/>
              </a:xfrm>
              <a:prstGeom prst="rect">
                <a:avLst/>
              </a:prstGeom>
              <a:blipFill>
                <a:blip r:embed="rId8"/>
                <a:stretch>
                  <a:fillRect l="-1460" b="-250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6" name="Rectangle 15">
                <a:extLst>
                  <a:ext uri="{FF2B5EF4-FFF2-40B4-BE49-F238E27FC236}">
                    <a16:creationId xmlns:a16="http://schemas.microsoft.com/office/drawing/2014/main" id="{F49ADD1C-E9CA-4028-88E5-2C7B51D739DD}"/>
                  </a:ext>
                </a:extLst>
              </p:cNvPr>
              <p:cNvSpPr/>
              <p:nvPr/>
            </p:nvSpPr>
            <p:spPr>
              <a:xfrm>
                <a:off x="2849304" y="5499144"/>
                <a:ext cx="1632178" cy="486993"/>
              </a:xfrm>
              <a:prstGeom prst="rect">
                <a:avLst/>
              </a:prstGeom>
            </p:spPr>
            <p:txBody>
              <a:bodyPr wrap="none">
                <a:spAutoFit/>
              </a:bodyPr>
              <a:lstStyle/>
              <a:p>
                <a:pPr algn="ctr"/>
                <a:r>
                  <a:rPr lang="en-GB" sz="1600" b="1" dirty="0"/>
                  <a:t>Increasing by </a:t>
                </a:r>
                <a14:m>
                  <m:oMath xmlns:m="http://schemas.openxmlformats.org/officeDocument/2006/math">
                    <m:f>
                      <m:fPr>
                        <m:ctrlPr>
                          <a:rPr lang="en-GB" sz="1600" b="1" i="1">
                            <a:latin typeface="Cambria Math" panose="02040503050406030204" pitchFamily="18" charset="0"/>
                          </a:rPr>
                        </m:ctrlPr>
                      </m:fPr>
                      <m:num>
                        <m:r>
                          <m:rPr>
                            <m:nor/>
                          </m:rPr>
                          <a:rPr lang="en-GB" sz="1600" b="1" i="0" smtClean="0"/>
                          <m:t>2</m:t>
                        </m:r>
                      </m:num>
                      <m:den>
                        <m:r>
                          <m:rPr>
                            <m:nor/>
                          </m:rPr>
                          <a:rPr lang="en-GB" sz="1600" b="1" i="0" smtClean="0"/>
                          <m:t>5</m:t>
                        </m:r>
                      </m:den>
                    </m:f>
                  </m:oMath>
                </a14:m>
                <a:endParaRPr lang="en-GB" sz="1600" b="1" dirty="0"/>
              </a:p>
            </p:txBody>
          </p:sp>
        </mc:Choice>
        <mc:Fallback xmlns="">
          <p:sp>
            <p:nvSpPr>
              <p:cNvPr id="16" name="Rectangle 15">
                <a:extLst>
                  <a:ext uri="{FF2B5EF4-FFF2-40B4-BE49-F238E27FC236}">
                    <a16:creationId xmlns:a16="http://schemas.microsoft.com/office/drawing/2014/main" id="{F49ADD1C-E9CA-4028-88E5-2C7B51D739DD}"/>
                  </a:ext>
                </a:extLst>
              </p:cNvPr>
              <p:cNvSpPr>
                <a:spLocks noRot="1" noChangeAspect="1" noMove="1" noResize="1" noEditPoints="1" noAdjustHandles="1" noChangeArrowheads="1" noChangeShapeType="1" noTextEdit="1"/>
              </p:cNvSpPr>
              <p:nvPr/>
            </p:nvSpPr>
            <p:spPr>
              <a:xfrm>
                <a:off x="2849304" y="5499144"/>
                <a:ext cx="1632178" cy="486993"/>
              </a:xfrm>
              <a:prstGeom prst="rect">
                <a:avLst/>
              </a:prstGeom>
              <a:blipFill>
                <a:blip r:embed="rId9"/>
                <a:stretch>
                  <a:fillRect l="-1493" b="-375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7" name="Rectangle 16">
                <a:extLst>
                  <a:ext uri="{FF2B5EF4-FFF2-40B4-BE49-F238E27FC236}">
                    <a16:creationId xmlns:a16="http://schemas.microsoft.com/office/drawing/2014/main" id="{21E06209-9E07-43D9-8E4C-B5DFF21434F3}"/>
                  </a:ext>
                </a:extLst>
              </p:cNvPr>
              <p:cNvSpPr/>
              <p:nvPr/>
            </p:nvSpPr>
            <p:spPr>
              <a:xfrm>
                <a:off x="4657707" y="5499946"/>
                <a:ext cx="1680268" cy="485389"/>
              </a:xfrm>
              <a:prstGeom prst="rect">
                <a:avLst/>
              </a:prstGeom>
            </p:spPr>
            <p:txBody>
              <a:bodyPr wrap="none">
                <a:spAutoFit/>
              </a:bodyPr>
              <a:lstStyle/>
              <a:p>
                <a:pPr algn="ctr"/>
                <a:r>
                  <a:rPr lang="en-GB" sz="1600" b="1" dirty="0"/>
                  <a:t>Decreasing by </a:t>
                </a:r>
                <a14:m>
                  <m:oMath xmlns:m="http://schemas.openxmlformats.org/officeDocument/2006/math">
                    <m:f>
                      <m:fPr>
                        <m:ctrlPr>
                          <a:rPr lang="en-GB" sz="1600" b="1" i="1">
                            <a:latin typeface="Cambria Math" panose="02040503050406030204" pitchFamily="18" charset="0"/>
                          </a:rPr>
                        </m:ctrlPr>
                      </m:fPr>
                      <m:num>
                        <m:r>
                          <m:rPr>
                            <m:nor/>
                          </m:rPr>
                          <a:rPr lang="en-GB" sz="1600" b="1" i="0" smtClean="0"/>
                          <m:t>3</m:t>
                        </m:r>
                      </m:num>
                      <m:den>
                        <m:r>
                          <m:rPr>
                            <m:nor/>
                          </m:rPr>
                          <a:rPr lang="en-GB" sz="1600" b="1" i="0" smtClean="0"/>
                          <m:t>4</m:t>
                        </m:r>
                      </m:den>
                    </m:f>
                  </m:oMath>
                </a14:m>
                <a:endParaRPr lang="en-GB" sz="1600" b="1" dirty="0"/>
              </a:p>
            </p:txBody>
          </p:sp>
        </mc:Choice>
        <mc:Fallback xmlns="">
          <p:sp>
            <p:nvSpPr>
              <p:cNvPr id="17" name="Rectangle 16">
                <a:extLst>
                  <a:ext uri="{FF2B5EF4-FFF2-40B4-BE49-F238E27FC236}">
                    <a16:creationId xmlns:a16="http://schemas.microsoft.com/office/drawing/2014/main" id="{21E06209-9E07-43D9-8E4C-B5DFF21434F3}"/>
                  </a:ext>
                </a:extLst>
              </p:cNvPr>
              <p:cNvSpPr>
                <a:spLocks noRot="1" noChangeAspect="1" noMove="1" noResize="1" noEditPoints="1" noAdjustHandles="1" noChangeArrowheads="1" noChangeShapeType="1" noTextEdit="1"/>
              </p:cNvSpPr>
              <p:nvPr/>
            </p:nvSpPr>
            <p:spPr>
              <a:xfrm>
                <a:off x="4657707" y="5499946"/>
                <a:ext cx="1680268" cy="485389"/>
              </a:xfrm>
              <a:prstGeom prst="rect">
                <a:avLst/>
              </a:prstGeom>
              <a:blipFill>
                <a:blip r:embed="rId10"/>
                <a:stretch>
                  <a:fillRect l="-1449" b="-625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8" name="Rectangle 17">
                <a:extLst>
                  <a:ext uri="{FF2B5EF4-FFF2-40B4-BE49-F238E27FC236}">
                    <a16:creationId xmlns:a16="http://schemas.microsoft.com/office/drawing/2014/main" id="{048458E1-36CA-4746-BE4C-F038115D1D73}"/>
                  </a:ext>
                </a:extLst>
              </p:cNvPr>
              <p:cNvSpPr/>
              <p:nvPr/>
            </p:nvSpPr>
            <p:spPr>
              <a:xfrm>
                <a:off x="6514201" y="5499144"/>
                <a:ext cx="1630576" cy="486993"/>
              </a:xfrm>
              <a:prstGeom prst="rect">
                <a:avLst/>
              </a:prstGeom>
            </p:spPr>
            <p:txBody>
              <a:bodyPr wrap="none">
                <a:spAutoFit/>
              </a:bodyPr>
              <a:lstStyle/>
              <a:p>
                <a:pPr algn="ctr"/>
                <a:r>
                  <a:rPr lang="en-GB" sz="1600" b="1" dirty="0"/>
                  <a:t>Increasing by </a:t>
                </a:r>
                <a14:m>
                  <m:oMath xmlns:m="http://schemas.openxmlformats.org/officeDocument/2006/math">
                    <m:f>
                      <m:fPr>
                        <m:ctrlPr>
                          <a:rPr lang="en-GB" sz="1600" b="1" i="1" smtClean="0">
                            <a:latin typeface="Cambria Math" panose="02040503050406030204" pitchFamily="18" charset="0"/>
                          </a:rPr>
                        </m:ctrlPr>
                      </m:fPr>
                      <m:num>
                        <m:r>
                          <m:rPr>
                            <m:nor/>
                          </m:rPr>
                          <a:rPr lang="en-GB" sz="1600" b="1" i="0" smtClean="0"/>
                          <m:t>2</m:t>
                        </m:r>
                      </m:num>
                      <m:den>
                        <m:r>
                          <m:rPr>
                            <m:nor/>
                          </m:rPr>
                          <a:rPr lang="en-GB" sz="1600" b="1" i="0" smtClean="0"/>
                          <m:t>3</m:t>
                        </m:r>
                      </m:den>
                    </m:f>
                  </m:oMath>
                </a14:m>
                <a:endParaRPr lang="en-GB" sz="1600" b="1" dirty="0"/>
              </a:p>
            </p:txBody>
          </p:sp>
        </mc:Choice>
        <mc:Fallback xmlns="">
          <p:sp>
            <p:nvSpPr>
              <p:cNvPr id="18" name="Rectangle 17">
                <a:extLst>
                  <a:ext uri="{FF2B5EF4-FFF2-40B4-BE49-F238E27FC236}">
                    <a16:creationId xmlns:a16="http://schemas.microsoft.com/office/drawing/2014/main" id="{048458E1-36CA-4746-BE4C-F038115D1D73}"/>
                  </a:ext>
                </a:extLst>
              </p:cNvPr>
              <p:cNvSpPr>
                <a:spLocks noRot="1" noChangeAspect="1" noMove="1" noResize="1" noEditPoints="1" noAdjustHandles="1" noChangeArrowheads="1" noChangeShapeType="1" noTextEdit="1"/>
              </p:cNvSpPr>
              <p:nvPr/>
            </p:nvSpPr>
            <p:spPr>
              <a:xfrm>
                <a:off x="6514201" y="5499144"/>
                <a:ext cx="1630576" cy="486993"/>
              </a:xfrm>
              <a:prstGeom prst="rect">
                <a:avLst/>
              </a:prstGeom>
              <a:blipFill>
                <a:blip r:embed="rId11"/>
                <a:stretch>
                  <a:fillRect l="-1873" b="-3750"/>
                </a:stretch>
              </a:blipFill>
            </p:spPr>
            <p:txBody>
              <a:bodyPr/>
              <a:lstStyle/>
              <a:p>
                <a:r>
                  <a:rPr lang="en-GB">
                    <a:noFill/>
                  </a:rPr>
                  <a:t> </a:t>
                </a:r>
              </a:p>
            </p:txBody>
          </p:sp>
        </mc:Fallback>
      </mc:AlternateContent>
      <p:cxnSp>
        <p:nvCxnSpPr>
          <p:cNvPr id="19" name="Straight Connector 18">
            <a:extLst>
              <a:ext uri="{FF2B5EF4-FFF2-40B4-BE49-F238E27FC236}">
                <a16:creationId xmlns:a16="http://schemas.microsoft.com/office/drawing/2014/main" id="{6160F756-0E3E-47D8-95D3-7EC8AF78D103}"/>
              </a:ext>
            </a:extLst>
          </p:cNvPr>
          <p:cNvCxnSpPr>
            <a:cxnSpLocks/>
            <a:stCxn id="8" idx="2"/>
            <a:endCxn id="11" idx="2"/>
          </p:cNvCxnSpPr>
          <p:nvPr/>
        </p:nvCxnSpPr>
        <p:spPr>
          <a:xfrm>
            <a:off x="4572000" y="1836546"/>
            <a:ext cx="0" cy="3001887"/>
          </a:xfrm>
          <a:prstGeom prst="line">
            <a:avLst/>
          </a:prstGeom>
          <a:ln w="19050"/>
        </p:spPr>
        <p:style>
          <a:lnRef idx="1">
            <a:schemeClr val="accent2"/>
          </a:lnRef>
          <a:fillRef idx="0">
            <a:schemeClr val="accent2"/>
          </a:fillRef>
          <a:effectRef idx="0">
            <a:schemeClr val="accent2"/>
          </a:effectRef>
          <a:fontRef idx="minor">
            <a:schemeClr val="tx1"/>
          </a:fontRef>
        </p:style>
      </p:cxnSp>
      <p:cxnSp>
        <p:nvCxnSpPr>
          <p:cNvPr id="29" name="Straight Connector 28">
            <a:extLst>
              <a:ext uri="{FF2B5EF4-FFF2-40B4-BE49-F238E27FC236}">
                <a16:creationId xmlns:a16="http://schemas.microsoft.com/office/drawing/2014/main" id="{0A869639-26A8-4151-A2C4-6FFBA98EB809}"/>
              </a:ext>
            </a:extLst>
          </p:cNvPr>
          <p:cNvCxnSpPr>
            <a:cxnSpLocks/>
            <a:stCxn id="11" idx="1"/>
            <a:endCxn id="11" idx="3"/>
          </p:cNvCxnSpPr>
          <p:nvPr/>
        </p:nvCxnSpPr>
        <p:spPr>
          <a:xfrm>
            <a:off x="755650" y="3283281"/>
            <a:ext cx="7632700" cy="0"/>
          </a:xfrm>
          <a:prstGeom prst="line">
            <a:avLst/>
          </a:prstGeom>
          <a:ln w="19050"/>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908914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4" presetClass="path" presetSubtype="0" accel="50000" decel="50000" fill="hold" grpId="0" nodeType="clickEffect">
                                  <p:stCondLst>
                                    <p:cond delay="0"/>
                                  </p:stCondLst>
                                  <p:childTnLst>
                                    <p:animMotion origin="layout" path="M -4.44444E-6 1.48148E-6 L 0.0908 -0.18704 " pathEditMode="relative" rAng="0" ptsTypes="AA">
                                      <p:cBhvr>
                                        <p:cTn id="6" dur="1000" fill="hold"/>
                                        <p:tgtEl>
                                          <p:spTgt spid="7"/>
                                        </p:tgtEl>
                                        <p:attrNameLst>
                                          <p:attrName>ppt_x</p:attrName>
                                          <p:attrName>ppt_y</p:attrName>
                                        </p:attrNameLst>
                                      </p:cBhvr>
                                      <p:rCtr x="4531" y="-9352"/>
                                    </p:animMotion>
                                  </p:childTnLst>
                                </p:cTn>
                              </p:par>
                            </p:childTnLst>
                          </p:cTn>
                        </p:par>
                      </p:childTnLst>
                    </p:cTn>
                  </p:par>
                  <p:par>
                    <p:cTn id="7" fill="hold">
                      <p:stCondLst>
                        <p:cond delay="indefinite"/>
                      </p:stCondLst>
                      <p:childTnLst>
                        <p:par>
                          <p:cTn id="8" fill="hold">
                            <p:stCondLst>
                              <p:cond delay="0"/>
                            </p:stCondLst>
                            <p:childTnLst>
                              <p:par>
                                <p:cTn id="9" presetID="64" presetClass="path" presetSubtype="0" accel="50000" decel="50000" fill="hold" grpId="0" nodeType="clickEffect">
                                  <p:stCondLst>
                                    <p:cond delay="0"/>
                                  </p:stCondLst>
                                  <p:childTnLst>
                                    <p:animMotion origin="layout" path="M 1.94444E-6 1.48148E-6 L 0.31146 -0.18704 " pathEditMode="relative" rAng="0" ptsTypes="AA">
                                      <p:cBhvr>
                                        <p:cTn id="10" dur="1000" fill="hold"/>
                                        <p:tgtEl>
                                          <p:spTgt spid="16"/>
                                        </p:tgtEl>
                                        <p:attrNameLst>
                                          <p:attrName>ppt_x</p:attrName>
                                          <p:attrName>ppt_y</p:attrName>
                                        </p:attrNameLst>
                                      </p:cBhvr>
                                      <p:rCtr x="15573" y="-9352"/>
                                    </p:animMotion>
                                  </p:childTnLst>
                                </p:cTn>
                              </p:par>
                            </p:childTnLst>
                          </p:cTn>
                        </p:par>
                      </p:childTnLst>
                    </p:cTn>
                  </p:par>
                  <p:par>
                    <p:cTn id="11" fill="hold">
                      <p:stCondLst>
                        <p:cond delay="indefinite"/>
                      </p:stCondLst>
                      <p:childTnLst>
                        <p:par>
                          <p:cTn id="12" fill="hold">
                            <p:stCondLst>
                              <p:cond delay="0"/>
                            </p:stCondLst>
                            <p:childTnLst>
                              <p:par>
                                <p:cTn id="13" presetID="64" presetClass="path" presetSubtype="0" accel="50000" decel="50000" fill="hold" grpId="0" nodeType="clickEffect">
                                  <p:stCondLst>
                                    <p:cond delay="0"/>
                                  </p:stCondLst>
                                  <p:childTnLst>
                                    <p:animMotion origin="layout" path="M 4.72222E-6 1.48148E-6 L -0.31546 -0.4088 " pathEditMode="relative" rAng="0" ptsTypes="AA">
                                      <p:cBhvr>
                                        <p:cTn id="14" dur="1000" fill="hold"/>
                                        <p:tgtEl>
                                          <p:spTgt spid="17"/>
                                        </p:tgtEl>
                                        <p:attrNameLst>
                                          <p:attrName>ppt_x</p:attrName>
                                          <p:attrName>ppt_y</p:attrName>
                                        </p:attrNameLst>
                                      </p:cBhvr>
                                      <p:rCtr x="-15781" y="-20440"/>
                                    </p:animMotion>
                                  </p:childTnLst>
                                </p:cTn>
                              </p:par>
                            </p:childTnLst>
                          </p:cTn>
                        </p:par>
                      </p:childTnLst>
                    </p:cTn>
                  </p:par>
                  <p:par>
                    <p:cTn id="15" fill="hold">
                      <p:stCondLst>
                        <p:cond delay="indefinite"/>
                      </p:stCondLst>
                      <p:childTnLst>
                        <p:par>
                          <p:cTn id="16" fill="hold">
                            <p:stCondLst>
                              <p:cond delay="0"/>
                            </p:stCondLst>
                            <p:childTnLst>
                              <p:par>
                                <p:cTn id="17" presetID="64" presetClass="path" presetSubtype="0" accel="50000" decel="50000" fill="hold" grpId="0" nodeType="clickEffect">
                                  <p:stCondLst>
                                    <p:cond delay="0"/>
                                  </p:stCondLst>
                                  <p:childTnLst>
                                    <p:animMotion origin="layout" path="M -2.5E-6 1.48148E-6 L -0.096 -0.4088 " pathEditMode="relative" rAng="0" ptsTypes="AA">
                                      <p:cBhvr>
                                        <p:cTn id="18" dur="1000" fill="hold"/>
                                        <p:tgtEl>
                                          <p:spTgt spid="18"/>
                                        </p:tgtEl>
                                        <p:attrNameLst>
                                          <p:attrName>ppt_x</p:attrName>
                                          <p:attrName>ppt_y</p:attrName>
                                        </p:attrNameLst>
                                      </p:cBhvr>
                                      <p:rCtr x="-4809" y="-2044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6" grpId="0"/>
      <p:bldP spid="17" grpId="0"/>
      <p:bldP spid="1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74FC8D4E-9548-40ED-A7C6-B5F250DC59FC}"/>
              </a:ext>
            </a:extLst>
          </p:cNvPr>
          <p:cNvSpPr txBox="1"/>
          <p:nvPr/>
        </p:nvSpPr>
        <p:spPr>
          <a:xfrm>
            <a:off x="755650" y="1836545"/>
            <a:ext cx="7632700" cy="4256280"/>
          </a:xfrm>
          <a:prstGeom prst="rect">
            <a:avLst/>
          </a:prstGeom>
          <a:solidFill>
            <a:schemeClr val="bg1"/>
          </a:solidFill>
          <a:ln w="28575">
            <a:solidFill>
              <a:srgbClr val="F1864B"/>
            </a:solidFill>
          </a:ln>
        </p:spPr>
        <p:txBody>
          <a:bodyPr wrap="square" lIns="108000" tIns="108000" rIns="108000" bIns="108000" rtlCol="0">
            <a:noAutofit/>
          </a:bodyPr>
          <a:lstStyle/>
          <a:p>
            <a:pPr algn="ctr"/>
            <a:endParaRPr lang="en-GB" b="1" dirty="0"/>
          </a:p>
        </p:txBody>
      </p:sp>
      <mc:AlternateContent xmlns:mc="http://schemas.openxmlformats.org/markup-compatibility/2006" xmlns:a14="http://schemas.microsoft.com/office/drawing/2010/main">
        <mc:Choice Requires="a14">
          <p:sp>
            <p:nvSpPr>
              <p:cNvPr id="4" name="TextBox 3">
                <a:extLst>
                  <a:ext uri="{FF2B5EF4-FFF2-40B4-BE49-F238E27FC236}">
                    <a16:creationId xmlns:a16="http://schemas.microsoft.com/office/drawing/2014/main" id="{3115E2F3-B6B8-4F04-B0D0-E0258505112B}"/>
                  </a:ext>
                </a:extLst>
              </p:cNvPr>
              <p:cNvSpPr txBox="1"/>
              <p:nvPr/>
            </p:nvSpPr>
            <p:spPr>
              <a:xfrm>
                <a:off x="949243" y="2206726"/>
                <a:ext cx="4720046" cy="585160"/>
              </a:xfrm>
              <a:prstGeom prst="rect">
                <a:avLst/>
              </a:prstGeom>
              <a:noFill/>
            </p:spPr>
            <p:txBody>
              <a:bodyPr wrap="square" rtlCol="0">
                <a:spAutoFit/>
              </a:bodyPr>
              <a:lstStyle/>
              <a:p>
                <a:pPr algn="ctr"/>
                <a:r>
                  <a:rPr lang="en-GB" sz="2800" dirty="0"/>
                  <a:t>1 </a:t>
                </a:r>
                <a14:m>
                  <m:oMath xmlns:m="http://schemas.openxmlformats.org/officeDocument/2006/math">
                    <m:f>
                      <m:fPr>
                        <m:ctrlPr>
                          <a:rPr lang="en-GB" sz="2000" i="1" smtClean="0">
                            <a:latin typeface="Cambria Math" panose="02040503050406030204" pitchFamily="18" charset="0"/>
                          </a:rPr>
                        </m:ctrlPr>
                      </m:fPr>
                      <m:num>
                        <m:r>
                          <m:rPr>
                            <m:nor/>
                          </m:rPr>
                          <a:rPr lang="en-GB" sz="2000" b="0" i="0" smtClean="0"/>
                          <m:t>3</m:t>
                        </m:r>
                      </m:num>
                      <m:den>
                        <m:r>
                          <m:rPr>
                            <m:nor/>
                          </m:rPr>
                          <a:rPr lang="en-GB" sz="2000" b="0" i="0" smtClean="0"/>
                          <m:t>5</m:t>
                        </m:r>
                      </m:den>
                    </m:f>
                  </m:oMath>
                </a14:m>
                <a:r>
                  <a:rPr lang="en-GB" sz="2800" dirty="0"/>
                  <a:t> , 2 </a:t>
                </a:r>
                <a14:m>
                  <m:oMath xmlns:m="http://schemas.openxmlformats.org/officeDocument/2006/math">
                    <m:f>
                      <m:fPr>
                        <m:ctrlPr>
                          <a:rPr lang="en-GB" sz="2000" i="1">
                            <a:latin typeface="Cambria Math" panose="02040503050406030204" pitchFamily="18" charset="0"/>
                          </a:rPr>
                        </m:ctrlPr>
                      </m:fPr>
                      <m:num>
                        <m:r>
                          <m:rPr>
                            <m:nor/>
                          </m:rPr>
                          <a:rPr lang="en-GB" sz="2000"/>
                          <m:t>1</m:t>
                        </m:r>
                      </m:num>
                      <m:den>
                        <m:r>
                          <m:rPr>
                            <m:nor/>
                          </m:rPr>
                          <a:rPr lang="en-GB" sz="2000" b="0" i="0" smtClean="0"/>
                          <m:t>5</m:t>
                        </m:r>
                      </m:den>
                    </m:f>
                  </m:oMath>
                </a14:m>
                <a:r>
                  <a:rPr lang="en-GB" sz="2800" dirty="0"/>
                  <a:t> , 2 </a:t>
                </a:r>
                <a14:m>
                  <m:oMath xmlns:m="http://schemas.openxmlformats.org/officeDocument/2006/math">
                    <m:f>
                      <m:fPr>
                        <m:ctrlPr>
                          <a:rPr lang="en-GB" sz="2000" i="1">
                            <a:latin typeface="Cambria Math" panose="02040503050406030204" pitchFamily="18" charset="0"/>
                          </a:rPr>
                        </m:ctrlPr>
                      </m:fPr>
                      <m:num>
                        <m:r>
                          <m:rPr>
                            <m:nor/>
                          </m:rPr>
                          <a:rPr lang="en-GB" sz="2000" b="0" i="0" smtClean="0"/>
                          <m:t>4</m:t>
                        </m:r>
                      </m:num>
                      <m:den>
                        <m:r>
                          <m:rPr>
                            <m:nor/>
                          </m:rPr>
                          <a:rPr lang="en-GB" sz="2000" b="0" i="0" smtClean="0"/>
                          <m:t>5</m:t>
                        </m:r>
                      </m:den>
                    </m:f>
                  </m:oMath>
                </a14:m>
                <a:r>
                  <a:rPr lang="en-GB" sz="2800" dirty="0"/>
                  <a:t> ,  3 </a:t>
                </a:r>
                <a14:m>
                  <m:oMath xmlns:m="http://schemas.openxmlformats.org/officeDocument/2006/math">
                    <m:f>
                      <m:fPr>
                        <m:ctrlPr>
                          <a:rPr lang="en-GB" sz="2000" i="1">
                            <a:latin typeface="Cambria Math" panose="02040503050406030204" pitchFamily="18" charset="0"/>
                          </a:rPr>
                        </m:ctrlPr>
                      </m:fPr>
                      <m:num>
                        <m:r>
                          <m:rPr>
                            <m:nor/>
                          </m:rPr>
                          <a:rPr lang="en-GB" sz="2000" b="0" i="0" smtClean="0"/>
                          <m:t>2</m:t>
                        </m:r>
                      </m:num>
                      <m:den>
                        <m:r>
                          <m:rPr>
                            <m:nor/>
                          </m:rPr>
                          <a:rPr lang="en-GB" sz="2000" b="0" i="0" smtClean="0"/>
                          <m:t>5</m:t>
                        </m:r>
                      </m:den>
                    </m:f>
                  </m:oMath>
                </a14:m>
                <a:r>
                  <a:rPr lang="en-GB" sz="2800" dirty="0"/>
                  <a:t>  , 4</a:t>
                </a:r>
              </a:p>
            </p:txBody>
          </p:sp>
        </mc:Choice>
        <mc:Fallback xmlns="">
          <p:sp>
            <p:nvSpPr>
              <p:cNvPr id="4" name="TextBox 3">
                <a:extLst>
                  <a:ext uri="{FF2B5EF4-FFF2-40B4-BE49-F238E27FC236}">
                    <a16:creationId xmlns:a16="http://schemas.microsoft.com/office/drawing/2014/main" id="{3115E2F3-B6B8-4F04-B0D0-E0258505112B}"/>
                  </a:ext>
                </a:extLst>
              </p:cNvPr>
              <p:cNvSpPr txBox="1">
                <a:spLocks noRot="1" noChangeAspect="1" noMove="1" noResize="1" noEditPoints="1" noAdjustHandles="1" noChangeArrowheads="1" noChangeShapeType="1" noTextEdit="1"/>
              </p:cNvSpPr>
              <p:nvPr/>
            </p:nvSpPr>
            <p:spPr>
              <a:xfrm>
                <a:off x="949243" y="2206726"/>
                <a:ext cx="4720046" cy="585160"/>
              </a:xfrm>
              <a:prstGeom prst="rect">
                <a:avLst/>
              </a:prstGeom>
              <a:blipFill>
                <a:blip r:embed="rId2"/>
                <a:stretch>
                  <a:fillRect t="-7292" b="-21875"/>
                </a:stretch>
              </a:blipFill>
            </p:spPr>
            <p:txBody>
              <a:bodyPr/>
              <a:lstStyle/>
              <a:p>
                <a:r>
                  <a:rPr lang="en-GB">
                    <a:noFill/>
                  </a:rPr>
                  <a:t> </a:t>
                </a:r>
              </a:p>
            </p:txBody>
          </p:sp>
        </mc:Fallback>
      </mc:AlternateContent>
      <p:cxnSp>
        <p:nvCxnSpPr>
          <p:cNvPr id="15" name="Straight Connector 14">
            <a:extLst>
              <a:ext uri="{FF2B5EF4-FFF2-40B4-BE49-F238E27FC236}">
                <a16:creationId xmlns:a16="http://schemas.microsoft.com/office/drawing/2014/main" id="{0322CCE4-E215-4695-B280-0B12216C4553}"/>
              </a:ext>
            </a:extLst>
          </p:cNvPr>
          <p:cNvCxnSpPr/>
          <p:nvPr/>
        </p:nvCxnSpPr>
        <p:spPr>
          <a:xfrm>
            <a:off x="755650" y="3193867"/>
            <a:ext cx="7632700" cy="0"/>
          </a:xfrm>
          <a:prstGeom prst="line">
            <a:avLst/>
          </a:prstGeom>
          <a:ln w="12700">
            <a:solidFill>
              <a:srgbClr val="F08115"/>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63A83DBB-E61A-43CB-8F0B-50949BC49F51}"/>
              </a:ext>
            </a:extLst>
          </p:cNvPr>
          <p:cNvCxnSpPr/>
          <p:nvPr/>
        </p:nvCxnSpPr>
        <p:spPr>
          <a:xfrm>
            <a:off x="755650" y="4630782"/>
            <a:ext cx="7632700" cy="0"/>
          </a:xfrm>
          <a:prstGeom prst="line">
            <a:avLst/>
          </a:prstGeom>
          <a:ln w="12700">
            <a:solidFill>
              <a:srgbClr val="F08115"/>
            </a:solidFill>
          </a:ln>
        </p:spPr>
        <p:style>
          <a:lnRef idx="1">
            <a:schemeClr val="accent1"/>
          </a:lnRef>
          <a:fillRef idx="0">
            <a:schemeClr val="accent1"/>
          </a:fillRef>
          <a:effectRef idx="0">
            <a:schemeClr val="accent1"/>
          </a:effectRef>
          <a:fontRef idx="minor">
            <a:schemeClr val="tx1"/>
          </a:fontRef>
        </p:style>
      </p:cxnSp>
      <p:sp>
        <p:nvSpPr>
          <p:cNvPr id="37" name="Rectangle 36">
            <a:extLst>
              <a:ext uri="{FF2B5EF4-FFF2-40B4-BE49-F238E27FC236}">
                <a16:creationId xmlns:a16="http://schemas.microsoft.com/office/drawing/2014/main" id="{438E2DD6-5683-46C6-BF29-462E67A1D56C}"/>
              </a:ext>
            </a:extLst>
          </p:cNvPr>
          <p:cNvSpPr/>
          <p:nvPr/>
        </p:nvSpPr>
        <p:spPr>
          <a:xfrm>
            <a:off x="5649540" y="1836545"/>
            <a:ext cx="2738809" cy="4256280"/>
          </a:xfrm>
          <a:prstGeom prst="rect">
            <a:avLst/>
          </a:prstGeom>
          <a:solidFill>
            <a:srgbClr val="FFECA7"/>
          </a:solidFill>
          <a:ln w="28575">
            <a:solidFill>
              <a:srgbClr val="F081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Rectangle 96"/>
          <p:cNvSpPr/>
          <p:nvPr/>
        </p:nvSpPr>
        <p:spPr>
          <a:xfrm>
            <a:off x="2555012" y="670981"/>
            <a:ext cx="976684" cy="337100"/>
          </a:xfrm>
          <a:prstGeom prst="rect">
            <a:avLst/>
          </a:prstGeom>
          <a:solidFill>
            <a:srgbClr val="4EB2E5"/>
          </a:solidFill>
        </p:spPr>
        <p:txBody>
          <a:bodyPr wrap="square" lIns="180000" tIns="36000" rIns="180000" bIns="54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7429" y="670981"/>
            <a:ext cx="2107583"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Number Sequences</a:t>
            </a:r>
          </a:p>
        </p:txBody>
      </p:sp>
      <p:cxnSp>
        <p:nvCxnSpPr>
          <p:cNvPr id="103" name="Straight Connector 102"/>
          <p:cNvCxnSpPr/>
          <p:nvPr/>
        </p:nvCxnSpPr>
        <p:spPr>
          <a:xfrm>
            <a:off x="2555012"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755650" y="1341438"/>
            <a:ext cx="7632700" cy="495108"/>
          </a:xfrm>
          <a:prstGeom prst="rect">
            <a:avLst/>
          </a:prstGeom>
          <a:solidFill>
            <a:srgbClr val="F1864B"/>
          </a:solidFill>
          <a:ln w="28575">
            <a:solidFill>
              <a:srgbClr val="F1864B"/>
            </a:solidFill>
          </a:ln>
        </p:spPr>
        <p:txBody>
          <a:bodyPr wrap="square" lIns="108000" tIns="108000" rIns="108000" bIns="108000" rtlCol="0">
            <a:spAutoFit/>
          </a:bodyPr>
          <a:lstStyle/>
          <a:p>
            <a:pPr algn="ctr"/>
            <a:r>
              <a:rPr lang="en-GB" b="1" dirty="0"/>
              <a:t>Complete the sequences.</a:t>
            </a:r>
          </a:p>
        </p:txBody>
      </p:sp>
      <mc:AlternateContent xmlns:mc="http://schemas.openxmlformats.org/markup-compatibility/2006" xmlns:a14="http://schemas.microsoft.com/office/drawing/2010/main">
        <mc:Choice Requires="a14">
          <p:sp>
            <p:nvSpPr>
              <p:cNvPr id="21" name="TextBox 20">
                <a:extLst>
                  <a:ext uri="{FF2B5EF4-FFF2-40B4-BE49-F238E27FC236}">
                    <a16:creationId xmlns:a16="http://schemas.microsoft.com/office/drawing/2014/main" id="{B82AAB6E-8D85-4E9E-98CC-A0EB52B00FA3}"/>
                  </a:ext>
                </a:extLst>
              </p:cNvPr>
              <p:cNvSpPr txBox="1"/>
              <p:nvPr/>
            </p:nvSpPr>
            <p:spPr>
              <a:xfrm>
                <a:off x="244288" y="3639329"/>
                <a:ext cx="5294812" cy="585160"/>
              </a:xfrm>
              <a:prstGeom prst="rect">
                <a:avLst/>
              </a:prstGeom>
              <a:noFill/>
            </p:spPr>
            <p:txBody>
              <a:bodyPr wrap="square" rtlCol="0">
                <a:spAutoFit/>
              </a:bodyPr>
              <a:lstStyle/>
              <a:p>
                <a:pPr algn="ctr"/>
                <a:r>
                  <a:rPr lang="en-GB" sz="2800" dirty="0"/>
                  <a:t>8 </a:t>
                </a:r>
                <a14:m>
                  <m:oMath xmlns:m="http://schemas.openxmlformats.org/officeDocument/2006/math">
                    <m:f>
                      <m:fPr>
                        <m:ctrlPr>
                          <a:rPr lang="en-GB" sz="2000" i="1" smtClean="0">
                            <a:latin typeface="Cambria Math" panose="02040503050406030204" pitchFamily="18" charset="0"/>
                          </a:rPr>
                        </m:ctrlPr>
                      </m:fPr>
                      <m:num>
                        <m:r>
                          <m:rPr>
                            <m:nor/>
                          </m:rPr>
                          <a:rPr lang="en-GB" sz="2000" b="0" i="0" smtClean="0"/>
                          <m:t>1</m:t>
                        </m:r>
                      </m:num>
                      <m:den>
                        <m:r>
                          <m:rPr>
                            <m:nor/>
                          </m:rPr>
                          <a:rPr lang="en-GB" sz="2000" b="0" i="0" smtClean="0"/>
                          <m:t>3</m:t>
                        </m:r>
                      </m:den>
                    </m:f>
                  </m:oMath>
                </a14:m>
                <a:r>
                  <a:rPr lang="en-GB" sz="2800" dirty="0"/>
                  <a:t> ,  7 </a:t>
                </a:r>
                <a14:m>
                  <m:oMath xmlns:m="http://schemas.openxmlformats.org/officeDocument/2006/math">
                    <m:f>
                      <m:fPr>
                        <m:ctrlPr>
                          <a:rPr lang="en-GB" sz="2000" i="1">
                            <a:latin typeface="Cambria Math" panose="02040503050406030204" pitchFamily="18" charset="0"/>
                          </a:rPr>
                        </m:ctrlPr>
                      </m:fPr>
                      <m:num>
                        <m:r>
                          <m:rPr>
                            <m:nor/>
                          </m:rPr>
                          <a:rPr lang="en-GB" sz="2000" b="0" i="0" smtClean="0"/>
                          <m:t>2</m:t>
                        </m:r>
                      </m:num>
                      <m:den>
                        <m:r>
                          <m:rPr>
                            <m:nor/>
                          </m:rPr>
                          <a:rPr lang="en-GB" sz="2000" b="0" i="0" smtClean="0"/>
                          <m:t>3</m:t>
                        </m:r>
                      </m:den>
                    </m:f>
                  </m:oMath>
                </a14:m>
                <a:r>
                  <a:rPr lang="en-GB" sz="2800" dirty="0"/>
                  <a:t>  , 7 , 6 </a:t>
                </a:r>
                <a14:m>
                  <m:oMath xmlns:m="http://schemas.openxmlformats.org/officeDocument/2006/math">
                    <m:f>
                      <m:fPr>
                        <m:ctrlPr>
                          <a:rPr lang="en-GB" sz="2000" i="1">
                            <a:latin typeface="Cambria Math" panose="02040503050406030204" pitchFamily="18" charset="0"/>
                          </a:rPr>
                        </m:ctrlPr>
                      </m:fPr>
                      <m:num>
                        <m:r>
                          <m:rPr>
                            <m:nor/>
                          </m:rPr>
                          <a:rPr lang="en-GB" sz="2000" b="0" i="0" smtClean="0"/>
                          <m:t>1</m:t>
                        </m:r>
                      </m:num>
                      <m:den>
                        <m:r>
                          <m:rPr>
                            <m:nor/>
                          </m:rPr>
                          <a:rPr lang="en-GB" sz="2000" b="0" i="0" smtClean="0"/>
                          <m:t>3</m:t>
                        </m:r>
                      </m:den>
                    </m:f>
                  </m:oMath>
                </a14:m>
                <a:r>
                  <a:rPr lang="en-GB" sz="2800" dirty="0"/>
                  <a:t> , 5 </a:t>
                </a:r>
                <a14:m>
                  <m:oMath xmlns:m="http://schemas.openxmlformats.org/officeDocument/2006/math">
                    <m:f>
                      <m:fPr>
                        <m:ctrlPr>
                          <a:rPr lang="en-GB" sz="2000" i="1" smtClean="0">
                            <a:latin typeface="Cambria Math" panose="02040503050406030204" pitchFamily="18" charset="0"/>
                          </a:rPr>
                        </m:ctrlPr>
                      </m:fPr>
                      <m:num>
                        <m:r>
                          <m:rPr>
                            <m:nor/>
                          </m:rPr>
                          <a:rPr lang="en-GB" sz="2000" b="0" i="0" smtClean="0"/>
                          <m:t>2</m:t>
                        </m:r>
                      </m:num>
                      <m:den>
                        <m:r>
                          <m:rPr>
                            <m:nor/>
                          </m:rPr>
                          <a:rPr lang="en-GB" sz="2000" b="0" i="0" smtClean="0"/>
                          <m:t>3</m:t>
                        </m:r>
                      </m:den>
                    </m:f>
                  </m:oMath>
                </a14:m>
                <a:r>
                  <a:rPr lang="en-GB" sz="2000" dirty="0"/>
                  <a:t> , </a:t>
                </a:r>
                <a:r>
                  <a:rPr lang="en-GB" sz="2800" dirty="0"/>
                  <a:t>5</a:t>
                </a:r>
              </a:p>
            </p:txBody>
          </p:sp>
        </mc:Choice>
        <mc:Fallback xmlns="">
          <p:sp>
            <p:nvSpPr>
              <p:cNvPr id="21" name="TextBox 20">
                <a:extLst>
                  <a:ext uri="{FF2B5EF4-FFF2-40B4-BE49-F238E27FC236}">
                    <a16:creationId xmlns:a16="http://schemas.microsoft.com/office/drawing/2014/main" id="{B82AAB6E-8D85-4E9E-98CC-A0EB52B00FA3}"/>
                  </a:ext>
                </a:extLst>
              </p:cNvPr>
              <p:cNvSpPr txBox="1">
                <a:spLocks noRot="1" noChangeAspect="1" noMove="1" noResize="1" noEditPoints="1" noAdjustHandles="1" noChangeArrowheads="1" noChangeShapeType="1" noTextEdit="1"/>
              </p:cNvSpPr>
              <p:nvPr/>
            </p:nvSpPr>
            <p:spPr>
              <a:xfrm>
                <a:off x="244288" y="3639329"/>
                <a:ext cx="5294812" cy="585160"/>
              </a:xfrm>
              <a:prstGeom prst="rect">
                <a:avLst/>
              </a:prstGeom>
              <a:blipFill>
                <a:blip r:embed="rId4"/>
                <a:stretch>
                  <a:fillRect t="-6250" b="-21875"/>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2" name="TextBox 21">
                <a:extLst>
                  <a:ext uri="{FF2B5EF4-FFF2-40B4-BE49-F238E27FC236}">
                    <a16:creationId xmlns:a16="http://schemas.microsoft.com/office/drawing/2014/main" id="{672E2AD4-FE7B-477E-8D63-6E93A43F5CC3}"/>
                  </a:ext>
                </a:extLst>
              </p:cNvPr>
              <p:cNvSpPr txBox="1"/>
              <p:nvPr/>
            </p:nvSpPr>
            <p:spPr>
              <a:xfrm>
                <a:off x="539750" y="5082522"/>
                <a:ext cx="5294812" cy="585160"/>
              </a:xfrm>
              <a:prstGeom prst="rect">
                <a:avLst/>
              </a:prstGeom>
              <a:noFill/>
            </p:spPr>
            <p:txBody>
              <a:bodyPr wrap="square" rtlCol="0">
                <a:spAutoFit/>
              </a:bodyPr>
              <a:lstStyle/>
              <a:p>
                <a:pPr algn="ctr"/>
                <a:r>
                  <a:rPr lang="en-GB" sz="2800" dirty="0"/>
                  <a:t>3 </a:t>
                </a:r>
                <a14:m>
                  <m:oMath xmlns:m="http://schemas.openxmlformats.org/officeDocument/2006/math">
                    <m:f>
                      <m:fPr>
                        <m:ctrlPr>
                          <a:rPr lang="en-GB" sz="2000" i="1" smtClean="0">
                            <a:latin typeface="Cambria Math" panose="02040503050406030204" pitchFamily="18" charset="0"/>
                          </a:rPr>
                        </m:ctrlPr>
                      </m:fPr>
                      <m:num>
                        <m:r>
                          <m:rPr>
                            <m:nor/>
                          </m:rPr>
                          <a:rPr lang="en-GB" sz="2000" b="0" i="0" smtClean="0"/>
                          <m:t>4</m:t>
                        </m:r>
                      </m:num>
                      <m:den>
                        <m:r>
                          <m:rPr>
                            <m:nor/>
                          </m:rPr>
                          <a:rPr lang="en-GB" sz="2000" b="0" i="0" smtClean="0"/>
                          <m:t>6</m:t>
                        </m:r>
                      </m:den>
                    </m:f>
                  </m:oMath>
                </a14:m>
                <a:r>
                  <a:rPr lang="en-GB" sz="2800" dirty="0"/>
                  <a:t> , 4 </a:t>
                </a:r>
                <a14:m>
                  <m:oMath xmlns:m="http://schemas.openxmlformats.org/officeDocument/2006/math">
                    <m:f>
                      <m:fPr>
                        <m:ctrlPr>
                          <a:rPr lang="en-GB" sz="2000" i="1">
                            <a:latin typeface="Cambria Math" panose="02040503050406030204" pitchFamily="18" charset="0"/>
                          </a:rPr>
                        </m:ctrlPr>
                      </m:fPr>
                      <m:num>
                        <m:r>
                          <m:rPr>
                            <m:nor/>
                          </m:rPr>
                          <a:rPr lang="en-GB" sz="2000" b="0" i="0" smtClean="0"/>
                          <m:t>2</m:t>
                        </m:r>
                      </m:num>
                      <m:den>
                        <m:r>
                          <m:rPr>
                            <m:nor/>
                          </m:rPr>
                          <a:rPr lang="en-GB" sz="2000" b="0" i="0" smtClean="0"/>
                          <m:t>6</m:t>
                        </m:r>
                      </m:den>
                    </m:f>
                  </m:oMath>
                </a14:m>
                <a:r>
                  <a:rPr lang="en-GB" sz="2800" dirty="0"/>
                  <a:t> ,   5   ,  5 </a:t>
                </a:r>
                <a14:m>
                  <m:oMath xmlns:m="http://schemas.openxmlformats.org/officeDocument/2006/math">
                    <m:f>
                      <m:fPr>
                        <m:ctrlPr>
                          <a:rPr lang="en-GB" sz="2000" i="1">
                            <a:latin typeface="Cambria Math" panose="02040503050406030204" pitchFamily="18" charset="0"/>
                          </a:rPr>
                        </m:ctrlPr>
                      </m:fPr>
                      <m:num>
                        <m:r>
                          <m:rPr>
                            <m:nor/>
                          </m:rPr>
                          <a:rPr lang="en-GB" sz="2000" b="0" i="0" smtClean="0"/>
                          <m:t>4</m:t>
                        </m:r>
                      </m:num>
                      <m:den>
                        <m:r>
                          <m:rPr>
                            <m:nor/>
                          </m:rPr>
                          <a:rPr lang="en-GB" sz="2000" b="0" i="0" smtClean="0"/>
                          <m:t>6</m:t>
                        </m:r>
                      </m:den>
                    </m:f>
                  </m:oMath>
                </a14:m>
                <a:r>
                  <a:rPr lang="en-GB" sz="2800" dirty="0"/>
                  <a:t>  , 6 </a:t>
                </a:r>
                <a14:m>
                  <m:oMath xmlns:m="http://schemas.openxmlformats.org/officeDocument/2006/math">
                    <m:f>
                      <m:fPr>
                        <m:ctrlPr>
                          <a:rPr lang="en-GB" sz="2000" i="1">
                            <a:latin typeface="Cambria Math" panose="02040503050406030204" pitchFamily="18" charset="0"/>
                          </a:rPr>
                        </m:ctrlPr>
                      </m:fPr>
                      <m:num>
                        <m:r>
                          <m:rPr>
                            <m:nor/>
                          </m:rPr>
                          <a:rPr lang="en-GB" sz="2000" b="0" i="0" smtClean="0"/>
                          <m:t>2</m:t>
                        </m:r>
                      </m:num>
                      <m:den>
                        <m:r>
                          <m:rPr>
                            <m:nor/>
                          </m:rPr>
                          <a:rPr lang="en-GB" sz="2000" b="0" i="0" smtClean="0"/>
                          <m:t>6</m:t>
                        </m:r>
                      </m:den>
                    </m:f>
                  </m:oMath>
                </a14:m>
                <a:r>
                  <a:rPr lang="en-GB" sz="2800" dirty="0"/>
                  <a:t> </a:t>
                </a:r>
              </a:p>
            </p:txBody>
          </p:sp>
        </mc:Choice>
        <mc:Fallback xmlns="">
          <p:sp>
            <p:nvSpPr>
              <p:cNvPr id="22" name="TextBox 21">
                <a:extLst>
                  <a:ext uri="{FF2B5EF4-FFF2-40B4-BE49-F238E27FC236}">
                    <a16:creationId xmlns:a16="http://schemas.microsoft.com/office/drawing/2014/main" id="{672E2AD4-FE7B-477E-8D63-6E93A43F5CC3}"/>
                  </a:ext>
                </a:extLst>
              </p:cNvPr>
              <p:cNvSpPr txBox="1">
                <a:spLocks noRot="1" noChangeAspect="1" noMove="1" noResize="1" noEditPoints="1" noAdjustHandles="1" noChangeArrowheads="1" noChangeShapeType="1" noTextEdit="1"/>
              </p:cNvSpPr>
              <p:nvPr/>
            </p:nvSpPr>
            <p:spPr>
              <a:xfrm>
                <a:off x="539750" y="5082522"/>
                <a:ext cx="5294812" cy="585160"/>
              </a:xfrm>
              <a:prstGeom prst="rect">
                <a:avLst/>
              </a:prstGeom>
              <a:blipFill>
                <a:blip r:embed="rId5"/>
                <a:stretch>
                  <a:fillRect t="-7292" b="-21875"/>
                </a:stretch>
              </a:blipFill>
            </p:spPr>
            <p:txBody>
              <a:bodyPr/>
              <a:lstStyle/>
              <a:p>
                <a:r>
                  <a:rPr lang="en-GB">
                    <a:noFill/>
                  </a:rPr>
                  <a:t> </a:t>
                </a:r>
              </a:p>
            </p:txBody>
          </p:sp>
        </mc:Fallback>
      </mc:AlternateContent>
      <p:sp>
        <p:nvSpPr>
          <p:cNvPr id="2" name="Rectangle 1">
            <a:extLst>
              <a:ext uri="{FF2B5EF4-FFF2-40B4-BE49-F238E27FC236}">
                <a16:creationId xmlns:a16="http://schemas.microsoft.com/office/drawing/2014/main" id="{B7A4C42B-3A96-4E3F-97A4-1027B2189FD1}"/>
              </a:ext>
            </a:extLst>
          </p:cNvPr>
          <p:cNvSpPr/>
          <p:nvPr/>
        </p:nvSpPr>
        <p:spPr>
          <a:xfrm>
            <a:off x="1312853" y="2150964"/>
            <a:ext cx="696685" cy="696685"/>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p>
        </p:txBody>
      </p:sp>
      <p:sp>
        <p:nvSpPr>
          <p:cNvPr id="23" name="Rectangle 22">
            <a:extLst>
              <a:ext uri="{FF2B5EF4-FFF2-40B4-BE49-F238E27FC236}">
                <a16:creationId xmlns:a16="http://schemas.microsoft.com/office/drawing/2014/main" id="{CC087281-7B22-4B1A-9D90-7A0C8EB6EA77}"/>
              </a:ext>
            </a:extLst>
          </p:cNvPr>
          <p:cNvSpPr/>
          <p:nvPr/>
        </p:nvSpPr>
        <p:spPr>
          <a:xfrm>
            <a:off x="3798223" y="2150964"/>
            <a:ext cx="696685" cy="696685"/>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24" name="Rectangle 23">
            <a:extLst>
              <a:ext uri="{FF2B5EF4-FFF2-40B4-BE49-F238E27FC236}">
                <a16:creationId xmlns:a16="http://schemas.microsoft.com/office/drawing/2014/main" id="{36C22236-AFEE-4752-B9B0-5918B2B4D8CB}"/>
              </a:ext>
            </a:extLst>
          </p:cNvPr>
          <p:cNvSpPr/>
          <p:nvPr/>
        </p:nvSpPr>
        <p:spPr>
          <a:xfrm>
            <a:off x="1710168" y="3583567"/>
            <a:ext cx="696685" cy="696685"/>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p>
        </p:txBody>
      </p:sp>
      <p:sp>
        <p:nvSpPr>
          <p:cNvPr id="25" name="Rectangle 24">
            <a:extLst>
              <a:ext uri="{FF2B5EF4-FFF2-40B4-BE49-F238E27FC236}">
                <a16:creationId xmlns:a16="http://schemas.microsoft.com/office/drawing/2014/main" id="{E8222A4B-8C0A-44CD-967C-C1FBF0E468A9}"/>
              </a:ext>
            </a:extLst>
          </p:cNvPr>
          <p:cNvSpPr/>
          <p:nvPr/>
        </p:nvSpPr>
        <p:spPr>
          <a:xfrm>
            <a:off x="4604526" y="3583567"/>
            <a:ext cx="696685" cy="696685"/>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p>
        </p:txBody>
      </p:sp>
      <p:sp>
        <p:nvSpPr>
          <p:cNvPr id="26" name="Rectangle 25">
            <a:extLst>
              <a:ext uri="{FF2B5EF4-FFF2-40B4-BE49-F238E27FC236}">
                <a16:creationId xmlns:a16="http://schemas.microsoft.com/office/drawing/2014/main" id="{D05D47AA-0527-421A-A5C0-16083FC463A0}"/>
              </a:ext>
            </a:extLst>
          </p:cNvPr>
          <p:cNvSpPr/>
          <p:nvPr/>
        </p:nvSpPr>
        <p:spPr>
          <a:xfrm>
            <a:off x="3679327" y="5026760"/>
            <a:ext cx="696685" cy="696685"/>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p>
        </p:txBody>
      </p:sp>
      <p:sp>
        <p:nvSpPr>
          <p:cNvPr id="27" name="Rectangle 26">
            <a:extLst>
              <a:ext uri="{FF2B5EF4-FFF2-40B4-BE49-F238E27FC236}">
                <a16:creationId xmlns:a16="http://schemas.microsoft.com/office/drawing/2014/main" id="{17A9C97F-F180-444E-BE2C-D387D1823988}"/>
              </a:ext>
            </a:extLst>
          </p:cNvPr>
          <p:cNvSpPr/>
          <p:nvPr/>
        </p:nvSpPr>
        <p:spPr>
          <a:xfrm>
            <a:off x="2735535" y="5026760"/>
            <a:ext cx="696685" cy="696685"/>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p>
        </p:txBody>
      </p:sp>
      <mc:AlternateContent xmlns:mc="http://schemas.openxmlformats.org/markup-compatibility/2006" xmlns:a14="http://schemas.microsoft.com/office/drawing/2010/main">
        <mc:Choice Requires="a14">
          <p:sp>
            <p:nvSpPr>
              <p:cNvPr id="9" name="Rectangle 8">
                <a:extLst>
                  <a:ext uri="{FF2B5EF4-FFF2-40B4-BE49-F238E27FC236}">
                    <a16:creationId xmlns:a16="http://schemas.microsoft.com/office/drawing/2014/main" id="{DB06E814-E432-421D-A84D-D20FD2E0154D}"/>
                  </a:ext>
                </a:extLst>
              </p:cNvPr>
              <p:cNvSpPr/>
              <p:nvPr/>
            </p:nvSpPr>
            <p:spPr>
              <a:xfrm>
                <a:off x="1357705" y="2198850"/>
                <a:ext cx="692818" cy="585673"/>
              </a:xfrm>
              <a:prstGeom prst="rect">
                <a:avLst/>
              </a:prstGeom>
            </p:spPr>
            <p:txBody>
              <a:bodyPr wrap="none">
                <a:spAutoFit/>
              </a:bodyPr>
              <a:lstStyle/>
              <a:p>
                <a:r>
                  <a:rPr lang="en-GB" sz="2800" b="1" dirty="0">
                    <a:solidFill>
                      <a:srgbClr val="009541"/>
                    </a:solidFill>
                  </a:rPr>
                  <a:t>1 </a:t>
                </a:r>
                <a14:m>
                  <m:oMath xmlns:m="http://schemas.openxmlformats.org/officeDocument/2006/math">
                    <m:f>
                      <m:fPr>
                        <m:ctrlPr>
                          <a:rPr lang="en-GB" sz="2000" b="1" i="1">
                            <a:solidFill>
                              <a:srgbClr val="009541"/>
                            </a:solidFill>
                            <a:latin typeface="Cambria Math" panose="02040503050406030204" pitchFamily="18" charset="0"/>
                          </a:rPr>
                        </m:ctrlPr>
                      </m:fPr>
                      <m:num>
                        <m:r>
                          <m:rPr>
                            <m:nor/>
                          </m:rPr>
                          <a:rPr lang="en-GB" sz="2000" b="1">
                            <a:solidFill>
                              <a:srgbClr val="009541"/>
                            </a:solidFill>
                          </a:rPr>
                          <m:t>3</m:t>
                        </m:r>
                      </m:num>
                      <m:den>
                        <m:r>
                          <m:rPr>
                            <m:nor/>
                          </m:rPr>
                          <a:rPr lang="en-GB" sz="2000" b="1">
                            <a:solidFill>
                              <a:srgbClr val="009541"/>
                            </a:solidFill>
                          </a:rPr>
                          <m:t>5</m:t>
                        </m:r>
                      </m:den>
                    </m:f>
                  </m:oMath>
                </a14:m>
                <a:r>
                  <a:rPr lang="en-GB" sz="2800" b="1" dirty="0">
                    <a:solidFill>
                      <a:srgbClr val="009541"/>
                    </a:solidFill>
                  </a:rPr>
                  <a:t> </a:t>
                </a:r>
                <a:endParaRPr lang="en-GB" sz="2000" b="1" dirty="0">
                  <a:solidFill>
                    <a:srgbClr val="009541"/>
                  </a:solidFill>
                </a:endParaRPr>
              </a:p>
            </p:txBody>
          </p:sp>
        </mc:Choice>
        <mc:Fallback xmlns="">
          <p:sp>
            <p:nvSpPr>
              <p:cNvPr id="9" name="Rectangle 8">
                <a:extLst>
                  <a:ext uri="{FF2B5EF4-FFF2-40B4-BE49-F238E27FC236}">
                    <a16:creationId xmlns:a16="http://schemas.microsoft.com/office/drawing/2014/main" id="{DB06E814-E432-421D-A84D-D20FD2E0154D}"/>
                  </a:ext>
                </a:extLst>
              </p:cNvPr>
              <p:cNvSpPr>
                <a:spLocks noRot="1" noChangeAspect="1" noMove="1" noResize="1" noEditPoints="1" noAdjustHandles="1" noChangeArrowheads="1" noChangeShapeType="1" noTextEdit="1"/>
              </p:cNvSpPr>
              <p:nvPr/>
            </p:nvSpPr>
            <p:spPr>
              <a:xfrm>
                <a:off x="1357705" y="2198850"/>
                <a:ext cx="692818" cy="585673"/>
              </a:xfrm>
              <a:prstGeom prst="rect">
                <a:avLst/>
              </a:prstGeom>
              <a:blipFill>
                <a:blip r:embed="rId6"/>
                <a:stretch>
                  <a:fillRect l="-18584" t="-7292" b="-21875"/>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9" name="Rectangle 28">
                <a:extLst>
                  <a:ext uri="{FF2B5EF4-FFF2-40B4-BE49-F238E27FC236}">
                    <a16:creationId xmlns:a16="http://schemas.microsoft.com/office/drawing/2014/main" id="{D30B1B41-3D88-429E-AAF1-F72FE79B6582}"/>
                  </a:ext>
                </a:extLst>
              </p:cNvPr>
              <p:cNvSpPr/>
              <p:nvPr/>
            </p:nvSpPr>
            <p:spPr>
              <a:xfrm>
                <a:off x="3828703" y="2198850"/>
                <a:ext cx="732893" cy="585673"/>
              </a:xfrm>
              <a:prstGeom prst="rect">
                <a:avLst/>
              </a:prstGeom>
            </p:spPr>
            <p:txBody>
              <a:bodyPr wrap="none">
                <a:spAutoFit/>
              </a:bodyPr>
              <a:lstStyle/>
              <a:p>
                <a:r>
                  <a:rPr lang="en-GB" sz="2800" b="1" dirty="0">
                    <a:solidFill>
                      <a:srgbClr val="009541"/>
                    </a:solidFill>
                  </a:rPr>
                  <a:t>3 </a:t>
                </a:r>
                <a14:m>
                  <m:oMath xmlns:m="http://schemas.openxmlformats.org/officeDocument/2006/math">
                    <m:f>
                      <m:fPr>
                        <m:ctrlPr>
                          <a:rPr lang="en-GB" sz="2000" b="1" i="1">
                            <a:solidFill>
                              <a:srgbClr val="009541"/>
                            </a:solidFill>
                            <a:latin typeface="Cambria Math" panose="02040503050406030204" pitchFamily="18" charset="0"/>
                          </a:rPr>
                        </m:ctrlPr>
                      </m:fPr>
                      <m:num>
                        <m:r>
                          <m:rPr>
                            <m:nor/>
                          </m:rPr>
                          <a:rPr lang="en-GB" sz="2000" b="1" i="0" smtClean="0">
                            <a:solidFill>
                              <a:srgbClr val="009541"/>
                            </a:solidFill>
                          </a:rPr>
                          <m:t>2</m:t>
                        </m:r>
                      </m:num>
                      <m:den>
                        <m:r>
                          <m:rPr>
                            <m:nor/>
                          </m:rPr>
                          <a:rPr lang="en-GB" sz="2000" b="1">
                            <a:solidFill>
                              <a:srgbClr val="009541"/>
                            </a:solidFill>
                          </a:rPr>
                          <m:t>5</m:t>
                        </m:r>
                      </m:den>
                    </m:f>
                  </m:oMath>
                </a14:m>
                <a:r>
                  <a:rPr lang="en-GB" sz="2800" b="1" dirty="0">
                    <a:solidFill>
                      <a:srgbClr val="009541"/>
                    </a:solidFill>
                  </a:rPr>
                  <a:t> </a:t>
                </a:r>
                <a:endParaRPr lang="en-GB" sz="2000" b="1" dirty="0">
                  <a:solidFill>
                    <a:srgbClr val="009541"/>
                  </a:solidFill>
                </a:endParaRPr>
              </a:p>
            </p:txBody>
          </p:sp>
        </mc:Choice>
        <mc:Fallback xmlns="">
          <p:sp>
            <p:nvSpPr>
              <p:cNvPr id="29" name="Rectangle 28">
                <a:extLst>
                  <a:ext uri="{FF2B5EF4-FFF2-40B4-BE49-F238E27FC236}">
                    <a16:creationId xmlns:a16="http://schemas.microsoft.com/office/drawing/2014/main" id="{D30B1B41-3D88-429E-AAF1-F72FE79B6582}"/>
                  </a:ext>
                </a:extLst>
              </p:cNvPr>
              <p:cNvSpPr>
                <a:spLocks noRot="1" noChangeAspect="1" noMove="1" noResize="1" noEditPoints="1" noAdjustHandles="1" noChangeArrowheads="1" noChangeShapeType="1" noTextEdit="1"/>
              </p:cNvSpPr>
              <p:nvPr/>
            </p:nvSpPr>
            <p:spPr>
              <a:xfrm>
                <a:off x="3828703" y="2198850"/>
                <a:ext cx="732893" cy="585673"/>
              </a:xfrm>
              <a:prstGeom prst="rect">
                <a:avLst/>
              </a:prstGeom>
              <a:blipFill>
                <a:blip r:embed="rId7"/>
                <a:stretch>
                  <a:fillRect l="-16667" t="-7292" b="-21875"/>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0" name="Rectangle 29">
                <a:extLst>
                  <a:ext uri="{FF2B5EF4-FFF2-40B4-BE49-F238E27FC236}">
                    <a16:creationId xmlns:a16="http://schemas.microsoft.com/office/drawing/2014/main" id="{27C05D73-7929-41F8-862B-530661C2C574}"/>
                  </a:ext>
                </a:extLst>
              </p:cNvPr>
              <p:cNvSpPr/>
              <p:nvPr/>
            </p:nvSpPr>
            <p:spPr>
              <a:xfrm>
                <a:off x="1745863" y="3639073"/>
                <a:ext cx="724878" cy="585673"/>
              </a:xfrm>
              <a:prstGeom prst="rect">
                <a:avLst/>
              </a:prstGeom>
            </p:spPr>
            <p:txBody>
              <a:bodyPr wrap="none">
                <a:spAutoFit/>
              </a:bodyPr>
              <a:lstStyle/>
              <a:p>
                <a:r>
                  <a:rPr lang="en-GB" sz="2800" b="1" dirty="0">
                    <a:solidFill>
                      <a:srgbClr val="009541"/>
                    </a:solidFill>
                  </a:rPr>
                  <a:t>7 </a:t>
                </a:r>
                <a14:m>
                  <m:oMath xmlns:m="http://schemas.openxmlformats.org/officeDocument/2006/math">
                    <m:f>
                      <m:fPr>
                        <m:ctrlPr>
                          <a:rPr lang="en-GB" sz="2000" b="1" i="1">
                            <a:solidFill>
                              <a:srgbClr val="009541"/>
                            </a:solidFill>
                            <a:latin typeface="Cambria Math" panose="02040503050406030204" pitchFamily="18" charset="0"/>
                          </a:rPr>
                        </m:ctrlPr>
                      </m:fPr>
                      <m:num>
                        <m:r>
                          <m:rPr>
                            <m:nor/>
                          </m:rPr>
                          <a:rPr lang="en-GB" sz="2000" b="1" i="0" smtClean="0">
                            <a:solidFill>
                              <a:srgbClr val="009541"/>
                            </a:solidFill>
                          </a:rPr>
                          <m:t>2</m:t>
                        </m:r>
                      </m:num>
                      <m:den>
                        <m:r>
                          <m:rPr>
                            <m:nor/>
                          </m:rPr>
                          <a:rPr lang="en-GB" sz="2000" b="1" i="0" smtClean="0">
                            <a:solidFill>
                              <a:srgbClr val="009541"/>
                            </a:solidFill>
                          </a:rPr>
                          <m:t>3</m:t>
                        </m:r>
                      </m:den>
                    </m:f>
                  </m:oMath>
                </a14:m>
                <a:r>
                  <a:rPr lang="en-GB" sz="2800" b="1" dirty="0">
                    <a:solidFill>
                      <a:srgbClr val="009541"/>
                    </a:solidFill>
                  </a:rPr>
                  <a:t> </a:t>
                </a:r>
                <a:endParaRPr lang="en-GB" sz="2000" b="1" dirty="0">
                  <a:solidFill>
                    <a:srgbClr val="009541"/>
                  </a:solidFill>
                </a:endParaRPr>
              </a:p>
            </p:txBody>
          </p:sp>
        </mc:Choice>
        <mc:Fallback xmlns="">
          <p:sp>
            <p:nvSpPr>
              <p:cNvPr id="30" name="Rectangle 29">
                <a:extLst>
                  <a:ext uri="{FF2B5EF4-FFF2-40B4-BE49-F238E27FC236}">
                    <a16:creationId xmlns:a16="http://schemas.microsoft.com/office/drawing/2014/main" id="{27C05D73-7929-41F8-862B-530661C2C574}"/>
                  </a:ext>
                </a:extLst>
              </p:cNvPr>
              <p:cNvSpPr>
                <a:spLocks noRot="1" noChangeAspect="1" noMove="1" noResize="1" noEditPoints="1" noAdjustHandles="1" noChangeArrowheads="1" noChangeShapeType="1" noTextEdit="1"/>
              </p:cNvSpPr>
              <p:nvPr/>
            </p:nvSpPr>
            <p:spPr>
              <a:xfrm>
                <a:off x="1745863" y="3639073"/>
                <a:ext cx="724878" cy="585673"/>
              </a:xfrm>
              <a:prstGeom prst="rect">
                <a:avLst/>
              </a:prstGeom>
              <a:blipFill>
                <a:blip r:embed="rId8"/>
                <a:stretch>
                  <a:fillRect l="-16807" t="-7292" b="-21875"/>
                </a:stretch>
              </a:blipFill>
            </p:spPr>
            <p:txBody>
              <a:bodyPr/>
              <a:lstStyle/>
              <a:p>
                <a:r>
                  <a:rPr lang="en-GB">
                    <a:noFill/>
                  </a:rPr>
                  <a:t> </a:t>
                </a:r>
              </a:p>
            </p:txBody>
          </p:sp>
        </mc:Fallback>
      </mc:AlternateContent>
      <p:sp>
        <p:nvSpPr>
          <p:cNvPr id="31" name="Rectangle 30">
            <a:extLst>
              <a:ext uri="{FF2B5EF4-FFF2-40B4-BE49-F238E27FC236}">
                <a16:creationId xmlns:a16="http://schemas.microsoft.com/office/drawing/2014/main" id="{59D40987-11D1-4CC8-BDCC-E8BA7AEEEFFD}"/>
              </a:ext>
            </a:extLst>
          </p:cNvPr>
          <p:cNvSpPr/>
          <p:nvPr/>
        </p:nvSpPr>
        <p:spPr>
          <a:xfrm>
            <a:off x="4764355" y="3670299"/>
            <a:ext cx="377026" cy="523220"/>
          </a:xfrm>
          <a:prstGeom prst="rect">
            <a:avLst/>
          </a:prstGeom>
        </p:spPr>
        <p:txBody>
          <a:bodyPr wrap="none">
            <a:spAutoFit/>
          </a:bodyPr>
          <a:lstStyle/>
          <a:p>
            <a:r>
              <a:rPr lang="en-GB" sz="2800" b="1" dirty="0">
                <a:solidFill>
                  <a:srgbClr val="009541"/>
                </a:solidFill>
              </a:rPr>
              <a:t>5</a:t>
            </a:r>
            <a:endParaRPr lang="en-GB" sz="2000" b="1" dirty="0">
              <a:solidFill>
                <a:srgbClr val="009541"/>
              </a:solidFill>
            </a:endParaRPr>
          </a:p>
        </p:txBody>
      </p:sp>
      <p:sp>
        <p:nvSpPr>
          <p:cNvPr id="32" name="Rectangle 31">
            <a:extLst>
              <a:ext uri="{FF2B5EF4-FFF2-40B4-BE49-F238E27FC236}">
                <a16:creationId xmlns:a16="http://schemas.microsoft.com/office/drawing/2014/main" id="{A7D76608-15A3-4940-8863-F7E01F689DD9}"/>
              </a:ext>
            </a:extLst>
          </p:cNvPr>
          <p:cNvSpPr/>
          <p:nvPr/>
        </p:nvSpPr>
        <p:spPr>
          <a:xfrm>
            <a:off x="2895364" y="5113492"/>
            <a:ext cx="377026" cy="523220"/>
          </a:xfrm>
          <a:prstGeom prst="rect">
            <a:avLst/>
          </a:prstGeom>
        </p:spPr>
        <p:txBody>
          <a:bodyPr wrap="none">
            <a:spAutoFit/>
          </a:bodyPr>
          <a:lstStyle/>
          <a:p>
            <a:r>
              <a:rPr lang="en-GB" sz="2800" b="1" dirty="0">
                <a:solidFill>
                  <a:srgbClr val="009541"/>
                </a:solidFill>
              </a:rPr>
              <a:t>5</a:t>
            </a:r>
            <a:endParaRPr lang="en-GB" sz="2000" b="1" dirty="0">
              <a:solidFill>
                <a:srgbClr val="009541"/>
              </a:solidFill>
            </a:endParaRPr>
          </a:p>
        </p:txBody>
      </p:sp>
      <mc:AlternateContent xmlns:mc="http://schemas.openxmlformats.org/markup-compatibility/2006" xmlns:a14="http://schemas.microsoft.com/office/drawing/2010/main">
        <mc:Choice Requires="a14">
          <p:sp>
            <p:nvSpPr>
              <p:cNvPr id="33" name="Rectangle 32">
                <a:extLst>
                  <a:ext uri="{FF2B5EF4-FFF2-40B4-BE49-F238E27FC236}">
                    <a16:creationId xmlns:a16="http://schemas.microsoft.com/office/drawing/2014/main" id="{EBA7019B-5770-47EB-9680-7177A605E2C3}"/>
                  </a:ext>
                </a:extLst>
              </p:cNvPr>
              <p:cNvSpPr/>
              <p:nvPr/>
            </p:nvSpPr>
            <p:spPr>
              <a:xfrm>
                <a:off x="3699337" y="5082715"/>
                <a:ext cx="748923" cy="584775"/>
              </a:xfrm>
              <a:prstGeom prst="rect">
                <a:avLst/>
              </a:prstGeom>
            </p:spPr>
            <p:txBody>
              <a:bodyPr wrap="none">
                <a:spAutoFit/>
              </a:bodyPr>
              <a:lstStyle/>
              <a:p>
                <a:r>
                  <a:rPr lang="en-GB" sz="2800" b="1" dirty="0">
                    <a:solidFill>
                      <a:srgbClr val="009541"/>
                    </a:solidFill>
                  </a:rPr>
                  <a:t>5 </a:t>
                </a:r>
                <a14:m>
                  <m:oMath xmlns:m="http://schemas.openxmlformats.org/officeDocument/2006/math">
                    <m:f>
                      <m:fPr>
                        <m:ctrlPr>
                          <a:rPr lang="en-GB" sz="2000" b="1" i="1">
                            <a:solidFill>
                              <a:srgbClr val="009541"/>
                            </a:solidFill>
                            <a:latin typeface="Cambria Math" panose="02040503050406030204" pitchFamily="18" charset="0"/>
                          </a:rPr>
                        </m:ctrlPr>
                      </m:fPr>
                      <m:num>
                        <m:r>
                          <m:rPr>
                            <m:nor/>
                          </m:rPr>
                          <a:rPr lang="en-GB" sz="2000" b="1" i="0" smtClean="0">
                            <a:solidFill>
                              <a:srgbClr val="009541"/>
                            </a:solidFill>
                          </a:rPr>
                          <m:t>4</m:t>
                        </m:r>
                      </m:num>
                      <m:den>
                        <m:r>
                          <m:rPr>
                            <m:nor/>
                          </m:rPr>
                          <a:rPr lang="en-GB" sz="2000" b="1" i="0" smtClean="0">
                            <a:solidFill>
                              <a:srgbClr val="009541"/>
                            </a:solidFill>
                          </a:rPr>
                          <m:t>6</m:t>
                        </m:r>
                      </m:den>
                    </m:f>
                  </m:oMath>
                </a14:m>
                <a:r>
                  <a:rPr lang="en-GB" sz="2800" b="1" dirty="0">
                    <a:solidFill>
                      <a:srgbClr val="009541"/>
                    </a:solidFill>
                  </a:rPr>
                  <a:t> </a:t>
                </a:r>
                <a:endParaRPr lang="en-GB" sz="2000" b="1" dirty="0">
                  <a:solidFill>
                    <a:srgbClr val="009541"/>
                  </a:solidFill>
                </a:endParaRPr>
              </a:p>
            </p:txBody>
          </p:sp>
        </mc:Choice>
        <mc:Fallback xmlns="">
          <p:sp>
            <p:nvSpPr>
              <p:cNvPr id="33" name="Rectangle 32">
                <a:extLst>
                  <a:ext uri="{FF2B5EF4-FFF2-40B4-BE49-F238E27FC236}">
                    <a16:creationId xmlns:a16="http://schemas.microsoft.com/office/drawing/2014/main" id="{EBA7019B-5770-47EB-9680-7177A605E2C3}"/>
                  </a:ext>
                </a:extLst>
              </p:cNvPr>
              <p:cNvSpPr>
                <a:spLocks noRot="1" noChangeAspect="1" noMove="1" noResize="1" noEditPoints="1" noAdjustHandles="1" noChangeArrowheads="1" noChangeShapeType="1" noTextEdit="1"/>
              </p:cNvSpPr>
              <p:nvPr/>
            </p:nvSpPr>
            <p:spPr>
              <a:xfrm>
                <a:off x="3699337" y="5082715"/>
                <a:ext cx="748923" cy="584775"/>
              </a:xfrm>
              <a:prstGeom prst="rect">
                <a:avLst/>
              </a:prstGeom>
              <a:blipFill>
                <a:blip r:embed="rId9"/>
                <a:stretch>
                  <a:fillRect l="-17073" t="-8333" b="-20833"/>
                </a:stretch>
              </a:blipFill>
            </p:spPr>
            <p:txBody>
              <a:bodyPr/>
              <a:lstStyle/>
              <a:p>
                <a:r>
                  <a:rPr lang="en-GB">
                    <a:noFill/>
                  </a:rPr>
                  <a:t> </a:t>
                </a:r>
              </a:p>
            </p:txBody>
          </p:sp>
        </mc:Fallback>
      </mc:AlternateContent>
      <p:pic>
        <p:nvPicPr>
          <p:cNvPr id="36" name="Picture 35">
            <a:extLst>
              <a:ext uri="{FF2B5EF4-FFF2-40B4-BE49-F238E27FC236}">
                <a16:creationId xmlns:a16="http://schemas.microsoft.com/office/drawing/2014/main" id="{9810FFC2-71FA-4E16-8B73-BBFAF16C0D12}"/>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l="7401" r="4159"/>
          <a:stretch/>
        </p:blipFill>
        <p:spPr>
          <a:xfrm>
            <a:off x="5669290" y="2227218"/>
            <a:ext cx="2708427" cy="3868558"/>
          </a:xfrm>
          <a:prstGeom prst="rect">
            <a:avLst/>
          </a:prstGeom>
        </p:spPr>
      </p:pic>
    </p:spTree>
    <p:extLst>
      <p:ext uri="{BB962C8B-B14F-4D97-AF65-F5344CB8AC3E}">
        <p14:creationId xmlns:p14="http://schemas.microsoft.com/office/powerpoint/2010/main" val="20295429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9"/>
                                        </p:tgtEl>
                                        <p:attrNameLst>
                                          <p:attrName>style.visibility</p:attrName>
                                        </p:attrNameLst>
                                      </p:cBhvr>
                                      <p:to>
                                        <p:strVal val="visible"/>
                                      </p:to>
                                    </p:set>
                                    <p:animEffect transition="in" filter="fade">
                                      <p:cBhvr>
                                        <p:cTn id="12" dur="500"/>
                                        <p:tgtEl>
                                          <p:spTgt spid="2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0"/>
                                        </p:tgtEl>
                                        <p:attrNameLst>
                                          <p:attrName>style.visibility</p:attrName>
                                        </p:attrNameLst>
                                      </p:cBhvr>
                                      <p:to>
                                        <p:strVal val="visible"/>
                                      </p:to>
                                    </p:set>
                                    <p:animEffect transition="in" filter="fade">
                                      <p:cBhvr>
                                        <p:cTn id="17" dur="500"/>
                                        <p:tgtEl>
                                          <p:spTgt spid="3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1"/>
                                        </p:tgtEl>
                                        <p:attrNameLst>
                                          <p:attrName>style.visibility</p:attrName>
                                        </p:attrNameLst>
                                      </p:cBhvr>
                                      <p:to>
                                        <p:strVal val="visible"/>
                                      </p:to>
                                    </p:set>
                                    <p:animEffect transition="in" filter="fade">
                                      <p:cBhvr>
                                        <p:cTn id="22" dur="500"/>
                                        <p:tgtEl>
                                          <p:spTgt spid="31"/>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2"/>
                                        </p:tgtEl>
                                        <p:attrNameLst>
                                          <p:attrName>style.visibility</p:attrName>
                                        </p:attrNameLst>
                                      </p:cBhvr>
                                      <p:to>
                                        <p:strVal val="visible"/>
                                      </p:to>
                                    </p:set>
                                    <p:animEffect transition="in" filter="fade">
                                      <p:cBhvr>
                                        <p:cTn id="27" dur="500"/>
                                        <p:tgtEl>
                                          <p:spTgt spid="32"/>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3"/>
                                        </p:tgtEl>
                                        <p:attrNameLst>
                                          <p:attrName>style.visibility</p:attrName>
                                        </p:attrNameLst>
                                      </p:cBhvr>
                                      <p:to>
                                        <p:strVal val="visible"/>
                                      </p:to>
                                    </p:set>
                                    <p:animEffect transition="in" filter="fade">
                                      <p:cBhvr>
                                        <p:cTn id="3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9" grpId="0"/>
      <p:bldP spid="30" grpId="0"/>
      <p:bldP spid="31" grpId="0"/>
      <p:bldP spid="32" grpId="0"/>
      <p:bldP spid="3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a:extLst>
              <a:ext uri="{FF2B5EF4-FFF2-40B4-BE49-F238E27FC236}">
                <a16:creationId xmlns:a16="http://schemas.microsoft.com/office/drawing/2014/main" id="{3FD014C0-08F5-4CFD-ACB9-A9EBB71A22C1}"/>
              </a:ext>
            </a:extLst>
          </p:cNvPr>
          <p:cNvSpPr txBox="1"/>
          <p:nvPr/>
        </p:nvSpPr>
        <p:spPr>
          <a:xfrm>
            <a:off x="4572000" y="1836544"/>
            <a:ext cx="3816350" cy="2082311"/>
          </a:xfrm>
          <a:prstGeom prst="rect">
            <a:avLst/>
          </a:prstGeom>
          <a:solidFill>
            <a:schemeClr val="bg1"/>
          </a:solidFill>
          <a:ln w="28575">
            <a:solidFill>
              <a:srgbClr val="F1864B"/>
            </a:solidFill>
          </a:ln>
        </p:spPr>
        <p:txBody>
          <a:bodyPr wrap="square" lIns="108000" tIns="108000" rIns="108000" bIns="108000" rtlCol="0">
            <a:noAutofit/>
          </a:bodyPr>
          <a:lstStyle/>
          <a:p>
            <a:pPr algn="ctr"/>
            <a:endParaRPr lang="en-GB" b="1" dirty="0"/>
          </a:p>
        </p:txBody>
      </p:sp>
      <p:sp>
        <p:nvSpPr>
          <p:cNvPr id="24" name="TextBox 23">
            <a:extLst>
              <a:ext uri="{FF2B5EF4-FFF2-40B4-BE49-F238E27FC236}">
                <a16:creationId xmlns:a16="http://schemas.microsoft.com/office/drawing/2014/main" id="{96FB4CF5-747E-4B3D-B050-3AC478A3C356}"/>
              </a:ext>
            </a:extLst>
          </p:cNvPr>
          <p:cNvSpPr txBox="1"/>
          <p:nvPr/>
        </p:nvSpPr>
        <p:spPr>
          <a:xfrm>
            <a:off x="755650" y="3918855"/>
            <a:ext cx="7632700" cy="1102600"/>
          </a:xfrm>
          <a:prstGeom prst="rect">
            <a:avLst/>
          </a:prstGeom>
          <a:solidFill>
            <a:schemeClr val="bg1"/>
          </a:solidFill>
          <a:ln w="28575">
            <a:solidFill>
              <a:srgbClr val="F1864B"/>
            </a:solidFill>
          </a:ln>
        </p:spPr>
        <p:txBody>
          <a:bodyPr wrap="square" lIns="108000" tIns="108000" rIns="108000" bIns="108000" rtlCol="0">
            <a:noAutofit/>
          </a:bodyPr>
          <a:lstStyle/>
          <a:p>
            <a:pPr algn="ctr"/>
            <a:endParaRPr lang="en-GB" b="1" dirty="0"/>
          </a:p>
        </p:txBody>
      </p:sp>
      <p:sp>
        <p:nvSpPr>
          <p:cNvPr id="25" name="TextBox 24">
            <a:extLst>
              <a:ext uri="{FF2B5EF4-FFF2-40B4-BE49-F238E27FC236}">
                <a16:creationId xmlns:a16="http://schemas.microsoft.com/office/drawing/2014/main" id="{0D0503B8-29DB-467A-B7DE-269C37C9DF60}"/>
              </a:ext>
            </a:extLst>
          </p:cNvPr>
          <p:cNvSpPr txBox="1"/>
          <p:nvPr/>
        </p:nvSpPr>
        <p:spPr>
          <a:xfrm>
            <a:off x="755650" y="1836545"/>
            <a:ext cx="3816350" cy="2082311"/>
          </a:xfrm>
          <a:prstGeom prst="rect">
            <a:avLst/>
          </a:prstGeom>
          <a:solidFill>
            <a:schemeClr val="bg1"/>
          </a:solidFill>
          <a:ln w="28575">
            <a:solidFill>
              <a:srgbClr val="F1864B"/>
            </a:solidFill>
          </a:ln>
        </p:spPr>
        <p:txBody>
          <a:bodyPr wrap="square" lIns="108000" tIns="108000" rIns="108000" bIns="108000" rtlCol="0">
            <a:noAutofit/>
          </a:bodyPr>
          <a:lstStyle/>
          <a:p>
            <a:pPr algn="ctr"/>
            <a:endParaRPr lang="en-GB" b="1" dirty="0"/>
          </a:p>
        </p:txBody>
      </p:sp>
      <p:pic>
        <p:nvPicPr>
          <p:cNvPr id="66" name="Picture 6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6" name="Rectangle 5">
            <a:extLst>
              <a:ext uri="{FF2B5EF4-FFF2-40B4-BE49-F238E27FC236}">
                <a16:creationId xmlns:a16="http://schemas.microsoft.com/office/drawing/2014/main" id="{911D7A17-89E3-438A-8DAF-727B6740F289}"/>
              </a:ext>
            </a:extLst>
          </p:cNvPr>
          <p:cNvSpPr/>
          <p:nvPr/>
        </p:nvSpPr>
        <p:spPr>
          <a:xfrm>
            <a:off x="447429" y="670981"/>
            <a:ext cx="2107583"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Number Sequences</a:t>
            </a:r>
          </a:p>
        </p:txBody>
      </p:sp>
      <p:sp>
        <p:nvSpPr>
          <p:cNvPr id="10" name="Rectangle 9"/>
          <p:cNvSpPr/>
          <p:nvPr/>
        </p:nvSpPr>
        <p:spPr>
          <a:xfrm>
            <a:off x="2555012" y="670659"/>
            <a:ext cx="1063301" cy="337100"/>
          </a:xfrm>
          <a:prstGeom prst="rect">
            <a:avLst/>
          </a:prstGeom>
          <a:solidFill>
            <a:srgbClr val="007AC3"/>
          </a:solidFill>
        </p:spPr>
        <p:txBody>
          <a:bodyPr wrap="square" lIns="180000" tIns="36000" rIns="180000" bIns="54000" anchor="ctr">
            <a:spAutoFit/>
          </a:bodyPr>
          <a:lstStyle/>
          <a:p>
            <a:pPr algn="ctr"/>
            <a:r>
              <a:rPr lang="en-GB" altLang="en-US" sz="1600" b="1" dirty="0">
                <a:solidFill>
                  <a:schemeClr val="bg1"/>
                </a:solidFill>
              </a:rPr>
              <a:t>Deeper</a:t>
            </a:r>
            <a:endParaRPr lang="en-GB" sz="1600" b="1" dirty="0">
              <a:solidFill>
                <a:schemeClr val="bg1"/>
              </a:solidFill>
            </a:endParaRPr>
          </a:p>
        </p:txBody>
      </p:sp>
      <p:cxnSp>
        <p:nvCxnSpPr>
          <p:cNvPr id="11" name="Straight Connector 10"/>
          <p:cNvCxnSpPr/>
          <p:nvPr/>
        </p:nvCxnSpPr>
        <p:spPr>
          <a:xfrm>
            <a:off x="2555012"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A055948F-E7C3-4417-8E8B-3C1D505E77E1}"/>
              </a:ext>
            </a:extLst>
          </p:cNvPr>
          <p:cNvSpPr txBox="1"/>
          <p:nvPr/>
        </p:nvSpPr>
        <p:spPr>
          <a:xfrm>
            <a:off x="755650" y="1341438"/>
            <a:ext cx="7632700" cy="495108"/>
          </a:xfrm>
          <a:prstGeom prst="rect">
            <a:avLst/>
          </a:prstGeom>
          <a:solidFill>
            <a:srgbClr val="F1864B"/>
          </a:solidFill>
          <a:ln w="28575">
            <a:solidFill>
              <a:srgbClr val="F1864B"/>
            </a:solidFill>
          </a:ln>
        </p:spPr>
        <p:txBody>
          <a:bodyPr wrap="square" lIns="108000" tIns="108000" rIns="108000" bIns="108000" rtlCol="0">
            <a:spAutoFit/>
          </a:bodyPr>
          <a:lstStyle/>
          <a:p>
            <a:pPr algn="ctr"/>
            <a:r>
              <a:rPr lang="en-GB" b="1" dirty="0"/>
              <a:t>Can you identify and correct the mistakes in each of these sequences?</a:t>
            </a:r>
          </a:p>
        </p:txBody>
      </p:sp>
      <mc:AlternateContent xmlns:mc="http://schemas.openxmlformats.org/markup-compatibility/2006" xmlns:a14="http://schemas.microsoft.com/office/drawing/2010/main">
        <mc:Choice Requires="a14">
          <p:sp>
            <p:nvSpPr>
              <p:cNvPr id="9" name="TextBox 8">
                <a:extLst>
                  <a:ext uri="{FF2B5EF4-FFF2-40B4-BE49-F238E27FC236}">
                    <a16:creationId xmlns:a16="http://schemas.microsoft.com/office/drawing/2014/main" id="{DAA3FE59-D446-4CE1-A61C-824BEFE7E254}"/>
                  </a:ext>
                </a:extLst>
              </p:cNvPr>
              <p:cNvSpPr txBox="1"/>
              <p:nvPr/>
            </p:nvSpPr>
            <p:spPr>
              <a:xfrm>
                <a:off x="1156788" y="2260907"/>
                <a:ext cx="3014075" cy="535852"/>
              </a:xfrm>
              <a:prstGeom prst="rect">
                <a:avLst/>
              </a:prstGeom>
              <a:noFill/>
            </p:spPr>
            <p:txBody>
              <a:bodyPr wrap="square" rtlCol="0">
                <a:spAutoFit/>
              </a:bodyPr>
              <a:lstStyle/>
              <a:p>
                <a:pPr algn="ctr"/>
                <a:r>
                  <a:rPr lang="en-GB" sz="2400" dirty="0"/>
                  <a:t>2 </a:t>
                </a:r>
                <a14:m>
                  <m:oMath xmlns:m="http://schemas.openxmlformats.org/officeDocument/2006/math">
                    <m:f>
                      <m:fPr>
                        <m:ctrlPr>
                          <a:rPr lang="en-GB" i="1" smtClean="0">
                            <a:latin typeface="Cambria Math" panose="02040503050406030204" pitchFamily="18" charset="0"/>
                          </a:rPr>
                        </m:ctrlPr>
                      </m:fPr>
                      <m:num>
                        <m:r>
                          <m:rPr>
                            <m:nor/>
                          </m:rPr>
                          <a:rPr lang="en-GB" b="0" i="0" smtClean="0"/>
                          <m:t>4</m:t>
                        </m:r>
                      </m:num>
                      <m:den>
                        <m:r>
                          <m:rPr>
                            <m:nor/>
                          </m:rPr>
                          <a:rPr lang="en-GB" b="0" i="0" smtClean="0"/>
                          <m:t>5</m:t>
                        </m:r>
                      </m:den>
                    </m:f>
                  </m:oMath>
                </a14:m>
                <a:r>
                  <a:rPr lang="en-GB" sz="2400" dirty="0"/>
                  <a:t> , 3 </a:t>
                </a:r>
                <a14:m>
                  <m:oMath xmlns:m="http://schemas.openxmlformats.org/officeDocument/2006/math">
                    <m:f>
                      <m:fPr>
                        <m:ctrlPr>
                          <a:rPr lang="en-GB" i="1">
                            <a:latin typeface="Cambria Math" panose="02040503050406030204" pitchFamily="18" charset="0"/>
                          </a:rPr>
                        </m:ctrlPr>
                      </m:fPr>
                      <m:num>
                        <m:r>
                          <m:rPr>
                            <m:nor/>
                          </m:rPr>
                          <a:rPr lang="en-GB" b="0" i="0" smtClean="0"/>
                          <m:t>2</m:t>
                        </m:r>
                      </m:num>
                      <m:den>
                        <m:r>
                          <m:rPr>
                            <m:nor/>
                          </m:rPr>
                          <a:rPr lang="en-GB" b="0" i="0" smtClean="0"/>
                          <m:t>5</m:t>
                        </m:r>
                      </m:den>
                    </m:f>
                  </m:oMath>
                </a14:m>
                <a:r>
                  <a:rPr lang="en-GB" sz="2400" dirty="0"/>
                  <a:t> , 3 </a:t>
                </a:r>
                <a14:m>
                  <m:oMath xmlns:m="http://schemas.openxmlformats.org/officeDocument/2006/math">
                    <m:f>
                      <m:fPr>
                        <m:ctrlPr>
                          <a:rPr lang="en-GB" i="1">
                            <a:latin typeface="Cambria Math" panose="02040503050406030204" pitchFamily="18" charset="0"/>
                          </a:rPr>
                        </m:ctrlPr>
                      </m:fPr>
                      <m:num>
                        <m:r>
                          <m:rPr>
                            <m:nor/>
                          </m:rPr>
                          <a:rPr lang="en-GB" b="0" i="0" smtClean="0"/>
                          <m:t>3</m:t>
                        </m:r>
                      </m:num>
                      <m:den>
                        <m:r>
                          <m:rPr>
                            <m:nor/>
                          </m:rPr>
                          <a:rPr lang="en-GB" b="0" i="0" smtClean="0"/>
                          <m:t>5</m:t>
                        </m:r>
                      </m:den>
                    </m:f>
                  </m:oMath>
                </a14:m>
                <a:r>
                  <a:rPr lang="en-GB" sz="2400" dirty="0"/>
                  <a:t> , 4 , 4 </a:t>
                </a:r>
                <a14:m>
                  <m:oMath xmlns:m="http://schemas.openxmlformats.org/officeDocument/2006/math">
                    <m:f>
                      <m:fPr>
                        <m:ctrlPr>
                          <a:rPr lang="en-GB" i="1">
                            <a:latin typeface="Cambria Math" panose="02040503050406030204" pitchFamily="18" charset="0"/>
                          </a:rPr>
                        </m:ctrlPr>
                      </m:fPr>
                      <m:num>
                        <m:r>
                          <m:rPr>
                            <m:nor/>
                          </m:rPr>
                          <a:rPr lang="en-GB" b="0" i="0" smtClean="0"/>
                          <m:t>2</m:t>
                        </m:r>
                      </m:num>
                      <m:den>
                        <m:r>
                          <m:rPr>
                            <m:nor/>
                          </m:rPr>
                          <a:rPr lang="en-GB" b="0" i="0" smtClean="0"/>
                          <m:t>5</m:t>
                        </m:r>
                      </m:den>
                    </m:f>
                  </m:oMath>
                </a14:m>
                <a:endParaRPr lang="en-GB" sz="2400" dirty="0"/>
              </a:p>
            </p:txBody>
          </p:sp>
        </mc:Choice>
        <mc:Fallback xmlns="">
          <p:sp>
            <p:nvSpPr>
              <p:cNvPr id="9" name="TextBox 8">
                <a:extLst>
                  <a:ext uri="{FF2B5EF4-FFF2-40B4-BE49-F238E27FC236}">
                    <a16:creationId xmlns:a16="http://schemas.microsoft.com/office/drawing/2014/main" id="{DAA3FE59-D446-4CE1-A61C-824BEFE7E254}"/>
                  </a:ext>
                </a:extLst>
              </p:cNvPr>
              <p:cNvSpPr txBox="1">
                <a:spLocks noRot="1" noChangeAspect="1" noMove="1" noResize="1" noEditPoints="1" noAdjustHandles="1" noChangeArrowheads="1" noChangeShapeType="1" noTextEdit="1"/>
              </p:cNvSpPr>
              <p:nvPr/>
            </p:nvSpPr>
            <p:spPr>
              <a:xfrm>
                <a:off x="1156788" y="2260907"/>
                <a:ext cx="3014075" cy="535852"/>
              </a:xfrm>
              <a:prstGeom prst="rect">
                <a:avLst/>
              </a:prstGeom>
              <a:blipFill>
                <a:blip r:embed="rId3"/>
                <a:stretch>
                  <a:fillRect l="-2429" t="-2273" b="-18182"/>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3" name="TextBox 12">
                <a:extLst>
                  <a:ext uri="{FF2B5EF4-FFF2-40B4-BE49-F238E27FC236}">
                    <a16:creationId xmlns:a16="http://schemas.microsoft.com/office/drawing/2014/main" id="{2BB4F154-9E36-4722-99B0-823A96F88EFF}"/>
                  </a:ext>
                </a:extLst>
              </p:cNvPr>
              <p:cNvSpPr txBox="1"/>
              <p:nvPr/>
            </p:nvSpPr>
            <p:spPr>
              <a:xfrm>
                <a:off x="4678285" y="2260907"/>
                <a:ext cx="3603780" cy="534249"/>
              </a:xfrm>
              <a:prstGeom prst="rect">
                <a:avLst/>
              </a:prstGeom>
              <a:noFill/>
            </p:spPr>
            <p:txBody>
              <a:bodyPr wrap="square" rtlCol="0">
                <a:spAutoFit/>
              </a:bodyPr>
              <a:lstStyle/>
              <a:p>
                <a:pPr algn="ctr"/>
                <a:r>
                  <a:rPr lang="en-GB" sz="2400" dirty="0"/>
                  <a:t>9 </a:t>
                </a:r>
                <a14:m>
                  <m:oMath xmlns:m="http://schemas.openxmlformats.org/officeDocument/2006/math">
                    <m:f>
                      <m:fPr>
                        <m:ctrlPr>
                          <a:rPr lang="en-GB" i="1" smtClean="0">
                            <a:latin typeface="Cambria Math" panose="02040503050406030204" pitchFamily="18" charset="0"/>
                          </a:rPr>
                        </m:ctrlPr>
                      </m:fPr>
                      <m:num>
                        <m:r>
                          <m:rPr>
                            <m:nor/>
                          </m:rPr>
                          <a:rPr lang="en-GB" b="0" i="0" smtClean="0"/>
                          <m:t>1</m:t>
                        </m:r>
                      </m:num>
                      <m:den>
                        <m:r>
                          <m:rPr>
                            <m:nor/>
                          </m:rPr>
                          <a:rPr lang="en-GB" b="0" i="0" smtClean="0"/>
                          <m:t>4</m:t>
                        </m:r>
                      </m:den>
                    </m:f>
                  </m:oMath>
                </a14:m>
                <a:r>
                  <a:rPr lang="en-GB" sz="2400" dirty="0"/>
                  <a:t> , 8 </a:t>
                </a:r>
                <a14:m>
                  <m:oMath xmlns:m="http://schemas.openxmlformats.org/officeDocument/2006/math">
                    <m:f>
                      <m:fPr>
                        <m:ctrlPr>
                          <a:rPr lang="en-GB" i="1">
                            <a:latin typeface="Cambria Math" panose="02040503050406030204" pitchFamily="18" charset="0"/>
                          </a:rPr>
                        </m:ctrlPr>
                      </m:fPr>
                      <m:num>
                        <m:r>
                          <m:rPr>
                            <m:nor/>
                          </m:rPr>
                          <a:rPr lang="en-GB" b="0" i="0" smtClean="0"/>
                          <m:t>1</m:t>
                        </m:r>
                      </m:num>
                      <m:den>
                        <m:r>
                          <m:rPr>
                            <m:nor/>
                          </m:rPr>
                          <a:rPr lang="en-GB" b="0" i="0" smtClean="0"/>
                          <m:t>2</m:t>
                        </m:r>
                      </m:den>
                    </m:f>
                  </m:oMath>
                </a14:m>
                <a:r>
                  <a:rPr lang="en-GB" sz="2400" dirty="0"/>
                  <a:t> , 7 </a:t>
                </a:r>
                <a14:m>
                  <m:oMath xmlns:m="http://schemas.openxmlformats.org/officeDocument/2006/math">
                    <m:f>
                      <m:fPr>
                        <m:ctrlPr>
                          <a:rPr lang="en-GB" i="1">
                            <a:latin typeface="Cambria Math" panose="02040503050406030204" pitchFamily="18" charset="0"/>
                          </a:rPr>
                        </m:ctrlPr>
                      </m:fPr>
                      <m:num>
                        <m:r>
                          <m:rPr>
                            <m:nor/>
                          </m:rPr>
                          <a:rPr lang="en-GB" b="0" i="0" smtClean="0"/>
                          <m:t>3</m:t>
                        </m:r>
                      </m:num>
                      <m:den>
                        <m:r>
                          <m:rPr>
                            <m:nor/>
                          </m:rPr>
                          <a:rPr lang="en-GB" b="0" i="0" smtClean="0"/>
                          <m:t>4</m:t>
                        </m:r>
                      </m:den>
                    </m:f>
                  </m:oMath>
                </a14:m>
                <a:r>
                  <a:rPr lang="en-GB" sz="2400" dirty="0"/>
                  <a:t> , 7 , 7 </a:t>
                </a:r>
                <a14:m>
                  <m:oMath xmlns:m="http://schemas.openxmlformats.org/officeDocument/2006/math">
                    <m:f>
                      <m:fPr>
                        <m:ctrlPr>
                          <a:rPr lang="en-GB" i="1" smtClean="0">
                            <a:latin typeface="Cambria Math" panose="02040503050406030204" pitchFamily="18" charset="0"/>
                          </a:rPr>
                        </m:ctrlPr>
                      </m:fPr>
                      <m:num>
                        <m:r>
                          <m:rPr>
                            <m:nor/>
                          </m:rPr>
                          <a:rPr lang="en-GB" b="0" i="0" smtClean="0"/>
                          <m:t>1</m:t>
                        </m:r>
                      </m:num>
                      <m:den>
                        <m:r>
                          <m:rPr>
                            <m:nor/>
                          </m:rPr>
                          <a:rPr lang="en-GB" b="0" i="0" smtClean="0"/>
                          <m:t>4</m:t>
                        </m:r>
                      </m:den>
                    </m:f>
                  </m:oMath>
                </a14:m>
                <a:r>
                  <a:rPr lang="en-GB" dirty="0"/>
                  <a:t> </a:t>
                </a:r>
                <a:r>
                  <a:rPr lang="en-GB" sz="2400" dirty="0"/>
                  <a:t>, 5 </a:t>
                </a:r>
                <a14:m>
                  <m:oMath xmlns:m="http://schemas.openxmlformats.org/officeDocument/2006/math">
                    <m:f>
                      <m:fPr>
                        <m:ctrlPr>
                          <a:rPr lang="en-GB" i="1">
                            <a:latin typeface="Cambria Math" panose="02040503050406030204" pitchFamily="18" charset="0"/>
                          </a:rPr>
                        </m:ctrlPr>
                      </m:fPr>
                      <m:num>
                        <m:r>
                          <m:rPr>
                            <m:nor/>
                          </m:rPr>
                          <a:rPr lang="en-GB"/>
                          <m:t>1</m:t>
                        </m:r>
                      </m:num>
                      <m:den>
                        <m:r>
                          <m:rPr>
                            <m:nor/>
                          </m:rPr>
                          <a:rPr lang="en-GB" b="0" i="0" smtClean="0"/>
                          <m:t>2</m:t>
                        </m:r>
                      </m:den>
                    </m:f>
                  </m:oMath>
                </a14:m>
                <a:endParaRPr lang="en-GB" sz="2400" dirty="0"/>
              </a:p>
            </p:txBody>
          </p:sp>
        </mc:Choice>
        <mc:Fallback xmlns="">
          <p:sp>
            <p:nvSpPr>
              <p:cNvPr id="13" name="TextBox 12">
                <a:extLst>
                  <a:ext uri="{FF2B5EF4-FFF2-40B4-BE49-F238E27FC236}">
                    <a16:creationId xmlns:a16="http://schemas.microsoft.com/office/drawing/2014/main" id="{2BB4F154-9E36-4722-99B0-823A96F88EFF}"/>
                  </a:ext>
                </a:extLst>
              </p:cNvPr>
              <p:cNvSpPr txBox="1">
                <a:spLocks noRot="1" noChangeAspect="1" noMove="1" noResize="1" noEditPoints="1" noAdjustHandles="1" noChangeArrowheads="1" noChangeShapeType="1" noTextEdit="1"/>
              </p:cNvSpPr>
              <p:nvPr/>
            </p:nvSpPr>
            <p:spPr>
              <a:xfrm>
                <a:off x="4678285" y="2260907"/>
                <a:ext cx="3603780" cy="534249"/>
              </a:xfrm>
              <a:prstGeom prst="rect">
                <a:avLst/>
              </a:prstGeom>
              <a:blipFill>
                <a:blip r:embed="rId4"/>
                <a:stretch>
                  <a:fillRect l="-2027" t="-2273" b="-18182"/>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4" name="TextBox 13">
                <a:extLst>
                  <a:ext uri="{FF2B5EF4-FFF2-40B4-BE49-F238E27FC236}">
                    <a16:creationId xmlns:a16="http://schemas.microsoft.com/office/drawing/2014/main" id="{BEDD7B8A-7548-4631-BEBE-8E02472B7DA4}"/>
                  </a:ext>
                </a:extLst>
              </p:cNvPr>
              <p:cNvSpPr txBox="1"/>
              <p:nvPr/>
            </p:nvSpPr>
            <p:spPr>
              <a:xfrm>
                <a:off x="1277075" y="4202229"/>
                <a:ext cx="2773501" cy="535852"/>
              </a:xfrm>
              <a:prstGeom prst="rect">
                <a:avLst/>
              </a:prstGeom>
              <a:noFill/>
            </p:spPr>
            <p:txBody>
              <a:bodyPr wrap="square" rtlCol="0">
                <a:spAutoFit/>
              </a:bodyPr>
              <a:lstStyle/>
              <a:p>
                <a:pPr algn="ctr"/>
                <a:r>
                  <a:rPr lang="en-GB" sz="2400" dirty="0"/>
                  <a:t>3 </a:t>
                </a:r>
                <a14:m>
                  <m:oMath xmlns:m="http://schemas.openxmlformats.org/officeDocument/2006/math">
                    <m:f>
                      <m:fPr>
                        <m:ctrlPr>
                          <a:rPr lang="en-GB" i="1" smtClean="0">
                            <a:latin typeface="Cambria Math" panose="02040503050406030204" pitchFamily="18" charset="0"/>
                          </a:rPr>
                        </m:ctrlPr>
                      </m:fPr>
                      <m:num>
                        <m:r>
                          <m:rPr>
                            <m:nor/>
                          </m:rPr>
                          <a:rPr lang="en-GB" b="0" i="0" smtClean="0"/>
                          <m:t>1</m:t>
                        </m:r>
                      </m:num>
                      <m:den>
                        <m:r>
                          <m:rPr>
                            <m:nor/>
                          </m:rPr>
                          <a:rPr lang="en-GB" b="0" i="0" smtClean="0"/>
                          <m:t>3</m:t>
                        </m:r>
                      </m:den>
                    </m:f>
                  </m:oMath>
                </a14:m>
                <a:r>
                  <a:rPr lang="en-GB" sz="2400" dirty="0"/>
                  <a:t> , 4 , 4 </a:t>
                </a:r>
                <a14:m>
                  <m:oMath xmlns:m="http://schemas.openxmlformats.org/officeDocument/2006/math">
                    <m:f>
                      <m:fPr>
                        <m:ctrlPr>
                          <a:rPr lang="en-GB" i="1">
                            <a:latin typeface="Cambria Math" panose="02040503050406030204" pitchFamily="18" charset="0"/>
                          </a:rPr>
                        </m:ctrlPr>
                      </m:fPr>
                      <m:num>
                        <m:r>
                          <m:rPr>
                            <m:nor/>
                          </m:rPr>
                          <a:rPr lang="en-GB" b="0" i="0" smtClean="0"/>
                          <m:t>2</m:t>
                        </m:r>
                      </m:num>
                      <m:den>
                        <m:r>
                          <m:rPr>
                            <m:nor/>
                          </m:rPr>
                          <a:rPr lang="en-GB" b="0" i="0" smtClean="0"/>
                          <m:t>3</m:t>
                        </m:r>
                      </m:den>
                    </m:f>
                  </m:oMath>
                </a14:m>
                <a:r>
                  <a:rPr lang="en-GB" sz="2400" dirty="0"/>
                  <a:t> , 5 </a:t>
                </a:r>
                <a14:m>
                  <m:oMath xmlns:m="http://schemas.openxmlformats.org/officeDocument/2006/math">
                    <m:f>
                      <m:fPr>
                        <m:ctrlPr>
                          <a:rPr lang="en-GB" i="1">
                            <a:latin typeface="Cambria Math" panose="02040503050406030204" pitchFamily="18" charset="0"/>
                          </a:rPr>
                        </m:ctrlPr>
                      </m:fPr>
                      <m:num>
                        <m:r>
                          <m:rPr>
                            <m:nor/>
                          </m:rPr>
                          <a:rPr lang="en-GB" b="0" i="0" smtClean="0"/>
                          <m:t>2</m:t>
                        </m:r>
                      </m:num>
                      <m:den>
                        <m:r>
                          <m:rPr>
                            <m:nor/>
                          </m:rPr>
                          <a:rPr lang="en-GB" b="0" i="0" smtClean="0"/>
                          <m:t>3</m:t>
                        </m:r>
                      </m:den>
                    </m:f>
                  </m:oMath>
                </a14:m>
                <a:r>
                  <a:rPr lang="en-GB" sz="2400" dirty="0"/>
                  <a:t> , 6</a:t>
                </a:r>
                <a:endParaRPr lang="en-GB" dirty="0"/>
              </a:p>
            </p:txBody>
          </p:sp>
        </mc:Choice>
        <mc:Fallback xmlns="">
          <p:sp>
            <p:nvSpPr>
              <p:cNvPr id="14" name="TextBox 13">
                <a:extLst>
                  <a:ext uri="{FF2B5EF4-FFF2-40B4-BE49-F238E27FC236}">
                    <a16:creationId xmlns:a16="http://schemas.microsoft.com/office/drawing/2014/main" id="{BEDD7B8A-7548-4631-BEBE-8E02472B7DA4}"/>
                  </a:ext>
                </a:extLst>
              </p:cNvPr>
              <p:cNvSpPr txBox="1">
                <a:spLocks noRot="1" noChangeAspect="1" noMove="1" noResize="1" noEditPoints="1" noAdjustHandles="1" noChangeArrowheads="1" noChangeShapeType="1" noTextEdit="1"/>
              </p:cNvSpPr>
              <p:nvPr/>
            </p:nvSpPr>
            <p:spPr>
              <a:xfrm>
                <a:off x="1277075" y="4202229"/>
                <a:ext cx="2773501" cy="535852"/>
              </a:xfrm>
              <a:prstGeom prst="rect">
                <a:avLst/>
              </a:prstGeom>
              <a:blipFill>
                <a:blip r:embed="rId5"/>
                <a:stretch>
                  <a:fillRect l="-2637" t="-2273" r="-2857" b="-18182"/>
                </a:stretch>
              </a:blipFill>
            </p:spPr>
            <p:txBody>
              <a:bodyPr/>
              <a:lstStyle/>
              <a:p>
                <a:r>
                  <a:rPr lang="en-GB">
                    <a:noFill/>
                  </a:rPr>
                  <a:t> </a:t>
                </a:r>
              </a:p>
            </p:txBody>
          </p:sp>
        </mc:Fallback>
      </mc:AlternateContent>
      <p:sp>
        <p:nvSpPr>
          <p:cNvPr id="2" name="Oval 1">
            <a:extLst>
              <a:ext uri="{FF2B5EF4-FFF2-40B4-BE49-F238E27FC236}">
                <a16:creationId xmlns:a16="http://schemas.microsoft.com/office/drawing/2014/main" id="{DD354173-59D4-4CB9-9D31-4561DFAE29EA}"/>
              </a:ext>
            </a:extLst>
          </p:cNvPr>
          <p:cNvSpPr/>
          <p:nvPr/>
        </p:nvSpPr>
        <p:spPr>
          <a:xfrm>
            <a:off x="1861458" y="2228028"/>
            <a:ext cx="533400" cy="601610"/>
          </a:xfrm>
          <a:prstGeom prst="ellipse">
            <a:avLst/>
          </a:prstGeom>
          <a:noFill/>
          <a:ln w="28575">
            <a:solidFill>
              <a:srgbClr val="00954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p>
        </p:txBody>
      </p:sp>
      <p:sp>
        <p:nvSpPr>
          <p:cNvPr id="15" name="Oval 14">
            <a:extLst>
              <a:ext uri="{FF2B5EF4-FFF2-40B4-BE49-F238E27FC236}">
                <a16:creationId xmlns:a16="http://schemas.microsoft.com/office/drawing/2014/main" id="{86D248D8-F4D3-4BC7-A119-13AE9D43A9B2}"/>
              </a:ext>
            </a:extLst>
          </p:cNvPr>
          <p:cNvSpPr/>
          <p:nvPr/>
        </p:nvSpPr>
        <p:spPr>
          <a:xfrm>
            <a:off x="7121792" y="2246471"/>
            <a:ext cx="495300" cy="563120"/>
          </a:xfrm>
          <a:prstGeom prst="ellipse">
            <a:avLst/>
          </a:prstGeom>
          <a:noFill/>
          <a:ln w="28575">
            <a:solidFill>
              <a:srgbClr val="00954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p>
        </p:txBody>
      </p:sp>
      <p:sp>
        <p:nvSpPr>
          <p:cNvPr id="16" name="Oval 15">
            <a:extLst>
              <a:ext uri="{FF2B5EF4-FFF2-40B4-BE49-F238E27FC236}">
                <a16:creationId xmlns:a16="http://schemas.microsoft.com/office/drawing/2014/main" id="{46D9D33A-BC40-4A9C-BC13-4A34BD667FE7}"/>
              </a:ext>
            </a:extLst>
          </p:cNvPr>
          <p:cNvSpPr/>
          <p:nvPr/>
        </p:nvSpPr>
        <p:spPr>
          <a:xfrm>
            <a:off x="3074127" y="4169936"/>
            <a:ext cx="495300" cy="600438"/>
          </a:xfrm>
          <a:prstGeom prst="ellipse">
            <a:avLst/>
          </a:prstGeom>
          <a:noFill/>
          <a:ln w="28575">
            <a:solidFill>
              <a:srgbClr val="00954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p>
        </p:txBody>
      </p:sp>
      <mc:AlternateContent xmlns:mc="http://schemas.openxmlformats.org/markup-compatibility/2006" xmlns:a14="http://schemas.microsoft.com/office/drawing/2010/main">
        <mc:Choice Requires="a14">
          <p:sp>
            <p:nvSpPr>
              <p:cNvPr id="3" name="Rectangle 2">
                <a:extLst>
                  <a:ext uri="{FF2B5EF4-FFF2-40B4-BE49-F238E27FC236}">
                    <a16:creationId xmlns:a16="http://schemas.microsoft.com/office/drawing/2014/main" id="{DE3D2CF1-F656-4BF8-8FF7-743FB5B1A789}"/>
                  </a:ext>
                </a:extLst>
              </p:cNvPr>
              <p:cNvSpPr/>
              <p:nvPr/>
            </p:nvSpPr>
            <p:spPr>
              <a:xfrm>
                <a:off x="844730" y="2927677"/>
                <a:ext cx="3727269" cy="682174"/>
              </a:xfrm>
              <a:prstGeom prst="rect">
                <a:avLst/>
              </a:prstGeom>
            </p:spPr>
            <p:txBody>
              <a:bodyPr wrap="square">
                <a:spAutoFit/>
              </a:bodyPr>
              <a:lstStyle/>
              <a:p>
                <a:pPr lvl="0"/>
                <a:r>
                  <a:rPr lang="en-GB" sz="1600" b="1" dirty="0">
                    <a:solidFill>
                      <a:srgbClr val="009541"/>
                    </a:solidFill>
                  </a:rPr>
                  <a:t>This sequence is increasing by </a:t>
                </a:r>
                <a14:m>
                  <m:oMath xmlns:m="http://schemas.openxmlformats.org/officeDocument/2006/math">
                    <m:f>
                      <m:fPr>
                        <m:ctrlPr>
                          <a:rPr lang="en-GB" sz="1200" b="1" i="1">
                            <a:solidFill>
                              <a:srgbClr val="009541"/>
                            </a:solidFill>
                            <a:latin typeface="Cambria Math" panose="02040503050406030204" pitchFamily="18" charset="0"/>
                          </a:rPr>
                        </m:ctrlPr>
                      </m:fPr>
                      <m:num>
                        <m:r>
                          <m:rPr>
                            <m:nor/>
                          </m:rPr>
                          <a:rPr lang="en-GB" sz="1200" b="1" i="0" smtClean="0">
                            <a:solidFill>
                              <a:srgbClr val="009541"/>
                            </a:solidFill>
                          </a:rPr>
                          <m:t>2</m:t>
                        </m:r>
                      </m:num>
                      <m:den>
                        <m:r>
                          <m:rPr>
                            <m:nor/>
                          </m:rPr>
                          <a:rPr lang="en-GB" sz="1200" b="1" i="0" smtClean="0">
                            <a:solidFill>
                              <a:srgbClr val="009541"/>
                            </a:solidFill>
                          </a:rPr>
                          <m:t>5</m:t>
                        </m:r>
                      </m:den>
                    </m:f>
                  </m:oMath>
                </a14:m>
                <a:r>
                  <a:rPr lang="en-GB" sz="1600" b="1" dirty="0">
                    <a:solidFill>
                      <a:srgbClr val="009541"/>
                    </a:solidFill>
                  </a:rPr>
                  <a:t>. The 2</a:t>
                </a:r>
                <a:r>
                  <a:rPr lang="en-GB" sz="1600" b="1" baseline="30000" dirty="0">
                    <a:solidFill>
                      <a:srgbClr val="009541"/>
                    </a:solidFill>
                  </a:rPr>
                  <a:t>nd</a:t>
                </a:r>
                <a:r>
                  <a:rPr lang="en-GB" sz="1600" b="1" dirty="0">
                    <a:solidFill>
                      <a:srgbClr val="009541"/>
                    </a:solidFill>
                  </a:rPr>
                  <a:t> term in the sequence should be 3</a:t>
                </a:r>
                <a14:m>
                  <m:oMath xmlns:m="http://schemas.openxmlformats.org/officeDocument/2006/math">
                    <m:f>
                      <m:fPr>
                        <m:ctrlPr>
                          <a:rPr lang="en-GB" sz="1200" b="1" i="1">
                            <a:solidFill>
                              <a:srgbClr val="009541"/>
                            </a:solidFill>
                            <a:latin typeface="Cambria Math" panose="02040503050406030204" pitchFamily="18" charset="0"/>
                          </a:rPr>
                        </m:ctrlPr>
                      </m:fPr>
                      <m:num>
                        <m:r>
                          <m:rPr>
                            <m:nor/>
                          </m:rPr>
                          <a:rPr lang="en-GB" sz="1200" b="1" i="0" smtClean="0">
                            <a:solidFill>
                              <a:srgbClr val="009541"/>
                            </a:solidFill>
                          </a:rPr>
                          <m:t>1</m:t>
                        </m:r>
                      </m:num>
                      <m:den>
                        <m:r>
                          <m:rPr>
                            <m:nor/>
                          </m:rPr>
                          <a:rPr lang="en-GB" sz="1200" b="1" i="0" smtClean="0">
                            <a:solidFill>
                              <a:srgbClr val="009541"/>
                            </a:solidFill>
                          </a:rPr>
                          <m:t>5</m:t>
                        </m:r>
                      </m:den>
                    </m:f>
                    <m:r>
                      <m:rPr>
                        <m:nor/>
                      </m:rPr>
                      <a:rPr lang="en-GB" sz="1200" b="1" i="0" smtClean="0">
                        <a:solidFill>
                          <a:srgbClr val="009541"/>
                        </a:solidFill>
                      </a:rPr>
                      <m:t>.</m:t>
                    </m:r>
                  </m:oMath>
                </a14:m>
                <a:endParaRPr lang="en-GB" sz="1600" b="1" dirty="0">
                  <a:solidFill>
                    <a:srgbClr val="009541"/>
                  </a:solidFill>
                </a:endParaRPr>
              </a:p>
            </p:txBody>
          </p:sp>
        </mc:Choice>
        <mc:Fallback xmlns="">
          <p:sp>
            <p:nvSpPr>
              <p:cNvPr id="3" name="Rectangle 2">
                <a:extLst>
                  <a:ext uri="{FF2B5EF4-FFF2-40B4-BE49-F238E27FC236}">
                    <a16:creationId xmlns:a16="http://schemas.microsoft.com/office/drawing/2014/main" id="{DE3D2CF1-F656-4BF8-8FF7-743FB5B1A789}"/>
                  </a:ext>
                </a:extLst>
              </p:cNvPr>
              <p:cNvSpPr>
                <a:spLocks noRot="1" noChangeAspect="1" noMove="1" noResize="1" noEditPoints="1" noAdjustHandles="1" noChangeArrowheads="1" noChangeShapeType="1" noTextEdit="1"/>
              </p:cNvSpPr>
              <p:nvPr/>
            </p:nvSpPr>
            <p:spPr>
              <a:xfrm>
                <a:off x="844730" y="2927677"/>
                <a:ext cx="3727269" cy="682174"/>
              </a:xfrm>
              <a:prstGeom prst="rect">
                <a:avLst/>
              </a:prstGeom>
              <a:blipFill>
                <a:blip r:embed="rId6"/>
                <a:stretch>
                  <a:fillRect l="-982" b="-625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7" name="Rectangle 16">
                <a:extLst>
                  <a:ext uri="{FF2B5EF4-FFF2-40B4-BE49-F238E27FC236}">
                    <a16:creationId xmlns:a16="http://schemas.microsoft.com/office/drawing/2014/main" id="{3D7BEEC2-A58A-473A-96C0-6B05CA1F55F0}"/>
                  </a:ext>
                </a:extLst>
              </p:cNvPr>
              <p:cNvSpPr/>
              <p:nvPr/>
            </p:nvSpPr>
            <p:spPr>
              <a:xfrm>
                <a:off x="4655916" y="2927677"/>
                <a:ext cx="3727269" cy="679738"/>
              </a:xfrm>
              <a:prstGeom prst="rect">
                <a:avLst/>
              </a:prstGeom>
            </p:spPr>
            <p:txBody>
              <a:bodyPr wrap="square">
                <a:spAutoFit/>
              </a:bodyPr>
              <a:lstStyle/>
              <a:p>
                <a:pPr lvl="0"/>
                <a:r>
                  <a:rPr lang="en-GB" sz="1600" b="1" dirty="0">
                    <a:solidFill>
                      <a:srgbClr val="009541"/>
                    </a:solidFill>
                  </a:rPr>
                  <a:t>This sequence is decreasing by </a:t>
                </a:r>
                <a14:m>
                  <m:oMath xmlns:m="http://schemas.openxmlformats.org/officeDocument/2006/math">
                    <m:f>
                      <m:fPr>
                        <m:ctrlPr>
                          <a:rPr lang="en-GB" sz="1200" b="1" i="1">
                            <a:solidFill>
                              <a:srgbClr val="009541"/>
                            </a:solidFill>
                            <a:latin typeface="Cambria Math" panose="02040503050406030204" pitchFamily="18" charset="0"/>
                          </a:rPr>
                        </m:ctrlPr>
                      </m:fPr>
                      <m:num>
                        <m:r>
                          <m:rPr>
                            <m:nor/>
                          </m:rPr>
                          <a:rPr lang="en-GB" sz="1200" b="1" i="0">
                            <a:solidFill>
                              <a:srgbClr val="009541"/>
                            </a:solidFill>
                          </a:rPr>
                          <m:t>3</m:t>
                        </m:r>
                      </m:num>
                      <m:den>
                        <m:r>
                          <m:rPr>
                            <m:nor/>
                          </m:rPr>
                          <a:rPr lang="en-GB" sz="1200" b="1" i="0">
                            <a:solidFill>
                              <a:srgbClr val="009541"/>
                            </a:solidFill>
                          </a:rPr>
                          <m:t>4</m:t>
                        </m:r>
                      </m:den>
                    </m:f>
                  </m:oMath>
                </a14:m>
                <a:r>
                  <a:rPr lang="en-GB" sz="1600" b="1" dirty="0">
                    <a:solidFill>
                      <a:srgbClr val="009541"/>
                    </a:solidFill>
                  </a:rPr>
                  <a:t>. The 5</a:t>
                </a:r>
                <a:r>
                  <a:rPr lang="en-GB" sz="1600" b="1" baseline="30000" dirty="0">
                    <a:solidFill>
                      <a:srgbClr val="009541"/>
                    </a:solidFill>
                  </a:rPr>
                  <a:t>th</a:t>
                </a:r>
                <a:r>
                  <a:rPr lang="en-GB" sz="1600" b="1" dirty="0">
                    <a:solidFill>
                      <a:srgbClr val="009541"/>
                    </a:solidFill>
                  </a:rPr>
                  <a:t> term in the sequence should be 6</a:t>
                </a:r>
                <a14:m>
                  <m:oMath xmlns:m="http://schemas.openxmlformats.org/officeDocument/2006/math">
                    <m:f>
                      <m:fPr>
                        <m:ctrlPr>
                          <a:rPr lang="en-GB" sz="1200" b="1" i="1">
                            <a:solidFill>
                              <a:srgbClr val="009541"/>
                            </a:solidFill>
                            <a:latin typeface="Cambria Math" panose="02040503050406030204" pitchFamily="18" charset="0"/>
                          </a:rPr>
                        </m:ctrlPr>
                      </m:fPr>
                      <m:num>
                        <m:r>
                          <m:rPr>
                            <m:nor/>
                          </m:rPr>
                          <a:rPr lang="en-GB" sz="1200" b="1" i="0">
                            <a:solidFill>
                              <a:srgbClr val="009541"/>
                            </a:solidFill>
                          </a:rPr>
                          <m:t>1</m:t>
                        </m:r>
                      </m:num>
                      <m:den>
                        <m:r>
                          <m:rPr>
                            <m:nor/>
                          </m:rPr>
                          <a:rPr lang="en-GB" sz="1200" b="1" i="0">
                            <a:solidFill>
                              <a:srgbClr val="009541"/>
                            </a:solidFill>
                          </a:rPr>
                          <m:t>4</m:t>
                        </m:r>
                      </m:den>
                    </m:f>
                  </m:oMath>
                </a14:m>
                <a:r>
                  <a:rPr lang="en-GB" sz="1600" b="1" dirty="0">
                    <a:solidFill>
                      <a:srgbClr val="009541"/>
                    </a:solidFill>
                  </a:rPr>
                  <a:t>.</a:t>
                </a:r>
              </a:p>
            </p:txBody>
          </p:sp>
        </mc:Choice>
        <mc:Fallback xmlns="">
          <p:sp>
            <p:nvSpPr>
              <p:cNvPr id="17" name="Rectangle 16">
                <a:extLst>
                  <a:ext uri="{FF2B5EF4-FFF2-40B4-BE49-F238E27FC236}">
                    <a16:creationId xmlns:a16="http://schemas.microsoft.com/office/drawing/2014/main" id="{3D7BEEC2-A58A-473A-96C0-6B05CA1F55F0}"/>
                  </a:ext>
                </a:extLst>
              </p:cNvPr>
              <p:cNvSpPr>
                <a:spLocks noRot="1" noChangeAspect="1" noMove="1" noResize="1" noEditPoints="1" noAdjustHandles="1" noChangeArrowheads="1" noChangeShapeType="1" noTextEdit="1"/>
              </p:cNvSpPr>
              <p:nvPr/>
            </p:nvSpPr>
            <p:spPr>
              <a:xfrm>
                <a:off x="4655916" y="2927677"/>
                <a:ext cx="3727269" cy="679738"/>
              </a:xfrm>
              <a:prstGeom prst="rect">
                <a:avLst/>
              </a:prstGeom>
              <a:blipFill>
                <a:blip r:embed="rId7"/>
                <a:stretch>
                  <a:fillRect l="-982" b="-625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8" name="Rectangle 17">
                <a:extLst>
                  <a:ext uri="{FF2B5EF4-FFF2-40B4-BE49-F238E27FC236}">
                    <a16:creationId xmlns:a16="http://schemas.microsoft.com/office/drawing/2014/main" id="{4BF2FD60-BBD7-4A19-9A75-6B78ECB0AA6F}"/>
                  </a:ext>
                </a:extLst>
              </p:cNvPr>
              <p:cNvSpPr/>
              <p:nvPr/>
            </p:nvSpPr>
            <p:spPr>
              <a:xfrm>
                <a:off x="4669673" y="4129068"/>
                <a:ext cx="3699753" cy="682174"/>
              </a:xfrm>
              <a:prstGeom prst="rect">
                <a:avLst/>
              </a:prstGeom>
            </p:spPr>
            <p:txBody>
              <a:bodyPr wrap="square">
                <a:spAutoFit/>
              </a:bodyPr>
              <a:lstStyle/>
              <a:p>
                <a:pPr lvl="0"/>
                <a:r>
                  <a:rPr lang="en-GB" sz="1600" b="1" dirty="0">
                    <a:solidFill>
                      <a:srgbClr val="009541"/>
                    </a:solidFill>
                  </a:rPr>
                  <a:t>This sequence is increasing by </a:t>
                </a:r>
                <a14:m>
                  <m:oMath xmlns:m="http://schemas.openxmlformats.org/officeDocument/2006/math">
                    <m:f>
                      <m:fPr>
                        <m:ctrlPr>
                          <a:rPr lang="en-GB" sz="1200" b="1" i="1">
                            <a:solidFill>
                              <a:srgbClr val="009541"/>
                            </a:solidFill>
                            <a:latin typeface="Cambria Math" panose="02040503050406030204" pitchFamily="18" charset="0"/>
                          </a:rPr>
                        </m:ctrlPr>
                      </m:fPr>
                      <m:num>
                        <m:r>
                          <m:rPr>
                            <m:nor/>
                          </m:rPr>
                          <a:rPr lang="en-GB" sz="1200" b="1" i="0">
                            <a:solidFill>
                              <a:srgbClr val="009541"/>
                            </a:solidFill>
                          </a:rPr>
                          <m:t>2</m:t>
                        </m:r>
                      </m:num>
                      <m:den>
                        <m:r>
                          <m:rPr>
                            <m:nor/>
                          </m:rPr>
                          <a:rPr lang="en-GB" sz="1200" b="1" i="0">
                            <a:solidFill>
                              <a:srgbClr val="009541"/>
                            </a:solidFill>
                          </a:rPr>
                          <m:t>3</m:t>
                        </m:r>
                      </m:den>
                    </m:f>
                  </m:oMath>
                </a14:m>
                <a:r>
                  <a:rPr lang="en-GB" sz="1600" b="1" dirty="0">
                    <a:solidFill>
                      <a:srgbClr val="009541"/>
                    </a:solidFill>
                  </a:rPr>
                  <a:t>. The 4</a:t>
                </a:r>
                <a:r>
                  <a:rPr lang="en-GB" sz="1600" b="1" baseline="30000" dirty="0">
                    <a:solidFill>
                      <a:srgbClr val="009541"/>
                    </a:solidFill>
                  </a:rPr>
                  <a:t>th</a:t>
                </a:r>
                <a:r>
                  <a:rPr lang="en-GB" sz="1600" b="1" dirty="0">
                    <a:solidFill>
                      <a:srgbClr val="009541"/>
                    </a:solidFill>
                  </a:rPr>
                  <a:t> term in the sequence should be 5</a:t>
                </a:r>
                <a14:m>
                  <m:oMath xmlns:m="http://schemas.openxmlformats.org/officeDocument/2006/math">
                    <m:f>
                      <m:fPr>
                        <m:ctrlPr>
                          <a:rPr lang="en-GB" sz="1200" b="1" i="1">
                            <a:solidFill>
                              <a:srgbClr val="009541"/>
                            </a:solidFill>
                            <a:latin typeface="Cambria Math" panose="02040503050406030204" pitchFamily="18" charset="0"/>
                          </a:rPr>
                        </m:ctrlPr>
                      </m:fPr>
                      <m:num>
                        <m:r>
                          <m:rPr>
                            <m:nor/>
                          </m:rPr>
                          <a:rPr lang="en-GB" sz="1200" b="1" i="0">
                            <a:solidFill>
                              <a:srgbClr val="009541"/>
                            </a:solidFill>
                          </a:rPr>
                          <m:t>1</m:t>
                        </m:r>
                      </m:num>
                      <m:den>
                        <m:r>
                          <m:rPr>
                            <m:nor/>
                          </m:rPr>
                          <a:rPr lang="en-GB" sz="1200" b="1" i="0">
                            <a:solidFill>
                              <a:srgbClr val="009541"/>
                            </a:solidFill>
                          </a:rPr>
                          <m:t>3</m:t>
                        </m:r>
                      </m:den>
                    </m:f>
                  </m:oMath>
                </a14:m>
                <a:r>
                  <a:rPr lang="en-GB" sz="1600" b="1" dirty="0">
                    <a:solidFill>
                      <a:srgbClr val="009541"/>
                    </a:solidFill>
                  </a:rPr>
                  <a:t>.</a:t>
                </a:r>
              </a:p>
            </p:txBody>
          </p:sp>
        </mc:Choice>
        <mc:Fallback xmlns="">
          <p:sp>
            <p:nvSpPr>
              <p:cNvPr id="18" name="Rectangle 17">
                <a:extLst>
                  <a:ext uri="{FF2B5EF4-FFF2-40B4-BE49-F238E27FC236}">
                    <a16:creationId xmlns:a16="http://schemas.microsoft.com/office/drawing/2014/main" id="{4BF2FD60-BBD7-4A19-9A75-6B78ECB0AA6F}"/>
                  </a:ext>
                </a:extLst>
              </p:cNvPr>
              <p:cNvSpPr>
                <a:spLocks noRot="1" noChangeAspect="1" noMove="1" noResize="1" noEditPoints="1" noAdjustHandles="1" noChangeArrowheads="1" noChangeShapeType="1" noTextEdit="1"/>
              </p:cNvSpPr>
              <p:nvPr/>
            </p:nvSpPr>
            <p:spPr>
              <a:xfrm>
                <a:off x="4669673" y="4129068"/>
                <a:ext cx="3699753" cy="682174"/>
              </a:xfrm>
              <a:prstGeom prst="rect">
                <a:avLst/>
              </a:prstGeom>
              <a:blipFill>
                <a:blip r:embed="rId8"/>
                <a:stretch>
                  <a:fillRect l="-824" b="-6250"/>
                </a:stretch>
              </a:blipFill>
            </p:spPr>
            <p:txBody>
              <a:bodyPr/>
              <a:lstStyle/>
              <a:p>
                <a:r>
                  <a:rPr lang="en-GB">
                    <a:noFill/>
                  </a:rPr>
                  <a:t> </a:t>
                </a:r>
              </a:p>
            </p:txBody>
          </p:sp>
        </mc:Fallback>
      </mc:AlternateContent>
    </p:spTree>
    <p:extLst>
      <p:ext uri="{BB962C8B-B14F-4D97-AF65-F5344CB8AC3E}">
        <p14:creationId xmlns:p14="http://schemas.microsoft.com/office/powerpoint/2010/main" val="2547238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wheel(1)">
                                      <p:cBhvr>
                                        <p:cTn id="17" dur="10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500"/>
                                        <p:tgtEl>
                                          <p:spTgt spid="17"/>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wheel(1)">
                                      <p:cBhvr>
                                        <p:cTn id="27" dur="1000"/>
                                        <p:tgtEl>
                                          <p:spTgt spid="16"/>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fade">
                                      <p:cBhvr>
                                        <p:cTn id="3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5" grpId="0" animBg="1"/>
      <p:bldP spid="16" grpId="0" animBg="1"/>
      <p:bldP spid="3" grpId="0"/>
      <p:bldP spid="17" grpId="0"/>
      <p:bldP spid="1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 name="Picture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6" name="Rectangle 5">
            <a:extLst>
              <a:ext uri="{FF2B5EF4-FFF2-40B4-BE49-F238E27FC236}">
                <a16:creationId xmlns:a16="http://schemas.microsoft.com/office/drawing/2014/main" id="{D306C69E-79AC-4D4B-B3E1-1721932A4008}"/>
              </a:ext>
            </a:extLst>
          </p:cNvPr>
          <p:cNvSpPr/>
          <p:nvPr/>
        </p:nvSpPr>
        <p:spPr>
          <a:xfrm>
            <a:off x="447429" y="670981"/>
            <a:ext cx="2107583"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Number Sequences</a:t>
            </a:r>
          </a:p>
        </p:txBody>
      </p:sp>
      <p:sp>
        <p:nvSpPr>
          <p:cNvPr id="75" name="Rectangle 74"/>
          <p:cNvSpPr/>
          <p:nvPr/>
        </p:nvSpPr>
        <p:spPr>
          <a:xfrm>
            <a:off x="2555012" y="670981"/>
            <a:ext cx="1141417" cy="337100"/>
          </a:xfrm>
          <a:prstGeom prst="rect">
            <a:avLst/>
          </a:prstGeom>
          <a:solidFill>
            <a:srgbClr val="00529C"/>
          </a:solidFill>
        </p:spPr>
        <p:txBody>
          <a:bodyPr wrap="square" lIns="180000" tIns="36000" rIns="180000" bIns="54000" anchor="ctr">
            <a:spAutoFit/>
          </a:bodyPr>
          <a:lstStyle/>
          <a:p>
            <a:pPr algn="ctr"/>
            <a:r>
              <a:rPr lang="en-GB" altLang="en-US" sz="1600" b="1" dirty="0">
                <a:solidFill>
                  <a:schemeClr val="bg1"/>
                </a:solidFill>
              </a:rPr>
              <a:t>Deepest</a:t>
            </a:r>
            <a:endParaRPr lang="en-GB" sz="1600" b="1" dirty="0">
              <a:solidFill>
                <a:schemeClr val="bg1"/>
              </a:solidFill>
            </a:endParaRPr>
          </a:p>
        </p:txBody>
      </p:sp>
      <p:cxnSp>
        <p:nvCxnSpPr>
          <p:cNvPr id="8" name="Straight Connector 7"/>
          <p:cNvCxnSpPr/>
          <p:nvPr/>
        </p:nvCxnSpPr>
        <p:spPr>
          <a:xfrm>
            <a:off x="2555012" y="666081"/>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96F02902-E4D9-405A-A1A2-640FDDB550B6}"/>
              </a:ext>
            </a:extLst>
          </p:cNvPr>
          <p:cNvSpPr txBox="1"/>
          <p:nvPr/>
        </p:nvSpPr>
        <p:spPr>
          <a:xfrm>
            <a:off x="755650" y="1341439"/>
            <a:ext cx="7632700" cy="1438742"/>
          </a:xfrm>
          <a:prstGeom prst="rect">
            <a:avLst/>
          </a:prstGeom>
          <a:solidFill>
            <a:schemeClr val="bg1"/>
          </a:solidFill>
          <a:ln w="28575">
            <a:solidFill>
              <a:srgbClr val="F1864B"/>
            </a:solidFill>
          </a:ln>
        </p:spPr>
        <p:txBody>
          <a:bodyPr wrap="square" lIns="108000" tIns="108000" rIns="108000" bIns="108000" rtlCol="0">
            <a:noAutofit/>
          </a:bodyPr>
          <a:lstStyle/>
          <a:p>
            <a:pPr algn="ctr"/>
            <a:r>
              <a:rPr lang="en-GB" sz="1600" b="1" dirty="0"/>
              <a:t>Here are the first and last numbers in a sequence. </a:t>
            </a:r>
          </a:p>
        </p:txBody>
      </p:sp>
      <p:sp>
        <p:nvSpPr>
          <p:cNvPr id="10" name="TextBox 9">
            <a:extLst>
              <a:ext uri="{FF2B5EF4-FFF2-40B4-BE49-F238E27FC236}">
                <a16:creationId xmlns:a16="http://schemas.microsoft.com/office/drawing/2014/main" id="{6343D631-0044-4E9E-8991-AA13C4040FBC}"/>
              </a:ext>
            </a:extLst>
          </p:cNvPr>
          <p:cNvSpPr txBox="1"/>
          <p:nvPr/>
        </p:nvSpPr>
        <p:spPr>
          <a:xfrm>
            <a:off x="755650" y="2780180"/>
            <a:ext cx="7632700" cy="464331"/>
          </a:xfrm>
          <a:prstGeom prst="rect">
            <a:avLst/>
          </a:prstGeom>
          <a:solidFill>
            <a:srgbClr val="F1864B"/>
          </a:solidFill>
          <a:ln w="28575">
            <a:solidFill>
              <a:srgbClr val="F1864B"/>
            </a:solidFill>
          </a:ln>
        </p:spPr>
        <p:txBody>
          <a:bodyPr wrap="square" lIns="108000" tIns="108000" rIns="108000" bIns="108000" rtlCol="0">
            <a:spAutoFit/>
          </a:bodyPr>
          <a:lstStyle/>
          <a:p>
            <a:pPr algn="ctr"/>
            <a:r>
              <a:rPr lang="en-GB" sz="1600" b="1" dirty="0"/>
              <a:t>What could the counting step be and what could the sequence look like?</a:t>
            </a:r>
          </a:p>
        </p:txBody>
      </p:sp>
      <mc:AlternateContent xmlns:mc="http://schemas.openxmlformats.org/markup-compatibility/2006" xmlns:a14="http://schemas.microsoft.com/office/drawing/2010/main">
        <mc:Choice Requires="a14">
          <p:sp>
            <p:nvSpPr>
              <p:cNvPr id="2" name="Rectangle 1">
                <a:extLst>
                  <a:ext uri="{FF2B5EF4-FFF2-40B4-BE49-F238E27FC236}">
                    <a16:creationId xmlns:a16="http://schemas.microsoft.com/office/drawing/2014/main" id="{AFB177BF-CF50-4F54-9B9C-823E7034B923}"/>
                  </a:ext>
                </a:extLst>
              </p:cNvPr>
              <p:cNvSpPr/>
              <p:nvPr/>
            </p:nvSpPr>
            <p:spPr>
              <a:xfrm>
                <a:off x="5063456" y="1871336"/>
                <a:ext cx="587020" cy="681533"/>
              </a:xfrm>
              <a:prstGeom prst="rect">
                <a:avLst/>
              </a:prstGeom>
            </p:spPr>
            <p:txBody>
              <a:bodyPr wrap="none">
                <a:spAutoFit/>
              </a:bodyPr>
              <a:lstStyle/>
              <a:p>
                <a:pPr lvl="0" algn="ctr"/>
                <a:r>
                  <a:rPr lang="en-GB" sz="3200" dirty="0"/>
                  <a:t>4</a:t>
                </a:r>
                <a14:m>
                  <m:oMath xmlns:m="http://schemas.openxmlformats.org/officeDocument/2006/math">
                    <m:f>
                      <m:fPr>
                        <m:ctrlPr>
                          <a:rPr lang="en-GB" sz="2400" i="1">
                            <a:latin typeface="Cambria Math" panose="02040503050406030204" pitchFamily="18" charset="0"/>
                          </a:rPr>
                        </m:ctrlPr>
                      </m:fPr>
                      <m:num>
                        <m:r>
                          <m:rPr>
                            <m:nor/>
                          </m:rPr>
                          <a:rPr lang="en-GB" sz="2400" i="0"/>
                          <m:t>3</m:t>
                        </m:r>
                      </m:num>
                      <m:den>
                        <m:r>
                          <m:rPr>
                            <m:nor/>
                          </m:rPr>
                          <a:rPr lang="en-GB" sz="2400" i="0"/>
                          <m:t>4</m:t>
                        </m:r>
                      </m:den>
                    </m:f>
                  </m:oMath>
                </a14:m>
                <a:endParaRPr lang="en-US" sz="3200" dirty="0"/>
              </a:p>
            </p:txBody>
          </p:sp>
        </mc:Choice>
        <mc:Fallback xmlns="">
          <p:sp>
            <p:nvSpPr>
              <p:cNvPr id="2" name="Rectangle 1">
                <a:extLst>
                  <a:ext uri="{FF2B5EF4-FFF2-40B4-BE49-F238E27FC236}">
                    <a16:creationId xmlns:a16="http://schemas.microsoft.com/office/drawing/2014/main" id="{AFB177BF-CF50-4F54-9B9C-823E7034B923}"/>
                  </a:ext>
                </a:extLst>
              </p:cNvPr>
              <p:cNvSpPr>
                <a:spLocks noRot="1" noChangeAspect="1" noMove="1" noResize="1" noEditPoints="1" noAdjustHandles="1" noChangeArrowheads="1" noChangeShapeType="1" noTextEdit="1"/>
              </p:cNvSpPr>
              <p:nvPr/>
            </p:nvSpPr>
            <p:spPr>
              <a:xfrm>
                <a:off x="5063456" y="1871336"/>
                <a:ext cx="587020" cy="681533"/>
              </a:xfrm>
              <a:prstGeom prst="rect">
                <a:avLst/>
              </a:prstGeom>
              <a:blipFill>
                <a:blip r:embed="rId3"/>
                <a:stretch>
                  <a:fillRect l="-27083" t="-5357" b="-20536"/>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 name="Rectangle 2">
                <a:extLst>
                  <a:ext uri="{FF2B5EF4-FFF2-40B4-BE49-F238E27FC236}">
                    <a16:creationId xmlns:a16="http://schemas.microsoft.com/office/drawing/2014/main" id="{A1B21D16-0570-4904-904E-E9883B0D4C58}"/>
                  </a:ext>
                </a:extLst>
              </p:cNvPr>
              <p:cNvSpPr/>
              <p:nvPr/>
            </p:nvSpPr>
            <p:spPr>
              <a:xfrm>
                <a:off x="3478297" y="1871624"/>
                <a:ext cx="659155" cy="676339"/>
              </a:xfrm>
              <a:prstGeom prst="rect">
                <a:avLst/>
              </a:prstGeom>
            </p:spPr>
            <p:txBody>
              <a:bodyPr wrap="none">
                <a:spAutoFit/>
              </a:bodyPr>
              <a:lstStyle/>
              <a:p>
                <a:pPr algn="ctr"/>
                <a:r>
                  <a:rPr lang="en-GB" sz="3200" dirty="0"/>
                  <a:t>2</a:t>
                </a:r>
                <a14:m>
                  <m:oMath xmlns:m="http://schemas.openxmlformats.org/officeDocument/2006/math">
                    <m:f>
                      <m:fPr>
                        <m:ctrlPr>
                          <a:rPr lang="en-GB" sz="2400" i="1">
                            <a:latin typeface="Cambria Math" panose="02040503050406030204" pitchFamily="18" charset="0"/>
                          </a:rPr>
                        </m:ctrlPr>
                      </m:fPr>
                      <m:num>
                        <m:r>
                          <m:rPr>
                            <m:nor/>
                          </m:rPr>
                          <a:rPr lang="en-GB" sz="2400" i="0"/>
                          <m:t>1</m:t>
                        </m:r>
                      </m:num>
                      <m:den>
                        <m:r>
                          <m:rPr>
                            <m:nor/>
                          </m:rPr>
                          <a:rPr lang="en-GB" sz="2400" i="0"/>
                          <m:t>2</m:t>
                        </m:r>
                      </m:den>
                    </m:f>
                  </m:oMath>
                </a14:m>
                <a:r>
                  <a:rPr lang="en-US" sz="2400" dirty="0"/>
                  <a:t> </a:t>
                </a:r>
                <a:endParaRPr lang="en-GB" sz="3200" dirty="0"/>
              </a:p>
            </p:txBody>
          </p:sp>
        </mc:Choice>
        <mc:Fallback xmlns="">
          <p:sp>
            <p:nvSpPr>
              <p:cNvPr id="3" name="Rectangle 2">
                <a:extLst>
                  <a:ext uri="{FF2B5EF4-FFF2-40B4-BE49-F238E27FC236}">
                    <a16:creationId xmlns:a16="http://schemas.microsoft.com/office/drawing/2014/main" id="{A1B21D16-0570-4904-904E-E9883B0D4C58}"/>
                  </a:ext>
                </a:extLst>
              </p:cNvPr>
              <p:cNvSpPr>
                <a:spLocks noRot="1" noChangeAspect="1" noMove="1" noResize="1" noEditPoints="1" noAdjustHandles="1" noChangeArrowheads="1" noChangeShapeType="1" noTextEdit="1"/>
              </p:cNvSpPr>
              <p:nvPr/>
            </p:nvSpPr>
            <p:spPr>
              <a:xfrm>
                <a:off x="3478297" y="1871624"/>
                <a:ext cx="659155" cy="676339"/>
              </a:xfrm>
              <a:prstGeom prst="rect">
                <a:avLst/>
              </a:prstGeom>
              <a:blipFill>
                <a:blip r:embed="rId4"/>
                <a:stretch>
                  <a:fillRect l="-24074" t="-5405" b="-21622"/>
                </a:stretch>
              </a:blipFill>
            </p:spPr>
            <p:txBody>
              <a:bodyPr/>
              <a:lstStyle/>
              <a:p>
                <a:r>
                  <a:rPr lang="en-GB">
                    <a:noFill/>
                  </a:rPr>
                  <a:t> </a:t>
                </a:r>
              </a:p>
            </p:txBody>
          </p:sp>
        </mc:Fallback>
      </mc:AlternateContent>
      <p:sp>
        <p:nvSpPr>
          <p:cNvPr id="12" name="TextBox 11">
            <a:extLst>
              <a:ext uri="{FF2B5EF4-FFF2-40B4-BE49-F238E27FC236}">
                <a16:creationId xmlns:a16="http://schemas.microsoft.com/office/drawing/2014/main" id="{961A93D1-62D6-4435-8BE9-7CA97681D880}"/>
              </a:ext>
            </a:extLst>
          </p:cNvPr>
          <p:cNvSpPr txBox="1"/>
          <p:nvPr/>
        </p:nvSpPr>
        <p:spPr>
          <a:xfrm>
            <a:off x="755650" y="3605851"/>
            <a:ext cx="7632700" cy="1651338"/>
          </a:xfrm>
          <a:prstGeom prst="rect">
            <a:avLst/>
          </a:prstGeom>
          <a:solidFill>
            <a:schemeClr val="bg1"/>
          </a:solidFill>
          <a:ln w="28575">
            <a:solidFill>
              <a:srgbClr val="009541"/>
            </a:solidFill>
          </a:ln>
        </p:spPr>
        <p:txBody>
          <a:bodyPr wrap="square" lIns="108000" tIns="108000" rIns="108000" bIns="108000" rtlCol="0">
            <a:noAutofit/>
          </a:bodyPr>
          <a:lstStyle/>
          <a:p>
            <a:pPr algn="ctr"/>
            <a:r>
              <a:rPr lang="en-GB" sz="1600" b="1" dirty="0"/>
              <a:t>Here are 2 possible answers:</a:t>
            </a:r>
          </a:p>
        </p:txBody>
      </p:sp>
      <p:grpSp>
        <p:nvGrpSpPr>
          <p:cNvPr id="11" name="Group 10">
            <a:extLst>
              <a:ext uri="{FF2B5EF4-FFF2-40B4-BE49-F238E27FC236}">
                <a16:creationId xmlns:a16="http://schemas.microsoft.com/office/drawing/2014/main" id="{BE681B2F-FC00-47FA-B3A0-4BFA7B530951}"/>
              </a:ext>
            </a:extLst>
          </p:cNvPr>
          <p:cNvGrpSpPr/>
          <p:nvPr/>
        </p:nvGrpSpPr>
        <p:grpSpPr>
          <a:xfrm>
            <a:off x="1031808" y="4100616"/>
            <a:ext cx="3264035" cy="956248"/>
            <a:chOff x="1031808" y="4100616"/>
            <a:chExt cx="3264035" cy="956248"/>
          </a:xfrm>
        </p:grpSpPr>
        <mc:AlternateContent xmlns:mc="http://schemas.openxmlformats.org/markup-compatibility/2006" xmlns:a14="http://schemas.microsoft.com/office/drawing/2010/main">
          <mc:Choice Requires="a14">
            <p:sp>
              <p:nvSpPr>
                <p:cNvPr id="13" name="TextBox 12">
                  <a:extLst>
                    <a:ext uri="{FF2B5EF4-FFF2-40B4-BE49-F238E27FC236}">
                      <a16:creationId xmlns:a16="http://schemas.microsoft.com/office/drawing/2014/main" id="{279D911E-06EB-48E1-ADF5-1B3FF0E694F6}"/>
                    </a:ext>
                  </a:extLst>
                </p:cNvPr>
                <p:cNvSpPr txBox="1"/>
                <p:nvPr/>
              </p:nvSpPr>
              <p:spPr>
                <a:xfrm>
                  <a:off x="1600200" y="4100616"/>
                  <a:ext cx="2127250" cy="534249"/>
                </a:xfrm>
                <a:prstGeom prst="rect">
                  <a:avLst/>
                </a:prstGeom>
                <a:noFill/>
              </p:spPr>
              <p:txBody>
                <a:bodyPr wrap="square" rtlCol="0">
                  <a:spAutoFit/>
                </a:bodyPr>
                <a:lstStyle/>
                <a:p>
                  <a:pPr algn="ctr"/>
                  <a:r>
                    <a:rPr lang="en-GB" sz="2400" dirty="0"/>
                    <a:t>2</a:t>
                  </a:r>
                  <a14:m>
                    <m:oMath xmlns:m="http://schemas.openxmlformats.org/officeDocument/2006/math">
                      <m:f>
                        <m:fPr>
                          <m:ctrlPr>
                            <a:rPr lang="en-GB" i="1" smtClean="0">
                              <a:latin typeface="Cambria Math" panose="02040503050406030204" pitchFamily="18" charset="0"/>
                            </a:rPr>
                          </m:ctrlPr>
                        </m:fPr>
                        <m:num>
                          <m:r>
                            <m:rPr>
                              <m:nor/>
                            </m:rPr>
                            <a:rPr lang="en-GB" b="0" i="0" smtClean="0"/>
                            <m:t>1</m:t>
                          </m:r>
                        </m:num>
                        <m:den>
                          <m:r>
                            <m:rPr>
                              <m:nor/>
                            </m:rPr>
                            <a:rPr lang="en-GB" b="0" i="0" smtClean="0"/>
                            <m:t>2</m:t>
                          </m:r>
                        </m:den>
                      </m:f>
                    </m:oMath>
                  </a14:m>
                  <a:r>
                    <a:rPr lang="en-GB" sz="2400" dirty="0"/>
                    <a:t> , 3</a:t>
                  </a:r>
                  <a14:m>
                    <m:oMath xmlns:m="http://schemas.openxmlformats.org/officeDocument/2006/math">
                      <m:f>
                        <m:fPr>
                          <m:ctrlPr>
                            <a:rPr lang="en-GB" i="1">
                              <a:latin typeface="Cambria Math" panose="02040503050406030204" pitchFamily="18" charset="0"/>
                            </a:rPr>
                          </m:ctrlPr>
                        </m:fPr>
                        <m:num>
                          <m:r>
                            <m:rPr>
                              <m:nor/>
                            </m:rPr>
                            <a:rPr lang="en-GB" b="0" i="0" smtClean="0"/>
                            <m:t>1</m:t>
                          </m:r>
                        </m:num>
                        <m:den>
                          <m:r>
                            <m:rPr>
                              <m:nor/>
                            </m:rPr>
                            <a:rPr lang="en-GB" b="0" i="0" smtClean="0"/>
                            <m:t>4</m:t>
                          </m:r>
                        </m:den>
                      </m:f>
                    </m:oMath>
                  </a14:m>
                  <a:r>
                    <a:rPr lang="en-GB" sz="2400" dirty="0"/>
                    <a:t> , 4 , 4</a:t>
                  </a:r>
                  <a14:m>
                    <m:oMath xmlns:m="http://schemas.openxmlformats.org/officeDocument/2006/math">
                      <m:f>
                        <m:fPr>
                          <m:ctrlPr>
                            <a:rPr lang="en-GB" i="1">
                              <a:latin typeface="Cambria Math" panose="02040503050406030204" pitchFamily="18" charset="0"/>
                            </a:rPr>
                          </m:ctrlPr>
                        </m:fPr>
                        <m:num>
                          <m:r>
                            <m:rPr>
                              <m:nor/>
                            </m:rPr>
                            <a:rPr lang="en-GB" b="0" i="0" smtClean="0"/>
                            <m:t>3</m:t>
                          </m:r>
                        </m:num>
                        <m:den>
                          <m:r>
                            <m:rPr>
                              <m:nor/>
                            </m:rPr>
                            <a:rPr lang="en-GB" b="0" i="0" smtClean="0"/>
                            <m:t>4</m:t>
                          </m:r>
                        </m:den>
                      </m:f>
                    </m:oMath>
                  </a14:m>
                  <a:endParaRPr lang="en-GB" sz="2400" dirty="0"/>
                </a:p>
              </p:txBody>
            </p:sp>
          </mc:Choice>
          <mc:Fallback xmlns="">
            <p:sp>
              <p:nvSpPr>
                <p:cNvPr id="13" name="TextBox 12">
                  <a:extLst>
                    <a:ext uri="{FF2B5EF4-FFF2-40B4-BE49-F238E27FC236}">
                      <a16:creationId xmlns:a16="http://schemas.microsoft.com/office/drawing/2014/main" id="{279D911E-06EB-48E1-ADF5-1B3FF0E694F6}"/>
                    </a:ext>
                  </a:extLst>
                </p:cNvPr>
                <p:cNvSpPr txBox="1">
                  <a:spLocks noRot="1" noChangeAspect="1" noMove="1" noResize="1" noEditPoints="1" noAdjustHandles="1" noChangeArrowheads="1" noChangeShapeType="1" noTextEdit="1"/>
                </p:cNvSpPr>
                <p:nvPr/>
              </p:nvSpPr>
              <p:spPr>
                <a:xfrm>
                  <a:off x="1600200" y="4100616"/>
                  <a:ext cx="2127250" cy="534249"/>
                </a:xfrm>
                <a:prstGeom prst="rect">
                  <a:avLst/>
                </a:prstGeom>
                <a:blipFill>
                  <a:blip r:embed="rId5"/>
                  <a:stretch>
                    <a:fillRect l="-2299" t="-2299" b="-1954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5" name="Rectangle 4">
                  <a:extLst>
                    <a:ext uri="{FF2B5EF4-FFF2-40B4-BE49-F238E27FC236}">
                      <a16:creationId xmlns:a16="http://schemas.microsoft.com/office/drawing/2014/main" id="{B8184D97-C3DC-47E6-B129-98533B25DFAA}"/>
                    </a:ext>
                  </a:extLst>
                </p:cNvPr>
                <p:cNvSpPr/>
                <p:nvPr/>
              </p:nvSpPr>
              <p:spPr>
                <a:xfrm>
                  <a:off x="1031808" y="4571475"/>
                  <a:ext cx="3264035" cy="485389"/>
                </a:xfrm>
                <a:prstGeom prst="rect">
                  <a:avLst/>
                </a:prstGeom>
              </p:spPr>
              <p:txBody>
                <a:bodyPr wrap="none">
                  <a:spAutoFit/>
                </a:bodyPr>
                <a:lstStyle/>
                <a:p>
                  <a:pPr algn="ctr"/>
                  <a:r>
                    <a:rPr lang="en-GB" sz="1600" b="1" dirty="0"/>
                    <a:t>This sequence is increasing by </a:t>
                  </a:r>
                  <a14:m>
                    <m:oMath xmlns:m="http://schemas.openxmlformats.org/officeDocument/2006/math">
                      <m:f>
                        <m:fPr>
                          <m:ctrlPr>
                            <a:rPr lang="en-GB" sz="1600" b="1" i="1">
                              <a:latin typeface="Cambria Math" panose="02040503050406030204" pitchFamily="18" charset="0"/>
                            </a:rPr>
                          </m:ctrlPr>
                        </m:fPr>
                        <m:num>
                          <m:r>
                            <m:rPr>
                              <m:nor/>
                            </m:rPr>
                            <a:rPr lang="en-GB" sz="1600" b="1"/>
                            <m:t>3</m:t>
                          </m:r>
                        </m:num>
                        <m:den>
                          <m:r>
                            <m:rPr>
                              <m:nor/>
                            </m:rPr>
                            <a:rPr lang="en-GB" sz="1600" b="1"/>
                            <m:t>4</m:t>
                          </m:r>
                        </m:den>
                      </m:f>
                    </m:oMath>
                  </a14:m>
                  <a:r>
                    <a:rPr lang="en-GB" sz="2000" b="1" dirty="0"/>
                    <a:t>.</a:t>
                  </a:r>
                </a:p>
              </p:txBody>
            </p:sp>
          </mc:Choice>
          <mc:Fallback xmlns="">
            <p:sp>
              <p:nvSpPr>
                <p:cNvPr id="5" name="Rectangle 4">
                  <a:extLst>
                    <a:ext uri="{FF2B5EF4-FFF2-40B4-BE49-F238E27FC236}">
                      <a16:creationId xmlns:a16="http://schemas.microsoft.com/office/drawing/2014/main" id="{B8184D97-C3DC-47E6-B129-98533B25DFAA}"/>
                    </a:ext>
                  </a:extLst>
                </p:cNvPr>
                <p:cNvSpPr>
                  <a:spLocks noRot="1" noChangeAspect="1" noMove="1" noResize="1" noEditPoints="1" noAdjustHandles="1" noChangeArrowheads="1" noChangeShapeType="1" noTextEdit="1"/>
                </p:cNvSpPr>
                <p:nvPr/>
              </p:nvSpPr>
              <p:spPr>
                <a:xfrm>
                  <a:off x="1031808" y="4571475"/>
                  <a:ext cx="3264035" cy="485389"/>
                </a:xfrm>
                <a:prstGeom prst="rect">
                  <a:avLst/>
                </a:prstGeom>
                <a:blipFill>
                  <a:blip r:embed="rId6"/>
                  <a:stretch>
                    <a:fillRect l="-373" r="-1306" b="-13750"/>
                  </a:stretch>
                </a:blipFill>
              </p:spPr>
              <p:txBody>
                <a:bodyPr/>
                <a:lstStyle/>
                <a:p>
                  <a:r>
                    <a:rPr lang="en-GB">
                      <a:noFill/>
                    </a:rPr>
                    <a:t> </a:t>
                  </a:r>
                </a:p>
              </p:txBody>
            </p:sp>
          </mc:Fallback>
        </mc:AlternateContent>
      </p:grpSp>
      <p:grpSp>
        <p:nvGrpSpPr>
          <p:cNvPr id="14" name="Group 13">
            <a:extLst>
              <a:ext uri="{FF2B5EF4-FFF2-40B4-BE49-F238E27FC236}">
                <a16:creationId xmlns:a16="http://schemas.microsoft.com/office/drawing/2014/main" id="{12562C75-5F80-4DCB-B6BC-9740D2C562F0}"/>
              </a:ext>
            </a:extLst>
          </p:cNvPr>
          <p:cNvGrpSpPr/>
          <p:nvPr/>
        </p:nvGrpSpPr>
        <p:grpSpPr>
          <a:xfrm>
            <a:off x="4572000" y="4099011"/>
            <a:ext cx="3816350" cy="957853"/>
            <a:chOff x="4572000" y="4099011"/>
            <a:chExt cx="3816350" cy="957853"/>
          </a:xfrm>
        </p:grpSpPr>
        <mc:AlternateContent xmlns:mc="http://schemas.openxmlformats.org/markup-compatibility/2006" xmlns:a14="http://schemas.microsoft.com/office/drawing/2010/main">
          <mc:Choice Requires="a14">
            <p:sp>
              <p:nvSpPr>
                <p:cNvPr id="15" name="TextBox 14">
                  <a:extLst>
                    <a:ext uri="{FF2B5EF4-FFF2-40B4-BE49-F238E27FC236}">
                      <a16:creationId xmlns:a16="http://schemas.microsoft.com/office/drawing/2014/main" id="{897335A2-F478-4BAF-BA6E-272D9A050B8E}"/>
                    </a:ext>
                  </a:extLst>
                </p:cNvPr>
                <p:cNvSpPr txBox="1"/>
                <p:nvPr/>
              </p:nvSpPr>
              <p:spPr>
                <a:xfrm>
                  <a:off x="4572000" y="4099011"/>
                  <a:ext cx="3816350" cy="535852"/>
                </a:xfrm>
                <a:prstGeom prst="rect">
                  <a:avLst/>
                </a:prstGeom>
                <a:noFill/>
              </p:spPr>
              <p:txBody>
                <a:bodyPr wrap="square" rtlCol="0">
                  <a:spAutoFit/>
                </a:bodyPr>
                <a:lstStyle/>
                <a:p>
                  <a:pPr algn="ctr"/>
                  <a:r>
                    <a:rPr lang="en-GB" sz="2400" dirty="0"/>
                    <a:t>2</a:t>
                  </a:r>
                  <a14:m>
                    <m:oMath xmlns:m="http://schemas.openxmlformats.org/officeDocument/2006/math">
                      <m:f>
                        <m:fPr>
                          <m:ctrlPr>
                            <a:rPr lang="en-GB" i="1" smtClean="0">
                              <a:latin typeface="Cambria Math" panose="02040503050406030204" pitchFamily="18" charset="0"/>
                            </a:rPr>
                          </m:ctrlPr>
                        </m:fPr>
                        <m:num>
                          <m:r>
                            <m:rPr>
                              <m:nor/>
                            </m:rPr>
                            <a:rPr lang="en-GB" b="0" i="0" smtClean="0"/>
                            <m:t>1</m:t>
                          </m:r>
                        </m:num>
                        <m:den>
                          <m:r>
                            <m:rPr>
                              <m:nor/>
                            </m:rPr>
                            <a:rPr lang="en-GB" b="0" i="0" smtClean="0"/>
                            <m:t>2</m:t>
                          </m:r>
                        </m:den>
                      </m:f>
                    </m:oMath>
                  </a14:m>
                  <a:r>
                    <a:rPr lang="en-GB" sz="2400" dirty="0"/>
                    <a:t> , 2</a:t>
                  </a:r>
                  <a14:m>
                    <m:oMath xmlns:m="http://schemas.openxmlformats.org/officeDocument/2006/math">
                      <m:f>
                        <m:fPr>
                          <m:ctrlPr>
                            <a:rPr lang="en-GB" i="1">
                              <a:latin typeface="Cambria Math" panose="02040503050406030204" pitchFamily="18" charset="0"/>
                            </a:rPr>
                          </m:ctrlPr>
                        </m:fPr>
                        <m:num>
                          <m:r>
                            <m:rPr>
                              <m:nor/>
                            </m:rPr>
                            <a:rPr lang="en-GB" b="0" i="0" smtClean="0"/>
                            <m:t>7</m:t>
                          </m:r>
                        </m:num>
                        <m:den>
                          <m:r>
                            <m:rPr>
                              <m:nor/>
                            </m:rPr>
                            <a:rPr lang="en-GB" b="0" i="0" smtClean="0"/>
                            <m:t>8</m:t>
                          </m:r>
                        </m:den>
                      </m:f>
                    </m:oMath>
                  </a14:m>
                  <a:r>
                    <a:rPr lang="en-GB" sz="2400" dirty="0"/>
                    <a:t> , 3</a:t>
                  </a:r>
                  <a14:m>
                    <m:oMath xmlns:m="http://schemas.openxmlformats.org/officeDocument/2006/math">
                      <m:f>
                        <m:fPr>
                          <m:ctrlPr>
                            <a:rPr lang="en-GB" i="1">
                              <a:latin typeface="Cambria Math" panose="02040503050406030204" pitchFamily="18" charset="0"/>
                            </a:rPr>
                          </m:ctrlPr>
                        </m:fPr>
                        <m:num>
                          <m:r>
                            <m:rPr>
                              <m:nor/>
                            </m:rPr>
                            <a:rPr lang="en-GB" b="0" i="0" smtClean="0"/>
                            <m:t>2</m:t>
                          </m:r>
                        </m:num>
                        <m:den>
                          <m:r>
                            <m:rPr>
                              <m:nor/>
                            </m:rPr>
                            <a:rPr lang="en-GB" b="0" i="0" smtClean="0"/>
                            <m:t>8</m:t>
                          </m:r>
                        </m:den>
                      </m:f>
                    </m:oMath>
                  </a14:m>
                  <a:r>
                    <a:rPr lang="en-GB" dirty="0"/>
                    <a:t> </a:t>
                  </a:r>
                  <a:r>
                    <a:rPr lang="en-GB" sz="2400" dirty="0"/>
                    <a:t>, 3</a:t>
                  </a:r>
                  <a14:m>
                    <m:oMath xmlns:m="http://schemas.openxmlformats.org/officeDocument/2006/math">
                      <m:f>
                        <m:fPr>
                          <m:ctrlPr>
                            <a:rPr lang="en-GB" i="1">
                              <a:latin typeface="Cambria Math" panose="02040503050406030204" pitchFamily="18" charset="0"/>
                            </a:rPr>
                          </m:ctrlPr>
                        </m:fPr>
                        <m:num>
                          <m:r>
                            <m:rPr>
                              <m:nor/>
                            </m:rPr>
                            <a:rPr lang="en-GB" b="0" i="0" smtClean="0"/>
                            <m:t>5</m:t>
                          </m:r>
                        </m:num>
                        <m:den>
                          <m:r>
                            <m:rPr>
                              <m:nor/>
                            </m:rPr>
                            <a:rPr lang="en-GB"/>
                            <m:t>8</m:t>
                          </m:r>
                        </m:den>
                      </m:f>
                    </m:oMath>
                  </a14:m>
                  <a:r>
                    <a:rPr lang="en-GB" sz="2400" dirty="0"/>
                    <a:t> , 4 , 4</a:t>
                  </a:r>
                  <a14:m>
                    <m:oMath xmlns:m="http://schemas.openxmlformats.org/officeDocument/2006/math">
                      <m:f>
                        <m:fPr>
                          <m:ctrlPr>
                            <a:rPr lang="en-GB" i="1">
                              <a:latin typeface="Cambria Math" panose="02040503050406030204" pitchFamily="18" charset="0"/>
                            </a:rPr>
                          </m:ctrlPr>
                        </m:fPr>
                        <m:num>
                          <m:r>
                            <m:rPr>
                              <m:nor/>
                            </m:rPr>
                            <a:rPr lang="en-GB" b="0" i="0" smtClean="0"/>
                            <m:t>3</m:t>
                          </m:r>
                        </m:num>
                        <m:den>
                          <m:r>
                            <m:rPr>
                              <m:nor/>
                            </m:rPr>
                            <a:rPr lang="en-GB"/>
                            <m:t>8</m:t>
                          </m:r>
                        </m:den>
                      </m:f>
                    </m:oMath>
                  </a14:m>
                  <a:r>
                    <a:rPr lang="en-GB" sz="2400" dirty="0"/>
                    <a:t> , 4</a:t>
                  </a:r>
                  <a14:m>
                    <m:oMath xmlns:m="http://schemas.openxmlformats.org/officeDocument/2006/math">
                      <m:f>
                        <m:fPr>
                          <m:ctrlPr>
                            <a:rPr lang="en-GB" i="1">
                              <a:latin typeface="Cambria Math" panose="02040503050406030204" pitchFamily="18" charset="0"/>
                            </a:rPr>
                          </m:ctrlPr>
                        </m:fPr>
                        <m:num>
                          <m:r>
                            <m:rPr>
                              <m:nor/>
                            </m:rPr>
                            <a:rPr lang="en-GB" b="0" i="0" smtClean="0"/>
                            <m:t>3</m:t>
                          </m:r>
                        </m:num>
                        <m:den>
                          <m:r>
                            <m:rPr>
                              <m:nor/>
                            </m:rPr>
                            <a:rPr lang="en-GB" b="0" i="0" smtClean="0"/>
                            <m:t>4</m:t>
                          </m:r>
                        </m:den>
                      </m:f>
                    </m:oMath>
                  </a14:m>
                  <a:r>
                    <a:rPr lang="en-GB" sz="2400" dirty="0"/>
                    <a:t> </a:t>
                  </a:r>
                </a:p>
              </p:txBody>
            </p:sp>
          </mc:Choice>
          <mc:Fallback xmlns="">
            <p:sp>
              <p:nvSpPr>
                <p:cNvPr id="15" name="TextBox 14">
                  <a:extLst>
                    <a:ext uri="{FF2B5EF4-FFF2-40B4-BE49-F238E27FC236}">
                      <a16:creationId xmlns:a16="http://schemas.microsoft.com/office/drawing/2014/main" id="{897335A2-F478-4BAF-BA6E-272D9A050B8E}"/>
                    </a:ext>
                  </a:extLst>
                </p:cNvPr>
                <p:cNvSpPr txBox="1">
                  <a:spLocks noRot="1" noChangeAspect="1" noMove="1" noResize="1" noEditPoints="1" noAdjustHandles="1" noChangeArrowheads="1" noChangeShapeType="1" noTextEdit="1"/>
                </p:cNvSpPr>
                <p:nvPr/>
              </p:nvSpPr>
              <p:spPr>
                <a:xfrm>
                  <a:off x="4572000" y="4099011"/>
                  <a:ext cx="3816350" cy="535852"/>
                </a:xfrm>
                <a:prstGeom prst="rect">
                  <a:avLst/>
                </a:prstGeom>
                <a:blipFill>
                  <a:blip r:embed="rId7"/>
                  <a:stretch>
                    <a:fillRect l="-1118" t="-2273" b="-18182"/>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6" name="Rectangle 15">
                  <a:extLst>
                    <a:ext uri="{FF2B5EF4-FFF2-40B4-BE49-F238E27FC236}">
                      <a16:creationId xmlns:a16="http://schemas.microsoft.com/office/drawing/2014/main" id="{750FA382-DB81-4DD3-B96B-8683770E76E9}"/>
                    </a:ext>
                  </a:extLst>
                </p:cNvPr>
                <p:cNvSpPr/>
                <p:nvPr/>
              </p:nvSpPr>
              <p:spPr>
                <a:xfrm>
                  <a:off x="4848158" y="4571475"/>
                  <a:ext cx="3264035" cy="485389"/>
                </a:xfrm>
                <a:prstGeom prst="rect">
                  <a:avLst/>
                </a:prstGeom>
              </p:spPr>
              <p:txBody>
                <a:bodyPr wrap="none">
                  <a:spAutoFit/>
                </a:bodyPr>
                <a:lstStyle/>
                <a:p>
                  <a:pPr algn="ctr"/>
                  <a:r>
                    <a:rPr lang="en-GB" sz="1600" b="1" dirty="0"/>
                    <a:t>This sequence is increasing by </a:t>
                  </a:r>
                  <a14:m>
                    <m:oMath xmlns:m="http://schemas.openxmlformats.org/officeDocument/2006/math">
                      <m:f>
                        <m:fPr>
                          <m:ctrlPr>
                            <a:rPr lang="en-GB" sz="1600" b="1" i="1">
                              <a:latin typeface="Cambria Math" panose="02040503050406030204" pitchFamily="18" charset="0"/>
                            </a:rPr>
                          </m:ctrlPr>
                        </m:fPr>
                        <m:num>
                          <m:r>
                            <m:rPr>
                              <m:nor/>
                            </m:rPr>
                            <a:rPr lang="en-GB" sz="1600" b="1"/>
                            <m:t>3</m:t>
                          </m:r>
                        </m:num>
                        <m:den>
                          <m:r>
                            <m:rPr>
                              <m:nor/>
                            </m:rPr>
                            <a:rPr lang="en-GB" sz="1600" b="1" i="0" smtClean="0"/>
                            <m:t>8</m:t>
                          </m:r>
                        </m:den>
                      </m:f>
                    </m:oMath>
                  </a14:m>
                  <a:r>
                    <a:rPr lang="en-GB" sz="2000" b="1" dirty="0"/>
                    <a:t>.</a:t>
                  </a:r>
                </a:p>
              </p:txBody>
            </p:sp>
          </mc:Choice>
          <mc:Fallback xmlns="">
            <p:sp>
              <p:nvSpPr>
                <p:cNvPr id="16" name="Rectangle 15">
                  <a:extLst>
                    <a:ext uri="{FF2B5EF4-FFF2-40B4-BE49-F238E27FC236}">
                      <a16:creationId xmlns:a16="http://schemas.microsoft.com/office/drawing/2014/main" id="{750FA382-DB81-4DD3-B96B-8683770E76E9}"/>
                    </a:ext>
                  </a:extLst>
                </p:cNvPr>
                <p:cNvSpPr>
                  <a:spLocks noRot="1" noChangeAspect="1" noMove="1" noResize="1" noEditPoints="1" noAdjustHandles="1" noChangeArrowheads="1" noChangeShapeType="1" noTextEdit="1"/>
                </p:cNvSpPr>
                <p:nvPr/>
              </p:nvSpPr>
              <p:spPr>
                <a:xfrm>
                  <a:off x="4848158" y="4571475"/>
                  <a:ext cx="3264035" cy="485389"/>
                </a:xfrm>
                <a:prstGeom prst="rect">
                  <a:avLst/>
                </a:prstGeom>
                <a:blipFill>
                  <a:blip r:embed="rId8"/>
                  <a:stretch>
                    <a:fillRect l="-373" r="-1306" b="-13750"/>
                  </a:stretch>
                </a:blipFill>
              </p:spPr>
              <p:txBody>
                <a:bodyPr/>
                <a:lstStyle/>
                <a:p>
                  <a:r>
                    <a:rPr lang="en-GB">
                      <a:noFill/>
                    </a:rPr>
                    <a:t> </a:t>
                  </a:r>
                </a:p>
              </p:txBody>
            </p:sp>
          </mc:Fallback>
        </mc:AlternateContent>
      </p:grpSp>
      <p:pic>
        <p:nvPicPr>
          <p:cNvPr id="20" name="Picture 19">
            <a:extLst>
              <a:ext uri="{FF2B5EF4-FFF2-40B4-BE49-F238E27FC236}">
                <a16:creationId xmlns:a16="http://schemas.microsoft.com/office/drawing/2014/main" id="{605C8764-FE86-4907-B8F0-B55F8A940C48}"/>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t="-1" b="2031"/>
          <a:stretch/>
        </p:blipFill>
        <p:spPr>
          <a:xfrm>
            <a:off x="5140393" y="3628709"/>
            <a:ext cx="2243234" cy="2779711"/>
          </a:xfrm>
          <a:prstGeom prst="rect">
            <a:avLst/>
          </a:prstGeom>
        </p:spPr>
      </p:pic>
      <p:pic>
        <p:nvPicPr>
          <p:cNvPr id="22" name="Picture 21">
            <a:extLst>
              <a:ext uri="{FF2B5EF4-FFF2-40B4-BE49-F238E27FC236}">
                <a16:creationId xmlns:a16="http://schemas.microsoft.com/office/drawing/2014/main" id="{DEC0E999-4BD8-4D35-B8AA-F23714A66982}"/>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t="-1" b="2031"/>
          <a:stretch/>
        </p:blipFill>
        <p:spPr>
          <a:xfrm>
            <a:off x="1705149" y="3628711"/>
            <a:ext cx="2199813" cy="2779709"/>
          </a:xfrm>
          <a:prstGeom prst="rect">
            <a:avLst/>
          </a:prstGeom>
        </p:spPr>
      </p:pic>
    </p:spTree>
    <p:extLst>
      <p:ext uri="{BB962C8B-B14F-4D97-AF65-F5344CB8AC3E}">
        <p14:creationId xmlns:p14="http://schemas.microsoft.com/office/powerpoint/2010/main" val="4195136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path" presetSubtype="0" accel="50000" decel="50000" fill="hold" nodeType="clickEffect">
                                  <p:stCondLst>
                                    <p:cond delay="0"/>
                                  </p:stCondLst>
                                  <p:childTnLst>
                                    <p:animMotion origin="layout" path="M 0 0 L -0.25 0 E" pathEditMode="relative" ptsTypes="">
                                      <p:cBhvr>
                                        <p:cTn id="6" dur="1750" fill="hold"/>
                                        <p:tgtEl>
                                          <p:spTgt spid="20"/>
                                        </p:tgtEl>
                                        <p:attrNameLst>
                                          <p:attrName>ppt_x</p:attrName>
                                          <p:attrName>ppt_y</p:attrName>
                                        </p:attrNameLst>
                                      </p:cBhvr>
                                    </p:animMotion>
                                  </p:childTnLst>
                                </p:cTn>
                              </p:par>
                              <p:par>
                                <p:cTn id="7" presetID="10" presetClass="exit" presetSubtype="0" fill="hold" nodeType="withEffect">
                                  <p:stCondLst>
                                    <p:cond delay="0"/>
                                  </p:stCondLst>
                                  <p:childTnLst>
                                    <p:animEffect transition="out" filter="fade">
                                      <p:cBhvr>
                                        <p:cTn id="8" dur="500"/>
                                        <p:tgtEl>
                                          <p:spTgt spid="20"/>
                                        </p:tgtEl>
                                      </p:cBhvr>
                                    </p:animEffect>
                                    <p:set>
                                      <p:cBhvr>
                                        <p:cTn id="9" dur="1" fill="hold">
                                          <p:stCondLst>
                                            <p:cond delay="499"/>
                                          </p:stCondLst>
                                        </p:cTn>
                                        <p:tgtEl>
                                          <p:spTgt spid="20"/>
                                        </p:tgtEl>
                                        <p:attrNameLst>
                                          <p:attrName>style.visibility</p:attrName>
                                        </p:attrNameLst>
                                      </p:cBhvr>
                                      <p:to>
                                        <p:strVal val="hidden"/>
                                      </p:to>
                                    </p:set>
                                  </p:childTnLst>
                                </p:cTn>
                              </p:par>
                              <p:par>
                                <p:cTn id="10" presetID="63" presetClass="path" presetSubtype="0" accel="50000" decel="50000" fill="hold" nodeType="withEffect">
                                  <p:stCondLst>
                                    <p:cond delay="0"/>
                                  </p:stCondLst>
                                  <p:childTnLst>
                                    <p:animMotion origin="layout" path="M 0 0 L 0.25 0 E" pathEditMode="relative" ptsTypes="">
                                      <p:cBhvr>
                                        <p:cTn id="11" dur="1750" fill="hold"/>
                                        <p:tgtEl>
                                          <p:spTgt spid="22"/>
                                        </p:tgtEl>
                                        <p:attrNameLst>
                                          <p:attrName>ppt_x</p:attrName>
                                          <p:attrName>ppt_y</p:attrName>
                                        </p:attrNameLst>
                                      </p:cBhvr>
                                    </p:animMotion>
                                  </p:childTnLst>
                                </p:cTn>
                              </p:par>
                              <p:par>
                                <p:cTn id="12" presetID="10" presetClass="exit" presetSubtype="0" fill="hold" nodeType="withEffect">
                                  <p:stCondLst>
                                    <p:cond delay="0"/>
                                  </p:stCondLst>
                                  <p:childTnLst>
                                    <p:animEffect transition="out" filter="fade">
                                      <p:cBhvr>
                                        <p:cTn id="13" dur="500"/>
                                        <p:tgtEl>
                                          <p:spTgt spid="22"/>
                                        </p:tgtEl>
                                      </p:cBhvr>
                                    </p:animEffect>
                                    <p:set>
                                      <p:cBhvr>
                                        <p:cTn id="14" dur="1" fill="hold">
                                          <p:stCondLst>
                                            <p:cond delay="499"/>
                                          </p:stCondLst>
                                        </p:cTn>
                                        <p:tgtEl>
                                          <p:spTgt spid="22"/>
                                        </p:tgtEl>
                                        <p:attrNameLst>
                                          <p:attrName>style.visibility</p:attrName>
                                        </p:attrNameLst>
                                      </p:cBhvr>
                                      <p:to>
                                        <p:strVal val="hidden"/>
                                      </p:to>
                                    </p:set>
                                  </p:childTnLst>
                                </p:cTn>
                              </p:par>
                              <p:par>
                                <p:cTn id="15" presetID="10" presetClass="entr" presetSubtype="0" fill="hold" grpId="0" nodeType="withEffect">
                                  <p:stCondLst>
                                    <p:cond delay="50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CC3F129B-2D47-483A-A90C-799D2C477CF6}"/>
              </a:ext>
            </a:extLst>
          </p:cNvPr>
          <p:cNvSpPr/>
          <p:nvPr/>
        </p:nvSpPr>
        <p:spPr>
          <a:xfrm>
            <a:off x="4563663" y="1819414"/>
            <a:ext cx="3824688" cy="4273409"/>
          </a:xfrm>
          <a:prstGeom prst="rect">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755650" y="1822827"/>
            <a:ext cx="3816349" cy="4269997"/>
          </a:xfrm>
          <a:prstGeom prst="rect">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49" y="1364071"/>
            <a:ext cx="7632701" cy="458757"/>
          </a:xfrm>
          <a:prstGeom prst="rect">
            <a:avLst/>
          </a:prstGeom>
          <a:solidFill>
            <a:srgbClr val="C7E8FD"/>
          </a:solidFill>
        </p:spPr>
        <p:txBody>
          <a:bodyPr wrap="square" lIns="72000" tIns="72000" rIns="72000" bIns="108000">
            <a:spAutoFit/>
          </a:bodyPr>
          <a:lstStyle/>
          <a:p>
            <a:pPr algn="ctr"/>
            <a:r>
              <a:rPr lang="en-GB" dirty="0"/>
              <a:t>Dive in by completing your own activity!</a:t>
            </a:r>
          </a:p>
        </p:txBody>
      </p:sp>
      <p:pic>
        <p:nvPicPr>
          <p:cNvPr id="6" name="Picture 5">
            <a:extLst>
              <a:ext uri="{FF2B5EF4-FFF2-40B4-BE49-F238E27FC236}">
                <a16:creationId xmlns:a16="http://schemas.microsoft.com/office/drawing/2014/main" id="{61B74EBF-AD1B-4DC1-AB71-6B21B868FC7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5355" t="500" r="27421" b="1"/>
          <a:stretch/>
        </p:blipFill>
        <p:spPr>
          <a:xfrm>
            <a:off x="755650" y="1819415"/>
            <a:ext cx="3818059" cy="4273409"/>
          </a:xfrm>
          <a:prstGeom prst="rect">
            <a:avLst/>
          </a:prstGeom>
        </p:spPr>
      </p:pic>
      <p:pic>
        <p:nvPicPr>
          <p:cNvPr id="21" name="Picture 20">
            <a:extLst>
              <a:ext uri="{FF2B5EF4-FFF2-40B4-BE49-F238E27FC236}">
                <a16:creationId xmlns:a16="http://schemas.microsoft.com/office/drawing/2014/main" id="{23B3C386-037D-47BC-B81B-E45DB0C5678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2123" y="2030899"/>
            <a:ext cx="2722088" cy="3850438"/>
          </a:xfrm>
          <a:prstGeom prst="rect">
            <a:avLst/>
          </a:prstGeom>
          <a:effectLst>
            <a:outerShdw blurRad="63500" sx="102000" sy="102000" algn="ctr" rotWithShape="0">
              <a:prstClr val="black">
                <a:alpha val="20000"/>
              </a:prstClr>
            </a:outerShdw>
          </a:effectLst>
        </p:spPr>
      </p:pic>
      <p:pic>
        <p:nvPicPr>
          <p:cNvPr id="19" name="Picture 18">
            <a:extLst>
              <a:ext uri="{FF2B5EF4-FFF2-40B4-BE49-F238E27FC236}">
                <a16:creationId xmlns:a16="http://schemas.microsoft.com/office/drawing/2014/main" id="{23B3C386-037D-47BC-B81B-E45DB0C5678A}"/>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r="50270"/>
          <a:stretch/>
        </p:blipFill>
        <p:spPr>
          <a:xfrm rot="1560000">
            <a:off x="2542162" y="2861328"/>
            <a:ext cx="775182" cy="2204904"/>
          </a:xfrm>
          <a:prstGeom prst="rect">
            <a:avLst/>
          </a:prstGeom>
          <a:effectLst/>
        </p:spPr>
      </p:pic>
      <p:pic>
        <p:nvPicPr>
          <p:cNvPr id="13" name="Picture 12"/>
          <p:cNvPicPr>
            <a:picLocks noChangeAspect="1"/>
          </p:cNvPicPr>
          <p:nvPr/>
        </p:nvPicPr>
        <p:blipFill rotWithShape="1">
          <a:blip r:embed="rId5" cstate="print">
            <a:extLst>
              <a:ext uri="{28A0092B-C50C-407E-A947-70E740481C1C}">
                <a14:useLocalDpi xmlns:a14="http://schemas.microsoft.com/office/drawing/2010/main" val="0"/>
              </a:ext>
            </a:extLst>
          </a:blip>
          <a:srcRect b="40304"/>
          <a:stretch/>
        </p:blipFill>
        <p:spPr>
          <a:xfrm rot="1532146">
            <a:off x="1048112" y="2267328"/>
            <a:ext cx="1647951" cy="1391550"/>
          </a:xfrm>
          <a:prstGeom prst="rect">
            <a:avLst/>
          </a:prstGeom>
        </p:spPr>
      </p:pic>
      <p:pic>
        <p:nvPicPr>
          <p:cNvPr id="22" name="Boy Writing">
            <a:extLst>
              <a:ext uri="{FF2B5EF4-FFF2-40B4-BE49-F238E27FC236}">
                <a16:creationId xmlns:a16="http://schemas.microsoft.com/office/drawing/2014/main" id="{59E92074-8F0A-4A38-87B2-6E07FF3C8646}"/>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176" t="622" r="32362"/>
          <a:stretch/>
        </p:blipFill>
        <p:spPr>
          <a:xfrm>
            <a:off x="755650" y="1928692"/>
            <a:ext cx="4038155" cy="4164130"/>
          </a:xfrm>
          <a:prstGeom prst="rect">
            <a:avLst/>
          </a:prstGeom>
        </p:spPr>
      </p:pic>
      <p:pic>
        <p:nvPicPr>
          <p:cNvPr id="16" name="Picture 15">
            <a:extLst>
              <a:ext uri="{FF2B5EF4-FFF2-40B4-BE49-F238E27FC236}">
                <a16:creationId xmlns:a16="http://schemas.microsoft.com/office/drawing/2014/main" id="{A410F3B9-A120-4B78-B8FC-DBBE2542D02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118275" y="2030899"/>
            <a:ext cx="2722089" cy="3850438"/>
          </a:xfrm>
          <a:prstGeom prst="rect">
            <a:avLst/>
          </a:prstGeom>
          <a:effectLst>
            <a:outerShdw blurRad="63500" sx="102000" sy="102000" algn="ctr" rotWithShape="0">
              <a:prstClr val="black">
                <a:alpha val="20000"/>
              </a:prstClr>
            </a:outerShdw>
          </a:effectLst>
        </p:spPr>
      </p:pic>
      <p:pic>
        <p:nvPicPr>
          <p:cNvPr id="23" name="Picture 22">
            <a:extLst>
              <a:ext uri="{FF2B5EF4-FFF2-40B4-BE49-F238E27FC236}">
                <a16:creationId xmlns:a16="http://schemas.microsoft.com/office/drawing/2014/main" id="{A410F3B9-A120-4B78-B8FC-DBBE2542D02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554426" y="2030899"/>
            <a:ext cx="2722089" cy="3850438"/>
          </a:xfrm>
          <a:prstGeom prst="rect">
            <a:avLst/>
          </a:prstGeom>
          <a:effectLst>
            <a:outerShdw blurRad="63500" sx="102000" sy="102000" algn="ctr" rotWithShape="0">
              <a:prstClr val="black">
                <a:alpha val="20000"/>
              </a:prstClr>
            </a:outerShdw>
          </a:effectLst>
        </p:spPr>
      </p:pic>
      <p:sp>
        <p:nvSpPr>
          <p:cNvPr id="14" name="Rectangle 13">
            <a:extLst>
              <a:ext uri="{FF2B5EF4-FFF2-40B4-BE49-F238E27FC236}">
                <a16:creationId xmlns:a16="http://schemas.microsoft.com/office/drawing/2014/main" id="{45F2AE21-CE78-4422-8CD6-C35BAB9943A0}"/>
              </a:ext>
            </a:extLst>
          </p:cNvPr>
          <p:cNvSpPr/>
          <p:nvPr/>
        </p:nvSpPr>
        <p:spPr>
          <a:xfrm>
            <a:off x="447429" y="670981"/>
            <a:ext cx="2107583"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Number Sequences</a:t>
            </a:r>
          </a:p>
        </p:txBody>
      </p:sp>
    </p:spTree>
    <p:extLst>
      <p:ext uri="{BB962C8B-B14F-4D97-AF65-F5344CB8AC3E}">
        <p14:creationId xmlns:p14="http://schemas.microsoft.com/office/powerpoint/2010/main" val="1771272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ounded Rectangle 14"/>
          <p:cNvSpPr/>
          <p:nvPr/>
        </p:nvSpPr>
        <p:spPr bwMode="auto">
          <a:xfrm>
            <a:off x="457198" y="438151"/>
            <a:ext cx="8220075" cy="5957887"/>
          </a:xfrm>
          <a:prstGeom prst="roundRect">
            <a:avLst>
              <a:gd name="adj" fmla="val 2649"/>
            </a:avLst>
          </a:prstGeom>
          <a:solidFill>
            <a:srgbClr val="002060">
              <a:alpha val="90000"/>
            </a:srgb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b="1" dirty="0">
                <a:latin typeface="Twinkl" pitchFamily="50" charset="0"/>
              </a:rPr>
              <a:t> </a:t>
            </a:r>
          </a:p>
        </p:txBody>
      </p:sp>
      <p:sp>
        <p:nvSpPr>
          <p:cNvPr id="16" name="Rectangle 15"/>
          <p:cNvSpPr/>
          <p:nvPr/>
        </p:nvSpPr>
        <p:spPr>
          <a:xfrm>
            <a:off x="755650" y="2696325"/>
            <a:ext cx="7632700" cy="400110"/>
          </a:xfrm>
          <a:prstGeom prst="rect">
            <a:avLst/>
          </a:prstGeom>
        </p:spPr>
        <p:txBody>
          <a:bodyPr wrap="square">
            <a:spAutoFit/>
          </a:bodyPr>
          <a:lstStyle/>
          <a:p>
            <a:pPr algn="ctr"/>
            <a:r>
              <a:rPr lang="en-GB" sz="2000" dirty="0">
                <a:solidFill>
                  <a:schemeClr val="bg1"/>
                </a:solidFill>
                <a:latin typeface="Tuffy" panose="020B0603060100000000" pitchFamily="34" charset="0"/>
                <a:ea typeface="Tuffy" panose="020B0603060100000000" pitchFamily="34" charset="0"/>
              </a:rPr>
              <a:t>For more planning resources to support this aim, </a:t>
            </a:r>
            <a:r>
              <a:rPr lang="en-GB" sz="2000" b="1" dirty="0">
                <a:solidFill>
                  <a:srgbClr val="18A0DB"/>
                </a:solidFill>
                <a:latin typeface="Tuffy" panose="020B0603060100000000" pitchFamily="34" charset="0"/>
                <a:ea typeface="Tuffy" panose="020B0603060100000000" pitchFamily="34" charset="0"/>
                <a:hlinkClick r:id="rId2"/>
              </a:rPr>
              <a:t>click here</a:t>
            </a:r>
            <a:r>
              <a:rPr lang="en-GB" sz="2000" dirty="0">
                <a:solidFill>
                  <a:schemeClr val="bg1"/>
                </a:solidFill>
                <a:latin typeface="Tuffy" panose="020B0603060100000000" pitchFamily="34" charset="0"/>
                <a:ea typeface="Tuffy" panose="020B0603060100000000" pitchFamily="34" charset="0"/>
              </a:rPr>
              <a:t>.</a:t>
            </a:r>
          </a:p>
        </p:txBody>
      </p:sp>
      <p:sp>
        <p:nvSpPr>
          <p:cNvPr id="17" name="Rectangle 16"/>
          <p:cNvSpPr/>
          <p:nvPr/>
        </p:nvSpPr>
        <p:spPr>
          <a:xfrm>
            <a:off x="766722" y="5385322"/>
            <a:ext cx="6103310" cy="615553"/>
          </a:xfrm>
          <a:prstGeom prst="rect">
            <a:avLst/>
          </a:prstGeom>
        </p:spPr>
        <p:txBody>
          <a:bodyPr wrap="square" lIns="0" tIns="0" rIns="0" bIns="0">
            <a:spAutoFit/>
          </a:bodyPr>
          <a:lstStyle/>
          <a:p>
            <a:r>
              <a:rPr lang="en-GB" sz="2000" dirty="0" err="1">
                <a:solidFill>
                  <a:schemeClr val="bg1"/>
                </a:solidFill>
                <a:latin typeface="Tuffy" panose="020B0603060100000000" pitchFamily="34" charset="0"/>
                <a:ea typeface="Tuffy" panose="020B0603060100000000" pitchFamily="34" charset="0"/>
              </a:rPr>
              <a:t>Twinkl</a:t>
            </a:r>
            <a:r>
              <a:rPr lang="en-GB" sz="2000" dirty="0">
                <a:solidFill>
                  <a:schemeClr val="bg1"/>
                </a:solidFill>
                <a:latin typeface="Tuffy" panose="020B0603060100000000" pitchFamily="34" charset="0"/>
                <a:ea typeface="Tuffy" panose="020B0603060100000000" pitchFamily="34" charset="0"/>
              </a:rPr>
              <a:t> </a:t>
            </a:r>
            <a:r>
              <a:rPr lang="en-GB" sz="2000" dirty="0" err="1">
                <a:solidFill>
                  <a:schemeClr val="bg1"/>
                </a:solidFill>
                <a:latin typeface="Tuffy" panose="020B0603060100000000" pitchFamily="34" charset="0"/>
                <a:ea typeface="Tuffy" panose="020B0603060100000000" pitchFamily="34" charset="0"/>
              </a:rPr>
              <a:t>PlanIt</a:t>
            </a:r>
            <a:r>
              <a:rPr lang="en-GB" sz="2000" dirty="0">
                <a:solidFill>
                  <a:schemeClr val="bg1"/>
                </a:solidFill>
                <a:latin typeface="Tuffy" panose="020B0603060100000000" pitchFamily="34" charset="0"/>
                <a:ea typeface="Tuffy" panose="020B0603060100000000" pitchFamily="34" charset="0"/>
              </a:rPr>
              <a:t> is our award-winning scheme of work </a:t>
            </a:r>
            <a:br>
              <a:rPr lang="en-GB" sz="2000" dirty="0">
                <a:solidFill>
                  <a:schemeClr val="bg1"/>
                </a:solidFill>
                <a:latin typeface="Tuffy" panose="020B0603060100000000" pitchFamily="34" charset="0"/>
                <a:ea typeface="Tuffy" panose="020B0603060100000000" pitchFamily="34" charset="0"/>
              </a:rPr>
            </a:br>
            <a:r>
              <a:rPr lang="en-GB" sz="2000" dirty="0">
                <a:solidFill>
                  <a:schemeClr val="bg1"/>
                </a:solidFill>
                <a:latin typeface="Tuffy" panose="020B0603060100000000" pitchFamily="34" charset="0"/>
                <a:ea typeface="Tuffy" panose="020B0603060100000000" pitchFamily="34" charset="0"/>
              </a:rPr>
              <a:t>with over 4000 resources.</a:t>
            </a:r>
          </a:p>
        </p:txBody>
      </p:sp>
      <p:pic>
        <p:nvPicPr>
          <p:cNvPr id="21" name="Picture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24745" y="5223878"/>
            <a:ext cx="1406637" cy="933495"/>
          </a:xfrm>
          <a:prstGeom prst="rect">
            <a:avLst/>
          </a:prstGeom>
        </p:spPr>
      </p:pic>
      <p:sp>
        <p:nvSpPr>
          <p:cNvPr id="22" name="Rectangle 21"/>
          <p:cNvSpPr/>
          <p:nvPr/>
        </p:nvSpPr>
        <p:spPr>
          <a:xfrm>
            <a:off x="594362" y="765175"/>
            <a:ext cx="7952222" cy="553998"/>
          </a:xfrm>
          <a:prstGeom prst="rect">
            <a:avLst/>
          </a:prstGeom>
        </p:spPr>
        <p:txBody>
          <a:bodyPr wrap="square">
            <a:spAutoFit/>
          </a:bodyPr>
          <a:lstStyle/>
          <a:p>
            <a:pPr algn="ctr"/>
            <a:r>
              <a:rPr lang="en-GB" sz="2900" b="1" dirty="0">
                <a:solidFill>
                  <a:schemeClr val="bg1"/>
                </a:solidFill>
                <a:latin typeface="Tuffy" panose="020B0603060100000000" pitchFamily="34" charset="0"/>
                <a:ea typeface="Tuffy" panose="020B0603060100000000" pitchFamily="34" charset="0"/>
              </a:rPr>
              <a:t>Need Planning to Complement this Resource?</a:t>
            </a:r>
          </a:p>
        </p:txBody>
      </p:sp>
      <p:sp>
        <p:nvSpPr>
          <p:cNvPr id="23" name="Rectangle 22"/>
          <p:cNvSpPr/>
          <p:nvPr/>
        </p:nvSpPr>
        <p:spPr>
          <a:xfrm>
            <a:off x="755650" y="1789800"/>
            <a:ext cx="7564566" cy="645113"/>
          </a:xfrm>
          <a:prstGeom prst="rect">
            <a:avLst/>
          </a:prstGeom>
          <a:solidFill>
            <a:schemeClr val="bg1"/>
          </a:solidFill>
        </p:spPr>
        <p:txBody>
          <a:bodyPr wrap="square">
            <a:spAutoFit/>
          </a:bodyPr>
          <a:lstStyle/>
          <a:p>
            <a:pPr lvl="0" algn="ctr">
              <a:lnSpc>
                <a:spcPct val="110000"/>
              </a:lnSpc>
            </a:pPr>
            <a:r>
              <a:rPr lang="en-GB" sz="1700" b="1" dirty="0">
                <a:solidFill>
                  <a:srgbClr val="014482"/>
                </a:solidFill>
                <a:latin typeface="Tuffy" panose="020B0603060100000000" pitchFamily="34" charset="0"/>
                <a:ea typeface="Tuffy" panose="020B0603060100000000" pitchFamily="34" charset="0"/>
              </a:rPr>
              <a:t>Recognise mixed numbers and improper fractions and convert from one form to the other and write mathematical statements &gt;1 as a mixed number. </a:t>
            </a:r>
          </a:p>
        </p:txBody>
      </p:sp>
      <p:sp>
        <p:nvSpPr>
          <p:cNvPr id="24" name="Rectangle 23"/>
          <p:cNvSpPr/>
          <p:nvPr/>
        </p:nvSpPr>
        <p:spPr>
          <a:xfrm>
            <a:off x="3169113" y="1376229"/>
            <a:ext cx="2997937" cy="400110"/>
          </a:xfrm>
          <a:prstGeom prst="rect">
            <a:avLst/>
          </a:prstGeom>
        </p:spPr>
        <p:txBody>
          <a:bodyPr wrap="none">
            <a:spAutoFit/>
          </a:bodyPr>
          <a:lstStyle/>
          <a:p>
            <a:r>
              <a:rPr lang="en-GB" sz="2000" b="1" dirty="0">
                <a:solidFill>
                  <a:schemeClr val="bg1"/>
                </a:solidFill>
                <a:latin typeface="Tuffy" panose="020B0603060100000000" pitchFamily="34" charset="0"/>
                <a:ea typeface="Tuffy" panose="020B0603060100000000" pitchFamily="34" charset="0"/>
              </a:rPr>
              <a:t>National Curriculum Aim</a:t>
            </a:r>
          </a:p>
        </p:txBody>
      </p:sp>
      <p:pic>
        <p:nvPicPr>
          <p:cNvPr id="25"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778104" y="3226660"/>
            <a:ext cx="3706766" cy="1853383"/>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4"/>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4666416" y="3225825"/>
            <a:ext cx="3721934" cy="18609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5026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B0484BA8-CD7A-4F95-998B-EF47B09D94A2}"/>
              </a:ext>
            </a:extLst>
          </p:cNvPr>
          <p:cNvSpPr/>
          <p:nvPr/>
        </p:nvSpPr>
        <p:spPr>
          <a:xfrm>
            <a:off x="3743325" y="2824163"/>
            <a:ext cx="1657350" cy="1209674"/>
          </a:xfrm>
          <a:prstGeom prst="rect">
            <a:avLst/>
          </a:prstGeom>
          <a:solidFill>
            <a:srgbClr val="18A0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55628886"/>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Mastery PowerPoint Template.potx" id="{F85161A8-C811-4C2C-8C82-1FD236338727}" vid="{D0108FDD-D510-4CB9-BFB5-C4058926E7E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Mastery PowerPoint Template</Template>
  <TotalTime>428</TotalTime>
  <Words>550</Words>
  <Application>Microsoft Macintosh PowerPoint</Application>
  <PresentationFormat>On-screen Show (4:3)</PresentationFormat>
  <Paragraphs>62</Paragraphs>
  <Slides>10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Arial</vt:lpstr>
      <vt:lpstr>Twinkl</vt:lpstr>
      <vt:lpstr>Tuffy</vt:lpstr>
      <vt:lpstr>Tuffy-TTF</vt:lpstr>
      <vt:lpstr>Cambria Math</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Tarjinder Momi</dc:creator>
  <cp:lastModifiedBy>Clare Evans</cp:lastModifiedBy>
  <cp:revision>193</cp:revision>
  <dcterms:created xsi:type="dcterms:W3CDTF">2020-01-06T11:31:56Z</dcterms:created>
  <dcterms:modified xsi:type="dcterms:W3CDTF">2021-02-10T11:53:47Z</dcterms:modified>
</cp:coreProperties>
</file>