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5" r:id="rId2"/>
    <p:sldId id="276" r:id="rId3"/>
    <p:sldId id="278" r:id="rId4"/>
    <p:sldId id="279" r:id="rId5"/>
    <p:sldId id="289" r:id="rId6"/>
    <p:sldId id="290" r:id="rId7"/>
    <p:sldId id="291" r:id="rId8"/>
    <p:sldId id="282" r:id="rId9"/>
    <p:sldId id="284" r:id="rId10"/>
    <p:sldId id="292" r:id="rId11"/>
    <p:sldId id="293" r:id="rId12"/>
    <p:sldId id="288" r:id="rId13"/>
    <p:sldId id="277" r:id="rId14"/>
    <p:sldId id="286"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Kalam" panose="02000000000000000000" pitchFamily="2" charset="77"/>
      <p:regular r:id="rId22"/>
    </p:embeddedFont>
    <p:embeddedFont>
      <p:font typeface="Tuffy" panose="020B0603060100000000" pitchFamily="34" charset="0"/>
      <p:regular r:id="rId23"/>
      <p:bold r:id="rId24"/>
      <p:italic r:id="rId25"/>
      <p:boldItalic r:id="rId26"/>
    </p:embeddedFont>
    <p:embeddedFont>
      <p:font typeface="Tuffy-TTF" panose="020B0603060100000000" pitchFamily="34" charset="0"/>
      <p:regular r:id="rId27"/>
      <p:bold r:id="rId28"/>
      <p:italic r:id="rId29"/>
      <p:boldItalic r:id="rId30"/>
    </p:embeddedFont>
    <p:embeddedFont>
      <p:font typeface="Twinkl" pitchFamily="2" charset="77"/>
      <p:regular r:id="rId31"/>
      <p:bold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43"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F0864A"/>
    <a:srgbClr val="F7BC92"/>
    <a:srgbClr val="E7C502"/>
    <a:srgbClr val="EC6D76"/>
    <a:srgbClr val="0079C3"/>
    <a:srgbClr val="FFE76D"/>
    <a:srgbClr val="072F54"/>
    <a:srgbClr val="003464"/>
    <a:srgbClr val="0043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showGuides="1">
      <p:cViewPr varScale="1">
        <p:scale>
          <a:sx n="115" d="100"/>
          <a:sy n="115" d="100"/>
        </p:scale>
        <p:origin x="576" y="208"/>
      </p:cViewPr>
      <p:guideLst>
        <p:guide orient="horz" pos="2160"/>
        <p:guide pos="2880"/>
        <p:guide pos="340"/>
        <p:guide orient="horz" pos="3952"/>
        <p:guide pos="5443"/>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g"/><Relationship Id="rId7" Type="http://schemas.openxmlformats.org/officeDocument/2006/relationships/image" Target="../media/image18.jpe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jpeg"/><Relationship Id="rId5" Type="http://schemas.openxmlformats.org/officeDocument/2006/relationships/image" Target="../media/image16.jpg"/><Relationship Id="rId4" Type="http://schemas.openxmlformats.org/officeDocument/2006/relationships/image" Target="../media/image15.jp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winkl.co.uk/resources/planit-maths-primary-teaching-resources-year-5/planit-maths-primary-teaching-resources-year-5-number---fractions/planit-maths-primary-teaching-resources-year-5-number---fractions-recognise-mixed-numbers-and-improper-fractions-and-convert-from-one-form-to-the-other-and-write-mathematical-statements-greater-than-1-as-a-mixed-number" TargetMode="External"/><Relationship Id="rId1" Type="http://schemas.openxmlformats.org/officeDocument/2006/relationships/slideLayout" Target="../slideLayouts/slideLayout4.xml"/><Relationship Id="rId5" Type="http://schemas.openxmlformats.org/officeDocument/2006/relationships/image" Target="../media/image22.jpe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2-fractions-year-5-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18782" y="5631430"/>
            <a:ext cx="1191236" cy="922789"/>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Recognise mixed numbers and improper fractions and convert from one form to the other and write mathematical statements &gt;1 as a mixed number.</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p:cNvSpPr/>
          <p:nvPr/>
        </p:nvSpPr>
        <p:spPr>
          <a:xfrm>
            <a:off x="447429" y="670981"/>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sp>
        <p:nvSpPr>
          <p:cNvPr id="97" name="Rectangle 96"/>
          <p:cNvSpPr/>
          <p:nvPr/>
        </p:nvSpPr>
        <p:spPr>
          <a:xfrm>
            <a:off x="4361597"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cxnSp>
        <p:nvCxnSpPr>
          <p:cNvPr id="103" name="Straight Connector 102"/>
          <p:cNvCxnSpPr/>
          <p:nvPr/>
        </p:nvCxnSpPr>
        <p:spPr>
          <a:xfrm>
            <a:off x="4361597"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97963"/>
            <a:ext cx="7632700" cy="756718"/>
          </a:xfrm>
          <a:prstGeom prst="rect">
            <a:avLst/>
          </a:prstGeom>
          <a:solidFill>
            <a:srgbClr val="F7BC92"/>
          </a:solidFill>
          <a:ln w="28575">
            <a:noFill/>
          </a:ln>
        </p:spPr>
        <p:txBody>
          <a:bodyPr wrap="square" lIns="108000" tIns="108000" rIns="108000" bIns="108000" rtlCol="0">
            <a:spAutoFit/>
          </a:bodyPr>
          <a:lstStyle/>
          <a:p>
            <a:pPr algn="ctr"/>
            <a:r>
              <a:rPr lang="en-GB" sz="1750" dirty="0"/>
              <a:t>Colour the bar models to represent the fraction shown and then complete the statement converting the improper fraction into a mixed number. </a:t>
            </a:r>
          </a:p>
        </p:txBody>
      </p:sp>
      <p:sp>
        <p:nvSpPr>
          <p:cNvPr id="10" name="Rectangle 9"/>
          <p:cNvSpPr/>
          <p:nvPr/>
        </p:nvSpPr>
        <p:spPr>
          <a:xfrm>
            <a:off x="3661815" y="5589387"/>
            <a:ext cx="2167581" cy="369332"/>
          </a:xfrm>
          <a:prstGeom prst="rect">
            <a:avLst/>
          </a:prstGeom>
        </p:spPr>
        <p:txBody>
          <a:bodyPr wrap="none">
            <a:spAutoFit/>
          </a:bodyPr>
          <a:lstStyle/>
          <a:p>
            <a:r>
              <a:rPr lang="en-GB" dirty="0"/>
              <a:t>is equivalent to     .</a:t>
            </a:r>
          </a:p>
        </p:txBody>
      </p:sp>
      <p:grpSp>
        <p:nvGrpSpPr>
          <p:cNvPr id="11" name="Group 10"/>
          <p:cNvGrpSpPr/>
          <p:nvPr/>
        </p:nvGrpSpPr>
        <p:grpSpPr>
          <a:xfrm>
            <a:off x="3480472" y="5512443"/>
            <a:ext cx="274434" cy="523220"/>
            <a:chOff x="2800636" y="2196633"/>
            <a:chExt cx="274434" cy="523220"/>
          </a:xfrm>
        </p:grpSpPr>
        <p:sp>
          <p:nvSpPr>
            <p:cNvPr id="3" name="Rectangle 2"/>
            <p:cNvSpPr/>
            <p:nvPr/>
          </p:nvSpPr>
          <p:spPr>
            <a:xfrm>
              <a:off x="2800636" y="2196633"/>
              <a:ext cx="274434" cy="523220"/>
            </a:xfrm>
            <a:prstGeom prst="rect">
              <a:avLst/>
            </a:prstGeom>
          </p:spPr>
          <p:txBody>
            <a:bodyPr wrap="none">
              <a:spAutoFit/>
            </a:bodyPr>
            <a:lstStyle/>
            <a:p>
              <a:r>
                <a:rPr lang="en-GB" sz="1400" dirty="0"/>
                <a:t>7</a:t>
              </a:r>
              <a:br>
                <a:rPr lang="en-GB" sz="1400" dirty="0"/>
              </a:br>
              <a:r>
                <a:rPr lang="en-GB" sz="1400" dirty="0"/>
                <a:t>3</a:t>
              </a:r>
            </a:p>
          </p:txBody>
        </p:sp>
        <p:cxnSp>
          <p:nvCxnSpPr>
            <p:cNvPr id="7" name="Straight Connector 6"/>
            <p:cNvCxnSpPr/>
            <p:nvPr/>
          </p:nvCxnSpPr>
          <p:spPr>
            <a:xfrm>
              <a:off x="2892752" y="2458243"/>
              <a:ext cx="7591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5285621" y="5512443"/>
            <a:ext cx="445174" cy="523220"/>
            <a:chOff x="5056390" y="2196633"/>
            <a:chExt cx="445174" cy="523220"/>
          </a:xfrm>
        </p:grpSpPr>
        <p:grpSp>
          <p:nvGrpSpPr>
            <p:cNvPr id="15" name="Group 14"/>
            <p:cNvGrpSpPr/>
            <p:nvPr/>
          </p:nvGrpSpPr>
          <p:grpSpPr>
            <a:xfrm>
              <a:off x="5223924" y="2196633"/>
              <a:ext cx="277640" cy="523220"/>
              <a:chOff x="2800636" y="2196633"/>
              <a:chExt cx="277640" cy="523220"/>
            </a:xfrm>
          </p:grpSpPr>
          <p:sp>
            <p:nvSpPr>
              <p:cNvPr id="16" name="Rectangle 15"/>
              <p:cNvSpPr/>
              <p:nvPr/>
            </p:nvSpPr>
            <p:spPr>
              <a:xfrm>
                <a:off x="2800636" y="2196633"/>
                <a:ext cx="277640" cy="523220"/>
              </a:xfrm>
              <a:prstGeom prst="rect">
                <a:avLst/>
              </a:prstGeom>
            </p:spPr>
            <p:txBody>
              <a:bodyPr wrap="none">
                <a:spAutoFit/>
              </a:bodyPr>
              <a:lstStyle/>
              <a:p>
                <a:r>
                  <a:rPr lang="en-GB" sz="1400" b="1" dirty="0">
                    <a:solidFill>
                      <a:srgbClr val="87BD31"/>
                    </a:solidFill>
                  </a:rPr>
                  <a:t>1</a:t>
                </a:r>
                <a:br>
                  <a:rPr lang="en-GB" sz="1400" b="1" dirty="0">
                    <a:solidFill>
                      <a:srgbClr val="87BD31"/>
                    </a:solidFill>
                  </a:rPr>
                </a:br>
                <a:r>
                  <a:rPr lang="en-GB" sz="1400" b="1" dirty="0">
                    <a:solidFill>
                      <a:srgbClr val="87BD31"/>
                    </a:solidFill>
                  </a:rPr>
                  <a:t>3</a:t>
                </a:r>
              </a:p>
            </p:txBody>
          </p:sp>
          <p:cxnSp>
            <p:nvCxnSpPr>
              <p:cNvPr id="17" name="Straight Connector 16"/>
              <p:cNvCxnSpPr/>
              <p:nvPr/>
            </p:nvCxnSpPr>
            <p:spPr>
              <a:xfrm>
                <a:off x="2892752" y="2458243"/>
                <a:ext cx="75915"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12" name="Rectangle 11"/>
            <p:cNvSpPr/>
            <p:nvPr/>
          </p:nvSpPr>
          <p:spPr>
            <a:xfrm>
              <a:off x="5056390" y="2273577"/>
              <a:ext cx="306494" cy="369332"/>
            </a:xfrm>
            <a:prstGeom prst="rect">
              <a:avLst/>
            </a:prstGeom>
          </p:spPr>
          <p:txBody>
            <a:bodyPr wrap="none">
              <a:spAutoFit/>
            </a:bodyPr>
            <a:lstStyle/>
            <a:p>
              <a:r>
                <a:rPr lang="en-GB" b="1" dirty="0">
                  <a:solidFill>
                    <a:srgbClr val="87BD31"/>
                  </a:solidFill>
                </a:rPr>
                <a:t>2</a:t>
              </a:r>
            </a:p>
          </p:txBody>
        </p:sp>
      </p:grpSp>
      <p:sp>
        <p:nvSpPr>
          <p:cNvPr id="14" name="Rectangle 13"/>
          <p:cNvSpPr/>
          <p:nvPr/>
        </p:nvSpPr>
        <p:spPr>
          <a:xfrm>
            <a:off x="3557969" y="2981463"/>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4219664" y="2981463"/>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881359" y="2981463"/>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3557969" y="3808345"/>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219664" y="3808345"/>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4881359" y="3808345"/>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3557969" y="4635227"/>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4219664" y="4635227"/>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4881359" y="4635227"/>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4389097" y="2008641"/>
            <a:ext cx="365806" cy="954107"/>
            <a:chOff x="2800636" y="2196633"/>
            <a:chExt cx="365806" cy="954107"/>
          </a:xfrm>
        </p:grpSpPr>
        <p:sp>
          <p:nvSpPr>
            <p:cNvPr id="31" name="Rectangle 30"/>
            <p:cNvSpPr/>
            <p:nvPr/>
          </p:nvSpPr>
          <p:spPr>
            <a:xfrm>
              <a:off x="2800636" y="2196633"/>
              <a:ext cx="365806" cy="954107"/>
            </a:xfrm>
            <a:prstGeom prst="rect">
              <a:avLst/>
            </a:prstGeom>
          </p:spPr>
          <p:txBody>
            <a:bodyPr wrap="none">
              <a:spAutoFit/>
            </a:bodyPr>
            <a:lstStyle/>
            <a:p>
              <a:r>
                <a:rPr lang="en-GB" sz="2800" dirty="0"/>
                <a:t>7</a:t>
              </a:r>
              <a:br>
                <a:rPr lang="en-GB" sz="2800" dirty="0"/>
              </a:br>
              <a:r>
                <a:rPr lang="en-GB" sz="2800" dirty="0"/>
                <a:t>3</a:t>
              </a:r>
            </a:p>
          </p:txBody>
        </p:sp>
        <p:cxnSp>
          <p:nvCxnSpPr>
            <p:cNvPr id="32" name="Straight Connector 31"/>
            <p:cNvCxnSpPr/>
            <p:nvPr/>
          </p:nvCxnSpPr>
          <p:spPr>
            <a:xfrm>
              <a:off x="2892752" y="2673686"/>
              <a:ext cx="15769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 name="Rectangle 5"/>
          <p:cNvSpPr/>
          <p:nvPr/>
        </p:nvSpPr>
        <p:spPr>
          <a:xfrm>
            <a:off x="3558468" y="2981463"/>
            <a:ext cx="2002899" cy="67950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3558467" y="3810625"/>
            <a:ext cx="2025259" cy="67950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558466" y="4639787"/>
            <a:ext cx="2002901" cy="67950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33"/>
                                        </p:tgtEl>
                                      </p:cBhvr>
                                    </p:animEffect>
                                    <p:set>
                                      <p:cBhvr>
                                        <p:cTn id="10" dur="1" fill="hold">
                                          <p:stCondLst>
                                            <p:cond delay="499"/>
                                          </p:stCondLst>
                                        </p:cTn>
                                        <p:tgtEl>
                                          <p:spTgt spid="3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34"/>
                                        </p:tgtEl>
                                      </p:cBhvr>
                                    </p:animEffect>
                                    <p:set>
                                      <p:cBhvr>
                                        <p:cTn id="13" dur="1" fill="hold">
                                          <p:stCondLst>
                                            <p:cond delay="499"/>
                                          </p:stCondLst>
                                        </p:cTn>
                                        <p:tgtEl>
                                          <p:spTgt spid="3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 presetClass="emph" presetSubtype="2" fill="hold" nodeType="clickEffect">
                                  <p:stCondLst>
                                    <p:cond delay="0"/>
                                  </p:stCondLst>
                                  <p:childTnLst>
                                    <p:animClr clrSpc="rgb" dir="cw">
                                      <p:cBhvr>
                                        <p:cTn id="17" dur="2000" fill="hold"/>
                                        <p:tgtEl>
                                          <p:spTgt spid="14"/>
                                        </p:tgtEl>
                                        <p:attrNameLst>
                                          <p:attrName>fillcolor</p:attrName>
                                        </p:attrNameLst>
                                      </p:cBhvr>
                                      <p:to>
                                        <a:srgbClr val="87BD31"/>
                                      </p:to>
                                    </p:animClr>
                                    <p:set>
                                      <p:cBhvr>
                                        <p:cTn id="18" dur="2000" fill="hold"/>
                                        <p:tgtEl>
                                          <p:spTgt spid="14"/>
                                        </p:tgtEl>
                                        <p:attrNameLst>
                                          <p:attrName>fill.type</p:attrName>
                                        </p:attrNameLst>
                                      </p:cBhvr>
                                      <p:to>
                                        <p:strVal val="solid"/>
                                      </p:to>
                                    </p:set>
                                    <p:set>
                                      <p:cBhvr>
                                        <p:cTn id="19" dur="2000" fill="hold"/>
                                        <p:tgtEl>
                                          <p:spTgt spid="14"/>
                                        </p:tgtEl>
                                        <p:attrNameLst>
                                          <p:attrName>fill.on</p:attrName>
                                        </p:attrNameLst>
                                      </p:cBhvr>
                                      <p:to>
                                        <p:strVal val="true"/>
                                      </p:to>
                                    </p:set>
                                  </p:childTnLst>
                                </p:cTn>
                              </p:par>
                            </p:childTnLst>
                          </p:cTn>
                        </p:par>
                        <p:par>
                          <p:cTn id="20" fill="hold">
                            <p:stCondLst>
                              <p:cond delay="2000"/>
                            </p:stCondLst>
                            <p:childTnLst>
                              <p:par>
                                <p:cTn id="21" presetID="1" presetClass="emph" presetSubtype="2" fill="hold" nodeType="afterEffect">
                                  <p:stCondLst>
                                    <p:cond delay="0"/>
                                  </p:stCondLst>
                                  <p:childTnLst>
                                    <p:animClr clrSpc="rgb" dir="cw">
                                      <p:cBhvr>
                                        <p:cTn id="22" dur="2000" fill="hold"/>
                                        <p:tgtEl>
                                          <p:spTgt spid="21"/>
                                        </p:tgtEl>
                                        <p:attrNameLst>
                                          <p:attrName>fillcolor</p:attrName>
                                        </p:attrNameLst>
                                      </p:cBhvr>
                                      <p:to>
                                        <a:srgbClr val="87BD31"/>
                                      </p:to>
                                    </p:animClr>
                                    <p:set>
                                      <p:cBhvr>
                                        <p:cTn id="23" dur="2000" fill="hold"/>
                                        <p:tgtEl>
                                          <p:spTgt spid="21"/>
                                        </p:tgtEl>
                                        <p:attrNameLst>
                                          <p:attrName>fill.type</p:attrName>
                                        </p:attrNameLst>
                                      </p:cBhvr>
                                      <p:to>
                                        <p:strVal val="solid"/>
                                      </p:to>
                                    </p:set>
                                    <p:set>
                                      <p:cBhvr>
                                        <p:cTn id="24" dur="2000" fill="hold"/>
                                        <p:tgtEl>
                                          <p:spTgt spid="21"/>
                                        </p:tgtEl>
                                        <p:attrNameLst>
                                          <p:attrName>fill.on</p:attrName>
                                        </p:attrNameLst>
                                      </p:cBhvr>
                                      <p:to>
                                        <p:strVal val="true"/>
                                      </p:to>
                                    </p:set>
                                  </p:childTnLst>
                                </p:cTn>
                              </p:par>
                            </p:childTnLst>
                          </p:cTn>
                        </p:par>
                        <p:par>
                          <p:cTn id="25" fill="hold">
                            <p:stCondLst>
                              <p:cond delay="4000"/>
                            </p:stCondLst>
                            <p:childTnLst>
                              <p:par>
                                <p:cTn id="26" presetID="1" presetClass="emph" presetSubtype="2" fill="hold" nodeType="afterEffect">
                                  <p:stCondLst>
                                    <p:cond delay="0"/>
                                  </p:stCondLst>
                                  <p:childTnLst>
                                    <p:animClr clrSpc="rgb" dir="cw">
                                      <p:cBhvr>
                                        <p:cTn id="27" dur="2000" fill="hold"/>
                                        <p:tgtEl>
                                          <p:spTgt spid="22"/>
                                        </p:tgtEl>
                                        <p:attrNameLst>
                                          <p:attrName>fillcolor</p:attrName>
                                        </p:attrNameLst>
                                      </p:cBhvr>
                                      <p:to>
                                        <a:srgbClr val="87BD31"/>
                                      </p:to>
                                    </p:animClr>
                                    <p:set>
                                      <p:cBhvr>
                                        <p:cTn id="28" dur="2000" fill="hold"/>
                                        <p:tgtEl>
                                          <p:spTgt spid="22"/>
                                        </p:tgtEl>
                                        <p:attrNameLst>
                                          <p:attrName>fill.type</p:attrName>
                                        </p:attrNameLst>
                                      </p:cBhvr>
                                      <p:to>
                                        <p:strVal val="solid"/>
                                      </p:to>
                                    </p:set>
                                    <p:set>
                                      <p:cBhvr>
                                        <p:cTn id="29" dur="2000" fill="hold"/>
                                        <p:tgtEl>
                                          <p:spTgt spid="22"/>
                                        </p:tgtEl>
                                        <p:attrNameLst>
                                          <p:attrName>fill.on</p:attrName>
                                        </p:attrNameLst>
                                      </p:cBhvr>
                                      <p:to>
                                        <p:strVal val="true"/>
                                      </p:to>
                                    </p:set>
                                  </p:childTnLst>
                                </p:cTn>
                              </p:par>
                            </p:childTnLst>
                          </p:cTn>
                        </p:par>
                      </p:childTnLst>
                    </p:cTn>
                  </p:par>
                  <p:par>
                    <p:cTn id="30" fill="hold">
                      <p:stCondLst>
                        <p:cond delay="indefinite"/>
                      </p:stCondLst>
                      <p:childTnLst>
                        <p:par>
                          <p:cTn id="31" fill="hold">
                            <p:stCondLst>
                              <p:cond delay="0"/>
                            </p:stCondLst>
                            <p:childTnLst>
                              <p:par>
                                <p:cTn id="32" presetID="1" presetClass="emph" presetSubtype="2" fill="hold" nodeType="clickEffect">
                                  <p:stCondLst>
                                    <p:cond delay="0"/>
                                  </p:stCondLst>
                                  <p:childTnLst>
                                    <p:animClr clrSpc="rgb" dir="cw">
                                      <p:cBhvr>
                                        <p:cTn id="33" dur="2000" fill="hold"/>
                                        <p:tgtEl>
                                          <p:spTgt spid="23"/>
                                        </p:tgtEl>
                                        <p:attrNameLst>
                                          <p:attrName>fillcolor</p:attrName>
                                        </p:attrNameLst>
                                      </p:cBhvr>
                                      <p:to>
                                        <a:srgbClr val="87BD31"/>
                                      </p:to>
                                    </p:animClr>
                                    <p:set>
                                      <p:cBhvr>
                                        <p:cTn id="34" dur="2000" fill="hold"/>
                                        <p:tgtEl>
                                          <p:spTgt spid="23"/>
                                        </p:tgtEl>
                                        <p:attrNameLst>
                                          <p:attrName>fill.type</p:attrName>
                                        </p:attrNameLst>
                                      </p:cBhvr>
                                      <p:to>
                                        <p:strVal val="solid"/>
                                      </p:to>
                                    </p:set>
                                    <p:set>
                                      <p:cBhvr>
                                        <p:cTn id="35" dur="2000" fill="hold"/>
                                        <p:tgtEl>
                                          <p:spTgt spid="23"/>
                                        </p:tgtEl>
                                        <p:attrNameLst>
                                          <p:attrName>fill.on</p:attrName>
                                        </p:attrNameLst>
                                      </p:cBhvr>
                                      <p:to>
                                        <p:strVal val="true"/>
                                      </p:to>
                                    </p:set>
                                  </p:childTnLst>
                                </p:cTn>
                              </p:par>
                            </p:childTnLst>
                          </p:cTn>
                        </p:par>
                        <p:par>
                          <p:cTn id="36" fill="hold">
                            <p:stCondLst>
                              <p:cond delay="2000"/>
                            </p:stCondLst>
                            <p:childTnLst>
                              <p:par>
                                <p:cTn id="37" presetID="1" presetClass="emph" presetSubtype="2" fill="hold" nodeType="afterEffect">
                                  <p:stCondLst>
                                    <p:cond delay="0"/>
                                  </p:stCondLst>
                                  <p:childTnLst>
                                    <p:animClr clrSpc="rgb" dir="cw">
                                      <p:cBhvr>
                                        <p:cTn id="38" dur="2000" fill="hold"/>
                                        <p:tgtEl>
                                          <p:spTgt spid="24"/>
                                        </p:tgtEl>
                                        <p:attrNameLst>
                                          <p:attrName>fillcolor</p:attrName>
                                        </p:attrNameLst>
                                      </p:cBhvr>
                                      <p:to>
                                        <a:srgbClr val="87BD31"/>
                                      </p:to>
                                    </p:animClr>
                                    <p:set>
                                      <p:cBhvr>
                                        <p:cTn id="39" dur="2000" fill="hold"/>
                                        <p:tgtEl>
                                          <p:spTgt spid="24"/>
                                        </p:tgtEl>
                                        <p:attrNameLst>
                                          <p:attrName>fill.type</p:attrName>
                                        </p:attrNameLst>
                                      </p:cBhvr>
                                      <p:to>
                                        <p:strVal val="solid"/>
                                      </p:to>
                                    </p:set>
                                    <p:set>
                                      <p:cBhvr>
                                        <p:cTn id="40" dur="2000" fill="hold"/>
                                        <p:tgtEl>
                                          <p:spTgt spid="24"/>
                                        </p:tgtEl>
                                        <p:attrNameLst>
                                          <p:attrName>fill.on</p:attrName>
                                        </p:attrNameLst>
                                      </p:cBhvr>
                                      <p:to>
                                        <p:strVal val="true"/>
                                      </p:to>
                                    </p:set>
                                  </p:childTnLst>
                                </p:cTn>
                              </p:par>
                            </p:childTnLst>
                          </p:cTn>
                        </p:par>
                        <p:par>
                          <p:cTn id="41" fill="hold">
                            <p:stCondLst>
                              <p:cond delay="4000"/>
                            </p:stCondLst>
                            <p:childTnLst>
                              <p:par>
                                <p:cTn id="42" presetID="1" presetClass="emph" presetSubtype="2" fill="hold" nodeType="afterEffect">
                                  <p:stCondLst>
                                    <p:cond delay="0"/>
                                  </p:stCondLst>
                                  <p:childTnLst>
                                    <p:animClr clrSpc="rgb" dir="cw">
                                      <p:cBhvr>
                                        <p:cTn id="43" dur="2000" fill="hold"/>
                                        <p:tgtEl>
                                          <p:spTgt spid="25"/>
                                        </p:tgtEl>
                                        <p:attrNameLst>
                                          <p:attrName>fillcolor</p:attrName>
                                        </p:attrNameLst>
                                      </p:cBhvr>
                                      <p:to>
                                        <a:srgbClr val="87BD31"/>
                                      </p:to>
                                    </p:animClr>
                                    <p:set>
                                      <p:cBhvr>
                                        <p:cTn id="44" dur="2000" fill="hold"/>
                                        <p:tgtEl>
                                          <p:spTgt spid="25"/>
                                        </p:tgtEl>
                                        <p:attrNameLst>
                                          <p:attrName>fill.type</p:attrName>
                                        </p:attrNameLst>
                                      </p:cBhvr>
                                      <p:to>
                                        <p:strVal val="solid"/>
                                      </p:to>
                                    </p:set>
                                    <p:set>
                                      <p:cBhvr>
                                        <p:cTn id="45" dur="2000" fill="hold"/>
                                        <p:tgtEl>
                                          <p:spTgt spid="25"/>
                                        </p:tgtEl>
                                        <p:attrNameLst>
                                          <p:attrName>fill.on</p:attrName>
                                        </p:attrNameLst>
                                      </p:cBhvr>
                                      <p:to>
                                        <p:strVal val="true"/>
                                      </p:to>
                                    </p:set>
                                  </p:childTnLst>
                                </p:cTn>
                              </p:par>
                            </p:childTnLst>
                          </p:cTn>
                        </p:par>
                      </p:childTnLst>
                    </p:cTn>
                  </p:par>
                  <p:par>
                    <p:cTn id="46" fill="hold">
                      <p:stCondLst>
                        <p:cond delay="indefinite"/>
                      </p:stCondLst>
                      <p:childTnLst>
                        <p:par>
                          <p:cTn id="47" fill="hold">
                            <p:stCondLst>
                              <p:cond delay="0"/>
                            </p:stCondLst>
                            <p:childTnLst>
                              <p:par>
                                <p:cTn id="48" presetID="1" presetClass="emph" presetSubtype="2" fill="hold" nodeType="clickEffect">
                                  <p:stCondLst>
                                    <p:cond delay="0"/>
                                  </p:stCondLst>
                                  <p:childTnLst>
                                    <p:animClr clrSpc="rgb" dir="cw">
                                      <p:cBhvr>
                                        <p:cTn id="49" dur="2000" fill="hold"/>
                                        <p:tgtEl>
                                          <p:spTgt spid="26"/>
                                        </p:tgtEl>
                                        <p:attrNameLst>
                                          <p:attrName>fillcolor</p:attrName>
                                        </p:attrNameLst>
                                      </p:cBhvr>
                                      <p:to>
                                        <a:srgbClr val="87BD31"/>
                                      </p:to>
                                    </p:animClr>
                                    <p:set>
                                      <p:cBhvr>
                                        <p:cTn id="50" dur="2000" fill="hold"/>
                                        <p:tgtEl>
                                          <p:spTgt spid="26"/>
                                        </p:tgtEl>
                                        <p:attrNameLst>
                                          <p:attrName>fill.type</p:attrName>
                                        </p:attrNameLst>
                                      </p:cBhvr>
                                      <p:to>
                                        <p:strVal val="solid"/>
                                      </p:to>
                                    </p:set>
                                    <p:set>
                                      <p:cBhvr>
                                        <p:cTn id="51" dur="2000" fill="hold"/>
                                        <p:tgtEl>
                                          <p:spTgt spid="26"/>
                                        </p:tgtEl>
                                        <p:attrNameLst>
                                          <p:attrName>fill.on</p:attrName>
                                        </p:attrNameLst>
                                      </p:cBhvr>
                                      <p:to>
                                        <p:strVal val="tru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3" grpId="0" animBg="1"/>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p:cNvSpPr/>
          <p:nvPr/>
        </p:nvSpPr>
        <p:spPr>
          <a:xfrm>
            <a:off x="447429" y="670981"/>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sp>
        <p:nvSpPr>
          <p:cNvPr id="97" name="Rectangle 96"/>
          <p:cNvSpPr/>
          <p:nvPr/>
        </p:nvSpPr>
        <p:spPr>
          <a:xfrm>
            <a:off x="4361597"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cxnSp>
        <p:nvCxnSpPr>
          <p:cNvPr id="103" name="Straight Connector 102"/>
          <p:cNvCxnSpPr/>
          <p:nvPr/>
        </p:nvCxnSpPr>
        <p:spPr>
          <a:xfrm>
            <a:off x="4361597"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97963"/>
            <a:ext cx="7632700" cy="772107"/>
          </a:xfrm>
          <a:prstGeom prst="rect">
            <a:avLst/>
          </a:prstGeom>
          <a:solidFill>
            <a:srgbClr val="F7BC92"/>
          </a:solidFill>
          <a:ln w="28575">
            <a:noFill/>
          </a:ln>
        </p:spPr>
        <p:txBody>
          <a:bodyPr wrap="square" lIns="108000" tIns="108000" rIns="108000" bIns="108000" rtlCol="0">
            <a:spAutoFit/>
          </a:bodyPr>
          <a:lstStyle/>
          <a:p>
            <a:r>
              <a:rPr lang="en-GB" dirty="0"/>
              <a:t>Colour the fraction shown and then complete the sentence converting the  improper fractions to a mixed number. </a:t>
            </a:r>
          </a:p>
        </p:txBody>
      </p:sp>
      <p:sp>
        <p:nvSpPr>
          <p:cNvPr id="10" name="Rectangle 9"/>
          <p:cNvSpPr/>
          <p:nvPr/>
        </p:nvSpPr>
        <p:spPr>
          <a:xfrm>
            <a:off x="3440119" y="5543257"/>
            <a:ext cx="2733441" cy="369332"/>
          </a:xfrm>
          <a:prstGeom prst="rect">
            <a:avLst/>
          </a:prstGeom>
        </p:spPr>
        <p:txBody>
          <a:bodyPr wrap="none">
            <a:spAutoFit/>
          </a:bodyPr>
          <a:lstStyle/>
          <a:p>
            <a:r>
              <a:rPr lang="en-GB" dirty="0"/>
              <a:t>is the same value as     .</a:t>
            </a:r>
          </a:p>
        </p:txBody>
      </p:sp>
      <p:grpSp>
        <p:nvGrpSpPr>
          <p:cNvPr id="11" name="Group 10"/>
          <p:cNvGrpSpPr/>
          <p:nvPr/>
        </p:nvGrpSpPr>
        <p:grpSpPr>
          <a:xfrm>
            <a:off x="3243372" y="5466313"/>
            <a:ext cx="285656" cy="523220"/>
            <a:chOff x="2800636" y="2196633"/>
            <a:chExt cx="285656" cy="523220"/>
          </a:xfrm>
        </p:grpSpPr>
        <p:sp>
          <p:nvSpPr>
            <p:cNvPr id="3" name="Rectangle 2"/>
            <p:cNvSpPr/>
            <p:nvPr/>
          </p:nvSpPr>
          <p:spPr>
            <a:xfrm>
              <a:off x="2800636" y="2196633"/>
              <a:ext cx="285656" cy="523220"/>
            </a:xfrm>
            <a:prstGeom prst="rect">
              <a:avLst/>
            </a:prstGeom>
          </p:spPr>
          <p:txBody>
            <a:bodyPr wrap="none">
              <a:spAutoFit/>
            </a:bodyPr>
            <a:lstStyle/>
            <a:p>
              <a:r>
                <a:rPr lang="en-GB" sz="1400" dirty="0"/>
                <a:t>7</a:t>
              </a:r>
              <a:br>
                <a:rPr lang="en-GB" sz="1400" dirty="0"/>
              </a:br>
              <a:r>
                <a:rPr lang="en-GB" sz="1400" dirty="0"/>
                <a:t>4</a:t>
              </a:r>
            </a:p>
          </p:txBody>
        </p:sp>
        <p:cxnSp>
          <p:nvCxnSpPr>
            <p:cNvPr id="7" name="Straight Connector 6"/>
            <p:cNvCxnSpPr/>
            <p:nvPr/>
          </p:nvCxnSpPr>
          <p:spPr>
            <a:xfrm>
              <a:off x="2892752" y="2458243"/>
              <a:ext cx="7591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5545851" y="5474702"/>
            <a:ext cx="456396" cy="523220"/>
            <a:chOff x="5056390" y="2196633"/>
            <a:chExt cx="456396" cy="523220"/>
          </a:xfrm>
        </p:grpSpPr>
        <p:grpSp>
          <p:nvGrpSpPr>
            <p:cNvPr id="15" name="Group 14"/>
            <p:cNvGrpSpPr/>
            <p:nvPr/>
          </p:nvGrpSpPr>
          <p:grpSpPr>
            <a:xfrm>
              <a:off x="5223924" y="2196633"/>
              <a:ext cx="288862" cy="523220"/>
              <a:chOff x="2800636" y="2196633"/>
              <a:chExt cx="288862" cy="523220"/>
            </a:xfrm>
          </p:grpSpPr>
          <p:sp>
            <p:nvSpPr>
              <p:cNvPr id="16" name="Rectangle 15"/>
              <p:cNvSpPr/>
              <p:nvPr/>
            </p:nvSpPr>
            <p:spPr>
              <a:xfrm>
                <a:off x="2800636" y="2196633"/>
                <a:ext cx="288862" cy="523220"/>
              </a:xfrm>
              <a:prstGeom prst="rect">
                <a:avLst/>
              </a:prstGeom>
            </p:spPr>
            <p:txBody>
              <a:bodyPr wrap="none">
                <a:spAutoFit/>
              </a:bodyPr>
              <a:lstStyle/>
              <a:p>
                <a:r>
                  <a:rPr lang="en-GB" sz="1400" b="1" dirty="0">
                    <a:solidFill>
                      <a:srgbClr val="87BD31"/>
                    </a:solidFill>
                  </a:rPr>
                  <a:t>3</a:t>
                </a:r>
                <a:br>
                  <a:rPr lang="en-GB" sz="1400" b="1" dirty="0">
                    <a:solidFill>
                      <a:srgbClr val="87BD31"/>
                    </a:solidFill>
                  </a:rPr>
                </a:br>
                <a:r>
                  <a:rPr lang="en-GB" sz="1400" b="1" dirty="0">
                    <a:solidFill>
                      <a:srgbClr val="87BD31"/>
                    </a:solidFill>
                  </a:rPr>
                  <a:t>4</a:t>
                </a:r>
              </a:p>
            </p:txBody>
          </p:sp>
          <p:cxnSp>
            <p:nvCxnSpPr>
              <p:cNvPr id="17" name="Straight Connector 16"/>
              <p:cNvCxnSpPr/>
              <p:nvPr/>
            </p:nvCxnSpPr>
            <p:spPr>
              <a:xfrm>
                <a:off x="2892752" y="2458243"/>
                <a:ext cx="75915"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12" name="Rectangle 11"/>
            <p:cNvSpPr/>
            <p:nvPr/>
          </p:nvSpPr>
          <p:spPr>
            <a:xfrm>
              <a:off x="5056390" y="2273577"/>
              <a:ext cx="279244" cy="369332"/>
            </a:xfrm>
            <a:prstGeom prst="rect">
              <a:avLst/>
            </a:prstGeom>
          </p:spPr>
          <p:txBody>
            <a:bodyPr wrap="none">
              <a:spAutoFit/>
            </a:bodyPr>
            <a:lstStyle/>
            <a:p>
              <a:r>
                <a:rPr lang="en-GB" b="1" dirty="0">
                  <a:solidFill>
                    <a:srgbClr val="87BD31"/>
                  </a:solidFill>
                </a:rPr>
                <a:t>1</a:t>
              </a:r>
            </a:p>
          </p:txBody>
        </p:sp>
      </p:grpSp>
      <p:sp>
        <p:nvSpPr>
          <p:cNvPr id="14" name="Rectangle 13"/>
          <p:cNvSpPr/>
          <p:nvPr/>
        </p:nvSpPr>
        <p:spPr>
          <a:xfrm>
            <a:off x="3214025" y="3206981"/>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875720" y="3206981"/>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537415" y="3206981"/>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214486" y="3206981"/>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3231839" y="4181502"/>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3893534" y="4181502"/>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4555229" y="4181502"/>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5232300" y="4181502"/>
            <a:ext cx="679509"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p:cNvGrpSpPr/>
          <p:nvPr/>
        </p:nvGrpSpPr>
        <p:grpSpPr>
          <a:xfrm>
            <a:off x="4389097" y="2143372"/>
            <a:ext cx="385042" cy="954107"/>
            <a:chOff x="2800636" y="2196633"/>
            <a:chExt cx="385042" cy="954107"/>
          </a:xfrm>
        </p:grpSpPr>
        <p:sp>
          <p:nvSpPr>
            <p:cNvPr id="25" name="Rectangle 24"/>
            <p:cNvSpPr/>
            <p:nvPr/>
          </p:nvSpPr>
          <p:spPr>
            <a:xfrm>
              <a:off x="2800636" y="2196633"/>
              <a:ext cx="385042" cy="954107"/>
            </a:xfrm>
            <a:prstGeom prst="rect">
              <a:avLst/>
            </a:prstGeom>
          </p:spPr>
          <p:txBody>
            <a:bodyPr wrap="none">
              <a:spAutoFit/>
            </a:bodyPr>
            <a:lstStyle/>
            <a:p>
              <a:r>
                <a:rPr lang="en-GB" sz="2800" dirty="0"/>
                <a:t>7</a:t>
              </a:r>
              <a:br>
                <a:rPr lang="en-GB" sz="2800" dirty="0"/>
              </a:br>
              <a:r>
                <a:rPr lang="en-GB" sz="2800" dirty="0"/>
                <a:t>4</a:t>
              </a:r>
            </a:p>
          </p:txBody>
        </p:sp>
        <p:cxnSp>
          <p:nvCxnSpPr>
            <p:cNvPr id="26" name="Straight Connector 25"/>
            <p:cNvCxnSpPr/>
            <p:nvPr/>
          </p:nvCxnSpPr>
          <p:spPr>
            <a:xfrm>
              <a:off x="2892752" y="2673686"/>
              <a:ext cx="15769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215244" y="3206981"/>
            <a:ext cx="2679970"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3233234" y="4181502"/>
            <a:ext cx="2679970" cy="67950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7362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8"/>
                                        </p:tgtEl>
                                      </p:cBhvr>
                                    </p:animEffect>
                                    <p:set>
                                      <p:cBhvr>
                                        <p:cTn id="7" dur="1" fill="hold">
                                          <p:stCondLst>
                                            <p:cond delay="499"/>
                                          </p:stCondLst>
                                        </p:cTn>
                                        <p:tgtEl>
                                          <p:spTgt spid="28"/>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27"/>
                                        </p:tgtEl>
                                      </p:cBhvr>
                                    </p:animEffect>
                                    <p:set>
                                      <p:cBhvr>
                                        <p:cTn id="10" dur="1" fill="hold">
                                          <p:stCondLst>
                                            <p:cond delay="499"/>
                                          </p:stCondLst>
                                        </p:cTn>
                                        <p:tgtEl>
                                          <p:spTgt spid="2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mph" presetSubtype="2" fill="hold" nodeType="clickEffect">
                                  <p:stCondLst>
                                    <p:cond delay="0"/>
                                  </p:stCondLst>
                                  <p:childTnLst>
                                    <p:animClr clrSpc="rgb" dir="cw">
                                      <p:cBhvr>
                                        <p:cTn id="14" dur="2000" fill="hold"/>
                                        <p:tgtEl>
                                          <p:spTgt spid="14"/>
                                        </p:tgtEl>
                                        <p:attrNameLst>
                                          <p:attrName>fillcolor</p:attrName>
                                        </p:attrNameLst>
                                      </p:cBhvr>
                                      <p:to>
                                        <a:srgbClr val="87BD31"/>
                                      </p:to>
                                    </p:animClr>
                                    <p:set>
                                      <p:cBhvr>
                                        <p:cTn id="15" dur="2000" fill="hold"/>
                                        <p:tgtEl>
                                          <p:spTgt spid="14"/>
                                        </p:tgtEl>
                                        <p:attrNameLst>
                                          <p:attrName>fill.type</p:attrName>
                                        </p:attrNameLst>
                                      </p:cBhvr>
                                      <p:to>
                                        <p:strVal val="solid"/>
                                      </p:to>
                                    </p:set>
                                    <p:set>
                                      <p:cBhvr>
                                        <p:cTn id="16" dur="2000" fill="hold"/>
                                        <p:tgtEl>
                                          <p:spTgt spid="14"/>
                                        </p:tgtEl>
                                        <p:attrNameLst>
                                          <p:attrName>fill.on</p:attrName>
                                        </p:attrNameLst>
                                      </p:cBhvr>
                                      <p:to>
                                        <p:strVal val="true"/>
                                      </p:to>
                                    </p:set>
                                  </p:childTnLst>
                                </p:cTn>
                              </p:par>
                            </p:childTnLst>
                          </p:cTn>
                        </p:par>
                        <p:par>
                          <p:cTn id="17" fill="hold">
                            <p:stCondLst>
                              <p:cond delay="2000"/>
                            </p:stCondLst>
                            <p:childTnLst>
                              <p:par>
                                <p:cTn id="18" presetID="1" presetClass="emph" presetSubtype="2" fill="hold" nodeType="afterEffect">
                                  <p:stCondLst>
                                    <p:cond delay="0"/>
                                  </p:stCondLst>
                                  <p:childTnLst>
                                    <p:animClr clrSpc="rgb" dir="cw">
                                      <p:cBhvr>
                                        <p:cTn id="19" dur="2000" fill="hold"/>
                                        <p:tgtEl>
                                          <p:spTgt spid="21"/>
                                        </p:tgtEl>
                                        <p:attrNameLst>
                                          <p:attrName>fillcolor</p:attrName>
                                        </p:attrNameLst>
                                      </p:cBhvr>
                                      <p:to>
                                        <a:srgbClr val="87BD31"/>
                                      </p:to>
                                    </p:animClr>
                                    <p:set>
                                      <p:cBhvr>
                                        <p:cTn id="20" dur="2000" fill="hold"/>
                                        <p:tgtEl>
                                          <p:spTgt spid="21"/>
                                        </p:tgtEl>
                                        <p:attrNameLst>
                                          <p:attrName>fill.type</p:attrName>
                                        </p:attrNameLst>
                                      </p:cBhvr>
                                      <p:to>
                                        <p:strVal val="solid"/>
                                      </p:to>
                                    </p:set>
                                    <p:set>
                                      <p:cBhvr>
                                        <p:cTn id="21" dur="2000" fill="hold"/>
                                        <p:tgtEl>
                                          <p:spTgt spid="21"/>
                                        </p:tgtEl>
                                        <p:attrNameLst>
                                          <p:attrName>fill.on</p:attrName>
                                        </p:attrNameLst>
                                      </p:cBhvr>
                                      <p:to>
                                        <p:strVal val="true"/>
                                      </p:to>
                                    </p:set>
                                  </p:childTnLst>
                                </p:cTn>
                              </p:par>
                            </p:childTnLst>
                          </p:cTn>
                        </p:par>
                        <p:par>
                          <p:cTn id="22" fill="hold">
                            <p:stCondLst>
                              <p:cond delay="4000"/>
                            </p:stCondLst>
                            <p:childTnLst>
                              <p:par>
                                <p:cTn id="23" presetID="1" presetClass="emph" presetSubtype="2" fill="hold" nodeType="afterEffect">
                                  <p:stCondLst>
                                    <p:cond delay="0"/>
                                  </p:stCondLst>
                                  <p:childTnLst>
                                    <p:animClr clrSpc="rgb" dir="cw">
                                      <p:cBhvr>
                                        <p:cTn id="24" dur="2000" fill="hold"/>
                                        <p:tgtEl>
                                          <p:spTgt spid="22"/>
                                        </p:tgtEl>
                                        <p:attrNameLst>
                                          <p:attrName>fillcolor</p:attrName>
                                        </p:attrNameLst>
                                      </p:cBhvr>
                                      <p:to>
                                        <a:srgbClr val="87BD31"/>
                                      </p:to>
                                    </p:animClr>
                                    <p:set>
                                      <p:cBhvr>
                                        <p:cTn id="25" dur="2000" fill="hold"/>
                                        <p:tgtEl>
                                          <p:spTgt spid="22"/>
                                        </p:tgtEl>
                                        <p:attrNameLst>
                                          <p:attrName>fill.type</p:attrName>
                                        </p:attrNameLst>
                                      </p:cBhvr>
                                      <p:to>
                                        <p:strVal val="solid"/>
                                      </p:to>
                                    </p:set>
                                    <p:set>
                                      <p:cBhvr>
                                        <p:cTn id="26" dur="2000" fill="hold"/>
                                        <p:tgtEl>
                                          <p:spTgt spid="22"/>
                                        </p:tgtEl>
                                        <p:attrNameLst>
                                          <p:attrName>fill.on</p:attrName>
                                        </p:attrNameLst>
                                      </p:cBhvr>
                                      <p:to>
                                        <p:strVal val="true"/>
                                      </p:to>
                                    </p:set>
                                  </p:childTnLst>
                                </p:cTn>
                              </p:par>
                            </p:childTnLst>
                          </p:cTn>
                        </p:par>
                        <p:par>
                          <p:cTn id="27" fill="hold">
                            <p:stCondLst>
                              <p:cond delay="6000"/>
                            </p:stCondLst>
                            <p:childTnLst>
                              <p:par>
                                <p:cTn id="28" presetID="1" presetClass="emph" presetSubtype="2" fill="hold" nodeType="afterEffect">
                                  <p:stCondLst>
                                    <p:cond delay="0"/>
                                  </p:stCondLst>
                                  <p:childTnLst>
                                    <p:animClr clrSpc="rgb" dir="cw">
                                      <p:cBhvr>
                                        <p:cTn id="29" dur="2000" fill="hold"/>
                                        <p:tgtEl>
                                          <p:spTgt spid="29"/>
                                        </p:tgtEl>
                                        <p:attrNameLst>
                                          <p:attrName>fillcolor</p:attrName>
                                        </p:attrNameLst>
                                      </p:cBhvr>
                                      <p:to>
                                        <a:srgbClr val="87BD31"/>
                                      </p:to>
                                    </p:animClr>
                                    <p:set>
                                      <p:cBhvr>
                                        <p:cTn id="30" dur="2000" fill="hold"/>
                                        <p:tgtEl>
                                          <p:spTgt spid="29"/>
                                        </p:tgtEl>
                                        <p:attrNameLst>
                                          <p:attrName>fill.type</p:attrName>
                                        </p:attrNameLst>
                                      </p:cBhvr>
                                      <p:to>
                                        <p:strVal val="solid"/>
                                      </p:to>
                                    </p:set>
                                    <p:set>
                                      <p:cBhvr>
                                        <p:cTn id="31" dur="2000" fill="hold"/>
                                        <p:tgtEl>
                                          <p:spTgt spid="29"/>
                                        </p:tgtEl>
                                        <p:attrNameLst>
                                          <p:attrName>fill.on</p:attrName>
                                        </p:attrNameLst>
                                      </p:cBhvr>
                                      <p:to>
                                        <p:strVal val="true"/>
                                      </p:to>
                                    </p:set>
                                  </p:childTnLst>
                                </p:cTn>
                              </p:par>
                            </p:childTnLst>
                          </p:cTn>
                        </p:par>
                      </p:childTnLst>
                    </p:cTn>
                  </p:par>
                  <p:par>
                    <p:cTn id="32" fill="hold">
                      <p:stCondLst>
                        <p:cond delay="indefinite"/>
                      </p:stCondLst>
                      <p:childTnLst>
                        <p:par>
                          <p:cTn id="33" fill="hold">
                            <p:stCondLst>
                              <p:cond delay="0"/>
                            </p:stCondLst>
                            <p:childTnLst>
                              <p:par>
                                <p:cTn id="34" presetID="1" presetClass="emph" presetSubtype="2" fill="hold" nodeType="clickEffect">
                                  <p:stCondLst>
                                    <p:cond delay="0"/>
                                  </p:stCondLst>
                                  <p:childTnLst>
                                    <p:animClr clrSpc="rgb" dir="cw">
                                      <p:cBhvr>
                                        <p:cTn id="35" dur="2000" fill="hold"/>
                                        <p:tgtEl>
                                          <p:spTgt spid="30"/>
                                        </p:tgtEl>
                                        <p:attrNameLst>
                                          <p:attrName>fillcolor</p:attrName>
                                        </p:attrNameLst>
                                      </p:cBhvr>
                                      <p:to>
                                        <a:srgbClr val="87BD31"/>
                                      </p:to>
                                    </p:animClr>
                                    <p:set>
                                      <p:cBhvr>
                                        <p:cTn id="36" dur="2000" fill="hold"/>
                                        <p:tgtEl>
                                          <p:spTgt spid="30"/>
                                        </p:tgtEl>
                                        <p:attrNameLst>
                                          <p:attrName>fill.type</p:attrName>
                                        </p:attrNameLst>
                                      </p:cBhvr>
                                      <p:to>
                                        <p:strVal val="solid"/>
                                      </p:to>
                                    </p:set>
                                    <p:set>
                                      <p:cBhvr>
                                        <p:cTn id="37" dur="2000" fill="hold"/>
                                        <p:tgtEl>
                                          <p:spTgt spid="30"/>
                                        </p:tgtEl>
                                        <p:attrNameLst>
                                          <p:attrName>fill.on</p:attrName>
                                        </p:attrNameLst>
                                      </p:cBhvr>
                                      <p:to>
                                        <p:strVal val="true"/>
                                      </p:to>
                                    </p:set>
                                  </p:childTnLst>
                                </p:cTn>
                              </p:par>
                            </p:childTnLst>
                          </p:cTn>
                        </p:par>
                        <p:par>
                          <p:cTn id="38" fill="hold">
                            <p:stCondLst>
                              <p:cond delay="2000"/>
                            </p:stCondLst>
                            <p:childTnLst>
                              <p:par>
                                <p:cTn id="39" presetID="1" presetClass="emph" presetSubtype="2" fill="hold" nodeType="afterEffect">
                                  <p:stCondLst>
                                    <p:cond delay="0"/>
                                  </p:stCondLst>
                                  <p:childTnLst>
                                    <p:animClr clrSpc="rgb" dir="cw">
                                      <p:cBhvr>
                                        <p:cTn id="40" dur="2000" fill="hold"/>
                                        <p:tgtEl>
                                          <p:spTgt spid="31"/>
                                        </p:tgtEl>
                                        <p:attrNameLst>
                                          <p:attrName>fillcolor</p:attrName>
                                        </p:attrNameLst>
                                      </p:cBhvr>
                                      <p:to>
                                        <a:srgbClr val="87BD31"/>
                                      </p:to>
                                    </p:animClr>
                                    <p:set>
                                      <p:cBhvr>
                                        <p:cTn id="41" dur="2000" fill="hold"/>
                                        <p:tgtEl>
                                          <p:spTgt spid="31"/>
                                        </p:tgtEl>
                                        <p:attrNameLst>
                                          <p:attrName>fill.type</p:attrName>
                                        </p:attrNameLst>
                                      </p:cBhvr>
                                      <p:to>
                                        <p:strVal val="solid"/>
                                      </p:to>
                                    </p:set>
                                    <p:set>
                                      <p:cBhvr>
                                        <p:cTn id="42" dur="2000" fill="hold"/>
                                        <p:tgtEl>
                                          <p:spTgt spid="31"/>
                                        </p:tgtEl>
                                        <p:attrNameLst>
                                          <p:attrName>fill.on</p:attrName>
                                        </p:attrNameLst>
                                      </p:cBhvr>
                                      <p:to>
                                        <p:strVal val="true"/>
                                      </p:to>
                                    </p:set>
                                  </p:childTnLst>
                                </p:cTn>
                              </p:par>
                            </p:childTnLst>
                          </p:cTn>
                        </p:par>
                        <p:par>
                          <p:cTn id="43" fill="hold">
                            <p:stCondLst>
                              <p:cond delay="4000"/>
                            </p:stCondLst>
                            <p:childTnLst>
                              <p:par>
                                <p:cTn id="44" presetID="1" presetClass="emph" presetSubtype="2" fill="hold" nodeType="afterEffect">
                                  <p:stCondLst>
                                    <p:cond delay="0"/>
                                  </p:stCondLst>
                                  <p:childTnLst>
                                    <p:animClr clrSpc="rgb" dir="cw">
                                      <p:cBhvr>
                                        <p:cTn id="45" dur="2000" fill="hold"/>
                                        <p:tgtEl>
                                          <p:spTgt spid="32"/>
                                        </p:tgtEl>
                                        <p:attrNameLst>
                                          <p:attrName>fillcolor</p:attrName>
                                        </p:attrNameLst>
                                      </p:cBhvr>
                                      <p:to>
                                        <a:srgbClr val="87BD31"/>
                                      </p:to>
                                    </p:animClr>
                                    <p:set>
                                      <p:cBhvr>
                                        <p:cTn id="46" dur="2000" fill="hold"/>
                                        <p:tgtEl>
                                          <p:spTgt spid="32"/>
                                        </p:tgtEl>
                                        <p:attrNameLst>
                                          <p:attrName>fill.type</p:attrName>
                                        </p:attrNameLst>
                                      </p:cBhvr>
                                      <p:to>
                                        <p:strVal val="solid"/>
                                      </p:to>
                                    </p:set>
                                    <p:set>
                                      <p:cBhvr>
                                        <p:cTn id="47" dur="2000" fill="hold"/>
                                        <p:tgtEl>
                                          <p:spTgt spid="32"/>
                                        </p:tgtEl>
                                        <p:attrNameLst>
                                          <p:attrName>fill.on</p:attrName>
                                        </p:attrNameLst>
                                      </p:cBhvr>
                                      <p:to>
                                        <p:strVal val="true"/>
                                      </p:to>
                                    </p:se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p:cNvSpPr/>
          <p:nvPr/>
        </p:nvSpPr>
        <p:spPr>
          <a:xfrm>
            <a:off x="447429" y="670981"/>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sp>
        <p:nvSpPr>
          <p:cNvPr id="97" name="Rectangle 96"/>
          <p:cNvSpPr/>
          <p:nvPr/>
        </p:nvSpPr>
        <p:spPr>
          <a:xfrm>
            <a:off x="4361597"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cxnSp>
        <p:nvCxnSpPr>
          <p:cNvPr id="103" name="Straight Connector 102"/>
          <p:cNvCxnSpPr/>
          <p:nvPr/>
        </p:nvCxnSpPr>
        <p:spPr>
          <a:xfrm>
            <a:off x="4361597"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97963"/>
            <a:ext cx="7632700" cy="772107"/>
          </a:xfrm>
          <a:prstGeom prst="rect">
            <a:avLst/>
          </a:prstGeom>
          <a:solidFill>
            <a:srgbClr val="F7BC92"/>
          </a:solidFill>
          <a:ln w="28575">
            <a:noFill/>
          </a:ln>
        </p:spPr>
        <p:txBody>
          <a:bodyPr wrap="square" lIns="108000" tIns="108000" rIns="108000" bIns="108000" rtlCol="0">
            <a:spAutoFit/>
          </a:bodyPr>
          <a:lstStyle/>
          <a:p>
            <a:r>
              <a:rPr lang="en-GB" dirty="0"/>
              <a:t>Colour the fraction shown and then complete the sentence converting the  improper fractions to a mixed number. </a:t>
            </a:r>
          </a:p>
        </p:txBody>
      </p:sp>
      <p:sp>
        <p:nvSpPr>
          <p:cNvPr id="10" name="Rectangle 9"/>
          <p:cNvSpPr/>
          <p:nvPr/>
        </p:nvSpPr>
        <p:spPr>
          <a:xfrm>
            <a:off x="3482064" y="5602204"/>
            <a:ext cx="2167581" cy="369332"/>
          </a:xfrm>
          <a:prstGeom prst="rect">
            <a:avLst/>
          </a:prstGeom>
        </p:spPr>
        <p:txBody>
          <a:bodyPr wrap="none">
            <a:spAutoFit/>
          </a:bodyPr>
          <a:lstStyle/>
          <a:p>
            <a:r>
              <a:rPr lang="en-GB" dirty="0"/>
              <a:t>is equivalent to     .</a:t>
            </a:r>
          </a:p>
        </p:txBody>
      </p:sp>
      <p:grpSp>
        <p:nvGrpSpPr>
          <p:cNvPr id="11" name="Group 10"/>
          <p:cNvGrpSpPr/>
          <p:nvPr/>
        </p:nvGrpSpPr>
        <p:grpSpPr>
          <a:xfrm>
            <a:off x="3228480" y="5525260"/>
            <a:ext cx="373820" cy="523220"/>
            <a:chOff x="2743799" y="2196633"/>
            <a:chExt cx="373820" cy="523220"/>
          </a:xfrm>
        </p:grpSpPr>
        <p:sp>
          <p:nvSpPr>
            <p:cNvPr id="3" name="Rectangle 2"/>
            <p:cNvSpPr/>
            <p:nvPr/>
          </p:nvSpPr>
          <p:spPr>
            <a:xfrm>
              <a:off x="2743799" y="2196633"/>
              <a:ext cx="373820" cy="523220"/>
            </a:xfrm>
            <a:prstGeom prst="rect">
              <a:avLst/>
            </a:prstGeom>
          </p:spPr>
          <p:txBody>
            <a:bodyPr wrap="none">
              <a:spAutoFit/>
            </a:bodyPr>
            <a:lstStyle/>
            <a:p>
              <a:pPr algn="ctr"/>
              <a:r>
                <a:rPr lang="en-GB" sz="1400" dirty="0"/>
                <a:t>22</a:t>
              </a:r>
              <a:br>
                <a:rPr lang="en-GB" sz="1400" dirty="0"/>
              </a:br>
              <a:r>
                <a:rPr lang="en-GB" sz="1400" dirty="0"/>
                <a:t>6</a:t>
              </a:r>
            </a:p>
          </p:txBody>
        </p:sp>
        <p:cxnSp>
          <p:nvCxnSpPr>
            <p:cNvPr id="7" name="Straight Connector 6"/>
            <p:cNvCxnSpPr/>
            <p:nvPr/>
          </p:nvCxnSpPr>
          <p:spPr>
            <a:xfrm>
              <a:off x="2858628" y="2458243"/>
              <a:ext cx="13399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5100589" y="5525260"/>
            <a:ext cx="456396" cy="523220"/>
            <a:chOff x="5056390" y="2196633"/>
            <a:chExt cx="456396" cy="523220"/>
          </a:xfrm>
        </p:grpSpPr>
        <p:grpSp>
          <p:nvGrpSpPr>
            <p:cNvPr id="15" name="Group 14"/>
            <p:cNvGrpSpPr/>
            <p:nvPr/>
          </p:nvGrpSpPr>
          <p:grpSpPr>
            <a:xfrm>
              <a:off x="5223924" y="2196633"/>
              <a:ext cx="288862" cy="523220"/>
              <a:chOff x="2800636" y="2196633"/>
              <a:chExt cx="288862" cy="523220"/>
            </a:xfrm>
          </p:grpSpPr>
          <p:sp>
            <p:nvSpPr>
              <p:cNvPr id="16" name="Rectangle 15"/>
              <p:cNvSpPr/>
              <p:nvPr/>
            </p:nvSpPr>
            <p:spPr>
              <a:xfrm>
                <a:off x="2800636" y="2196633"/>
                <a:ext cx="288862" cy="523220"/>
              </a:xfrm>
              <a:prstGeom prst="rect">
                <a:avLst/>
              </a:prstGeom>
            </p:spPr>
            <p:txBody>
              <a:bodyPr wrap="none">
                <a:spAutoFit/>
              </a:bodyPr>
              <a:lstStyle/>
              <a:p>
                <a:r>
                  <a:rPr lang="en-GB" sz="1400" b="1" dirty="0">
                    <a:solidFill>
                      <a:srgbClr val="87BD31"/>
                    </a:solidFill>
                  </a:rPr>
                  <a:t>4</a:t>
                </a:r>
                <a:br>
                  <a:rPr lang="en-GB" sz="1400" b="1" dirty="0">
                    <a:solidFill>
                      <a:srgbClr val="87BD31"/>
                    </a:solidFill>
                  </a:rPr>
                </a:br>
                <a:r>
                  <a:rPr lang="en-GB" sz="1400" b="1" dirty="0">
                    <a:solidFill>
                      <a:srgbClr val="87BD31"/>
                    </a:solidFill>
                  </a:rPr>
                  <a:t>6</a:t>
                </a:r>
              </a:p>
            </p:txBody>
          </p:sp>
          <p:cxnSp>
            <p:nvCxnSpPr>
              <p:cNvPr id="17" name="Straight Connector 16"/>
              <p:cNvCxnSpPr/>
              <p:nvPr/>
            </p:nvCxnSpPr>
            <p:spPr>
              <a:xfrm>
                <a:off x="2892752" y="2458243"/>
                <a:ext cx="75915"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12" name="Rectangle 11"/>
            <p:cNvSpPr/>
            <p:nvPr/>
          </p:nvSpPr>
          <p:spPr>
            <a:xfrm>
              <a:off x="5056390" y="2273577"/>
              <a:ext cx="304892" cy="369332"/>
            </a:xfrm>
            <a:prstGeom prst="rect">
              <a:avLst/>
            </a:prstGeom>
          </p:spPr>
          <p:txBody>
            <a:bodyPr wrap="none">
              <a:spAutoFit/>
            </a:bodyPr>
            <a:lstStyle/>
            <a:p>
              <a:r>
                <a:rPr lang="en-GB" b="1" dirty="0">
                  <a:solidFill>
                    <a:srgbClr val="87BD31"/>
                  </a:solidFill>
                </a:rPr>
                <a:t>3</a:t>
              </a:r>
            </a:p>
          </p:txBody>
        </p:sp>
      </p:grpSp>
      <p:sp>
        <p:nvSpPr>
          <p:cNvPr id="14" name="Rectangle 13"/>
          <p:cNvSpPr/>
          <p:nvPr/>
        </p:nvSpPr>
        <p:spPr>
          <a:xfrm>
            <a:off x="2569101" y="3097479"/>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30796" y="3097479"/>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3892491" y="3097479"/>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4572000" y="3097479"/>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5233695" y="3097479"/>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5895390" y="3097479"/>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569101" y="3713536"/>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230796" y="3713536"/>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3892491" y="3713536"/>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4572000" y="3713536"/>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5233695" y="3713536"/>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5895390" y="3713536"/>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2569101" y="4329594"/>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3230796" y="4329594"/>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3892491" y="4329594"/>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4572000" y="4329594"/>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5233695" y="4329594"/>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5895390" y="4329594"/>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2569101" y="4945651"/>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3230796" y="4945651"/>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3892491" y="4945651"/>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4572000" y="4945651"/>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5233695" y="4945651"/>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5895390" y="4945651"/>
            <a:ext cx="679509"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1" name="Group 50"/>
          <p:cNvGrpSpPr/>
          <p:nvPr/>
        </p:nvGrpSpPr>
        <p:grpSpPr>
          <a:xfrm>
            <a:off x="4286964" y="2143372"/>
            <a:ext cx="562975" cy="954107"/>
            <a:chOff x="2698503" y="2196633"/>
            <a:chExt cx="562975" cy="954107"/>
          </a:xfrm>
        </p:grpSpPr>
        <p:sp>
          <p:nvSpPr>
            <p:cNvPr id="52" name="Rectangle 51"/>
            <p:cNvSpPr/>
            <p:nvPr/>
          </p:nvSpPr>
          <p:spPr>
            <a:xfrm>
              <a:off x="2698503" y="2196633"/>
              <a:ext cx="562975" cy="954107"/>
            </a:xfrm>
            <a:prstGeom prst="rect">
              <a:avLst/>
            </a:prstGeom>
          </p:spPr>
          <p:txBody>
            <a:bodyPr wrap="none">
              <a:spAutoFit/>
            </a:bodyPr>
            <a:lstStyle/>
            <a:p>
              <a:pPr algn="ctr"/>
              <a:r>
                <a:rPr lang="en-GB" sz="2800" dirty="0"/>
                <a:t>22</a:t>
              </a:r>
            </a:p>
            <a:p>
              <a:pPr algn="ctr"/>
              <a:r>
                <a:rPr lang="en-GB" sz="2800" dirty="0"/>
                <a:t>6</a:t>
              </a:r>
            </a:p>
          </p:txBody>
        </p:sp>
        <p:cxnSp>
          <p:nvCxnSpPr>
            <p:cNvPr id="53" name="Straight Connector 52"/>
            <p:cNvCxnSpPr/>
            <p:nvPr/>
          </p:nvCxnSpPr>
          <p:spPr>
            <a:xfrm>
              <a:off x="2795627" y="2673686"/>
              <a:ext cx="368726"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4" name="Rectangle 53"/>
          <p:cNvSpPr/>
          <p:nvPr/>
        </p:nvSpPr>
        <p:spPr>
          <a:xfrm>
            <a:off x="2569101" y="3094584"/>
            <a:ext cx="4005798"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2569101" y="3713535"/>
            <a:ext cx="4005798"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a:off x="2569101" y="4332486"/>
            <a:ext cx="4005798"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p:cNvSpPr/>
          <p:nvPr/>
        </p:nvSpPr>
        <p:spPr>
          <a:xfrm>
            <a:off x="2569101" y="4951437"/>
            <a:ext cx="4005798" cy="51327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875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7"/>
                                        </p:tgtEl>
                                      </p:cBhvr>
                                    </p:animEffect>
                                    <p:set>
                                      <p:cBhvr>
                                        <p:cTn id="7" dur="1" fill="hold">
                                          <p:stCondLst>
                                            <p:cond delay="499"/>
                                          </p:stCondLst>
                                        </p:cTn>
                                        <p:tgtEl>
                                          <p:spTgt spid="57"/>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56"/>
                                        </p:tgtEl>
                                      </p:cBhvr>
                                    </p:animEffect>
                                    <p:set>
                                      <p:cBhvr>
                                        <p:cTn id="10" dur="1" fill="hold">
                                          <p:stCondLst>
                                            <p:cond delay="499"/>
                                          </p:stCondLst>
                                        </p:cTn>
                                        <p:tgtEl>
                                          <p:spTgt spid="56"/>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55"/>
                                        </p:tgtEl>
                                      </p:cBhvr>
                                    </p:animEffect>
                                    <p:set>
                                      <p:cBhvr>
                                        <p:cTn id="13" dur="1" fill="hold">
                                          <p:stCondLst>
                                            <p:cond delay="499"/>
                                          </p:stCondLst>
                                        </p:cTn>
                                        <p:tgtEl>
                                          <p:spTgt spid="55"/>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54"/>
                                        </p:tgtEl>
                                      </p:cBhvr>
                                    </p:animEffect>
                                    <p:set>
                                      <p:cBhvr>
                                        <p:cTn id="16" dur="1" fill="hold">
                                          <p:stCondLst>
                                            <p:cond delay="499"/>
                                          </p:stCondLst>
                                        </p:cTn>
                                        <p:tgtEl>
                                          <p:spTgt spid="54"/>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mph" presetSubtype="2" fill="hold" nodeType="clickEffect">
                                  <p:stCondLst>
                                    <p:cond delay="0"/>
                                  </p:stCondLst>
                                  <p:childTnLst>
                                    <p:animClr clrSpc="rgb" dir="cw">
                                      <p:cBhvr>
                                        <p:cTn id="20" dur="2000" fill="hold"/>
                                        <p:tgtEl>
                                          <p:spTgt spid="14"/>
                                        </p:tgtEl>
                                        <p:attrNameLst>
                                          <p:attrName>fillcolor</p:attrName>
                                        </p:attrNameLst>
                                      </p:cBhvr>
                                      <p:to>
                                        <a:srgbClr val="87BD31"/>
                                      </p:to>
                                    </p:animClr>
                                    <p:set>
                                      <p:cBhvr>
                                        <p:cTn id="21" dur="2000" fill="hold"/>
                                        <p:tgtEl>
                                          <p:spTgt spid="14"/>
                                        </p:tgtEl>
                                        <p:attrNameLst>
                                          <p:attrName>fill.type</p:attrName>
                                        </p:attrNameLst>
                                      </p:cBhvr>
                                      <p:to>
                                        <p:strVal val="solid"/>
                                      </p:to>
                                    </p:set>
                                    <p:set>
                                      <p:cBhvr>
                                        <p:cTn id="22" dur="2000" fill="hold"/>
                                        <p:tgtEl>
                                          <p:spTgt spid="14"/>
                                        </p:tgtEl>
                                        <p:attrNameLst>
                                          <p:attrName>fill.on</p:attrName>
                                        </p:attrNameLst>
                                      </p:cBhvr>
                                      <p:to>
                                        <p:strVal val="true"/>
                                      </p:to>
                                    </p:set>
                                  </p:childTnLst>
                                </p:cTn>
                              </p:par>
                            </p:childTnLst>
                          </p:cTn>
                        </p:par>
                        <p:par>
                          <p:cTn id="23" fill="hold">
                            <p:stCondLst>
                              <p:cond delay="2000"/>
                            </p:stCondLst>
                            <p:childTnLst>
                              <p:par>
                                <p:cTn id="24" presetID="1" presetClass="emph" presetSubtype="2" fill="hold" nodeType="afterEffect">
                                  <p:stCondLst>
                                    <p:cond delay="0"/>
                                  </p:stCondLst>
                                  <p:childTnLst>
                                    <p:animClr clrSpc="rgb" dir="cw">
                                      <p:cBhvr>
                                        <p:cTn id="25" dur="2000" fill="hold"/>
                                        <p:tgtEl>
                                          <p:spTgt spid="21"/>
                                        </p:tgtEl>
                                        <p:attrNameLst>
                                          <p:attrName>fillcolor</p:attrName>
                                        </p:attrNameLst>
                                      </p:cBhvr>
                                      <p:to>
                                        <a:srgbClr val="87BD31"/>
                                      </p:to>
                                    </p:animClr>
                                    <p:set>
                                      <p:cBhvr>
                                        <p:cTn id="26" dur="2000" fill="hold"/>
                                        <p:tgtEl>
                                          <p:spTgt spid="21"/>
                                        </p:tgtEl>
                                        <p:attrNameLst>
                                          <p:attrName>fill.type</p:attrName>
                                        </p:attrNameLst>
                                      </p:cBhvr>
                                      <p:to>
                                        <p:strVal val="solid"/>
                                      </p:to>
                                    </p:set>
                                    <p:set>
                                      <p:cBhvr>
                                        <p:cTn id="27" dur="2000" fill="hold"/>
                                        <p:tgtEl>
                                          <p:spTgt spid="21"/>
                                        </p:tgtEl>
                                        <p:attrNameLst>
                                          <p:attrName>fill.on</p:attrName>
                                        </p:attrNameLst>
                                      </p:cBhvr>
                                      <p:to>
                                        <p:strVal val="true"/>
                                      </p:to>
                                    </p:set>
                                  </p:childTnLst>
                                </p:cTn>
                              </p:par>
                            </p:childTnLst>
                          </p:cTn>
                        </p:par>
                        <p:par>
                          <p:cTn id="28" fill="hold">
                            <p:stCondLst>
                              <p:cond delay="4000"/>
                            </p:stCondLst>
                            <p:childTnLst>
                              <p:par>
                                <p:cTn id="29" presetID="1" presetClass="emph" presetSubtype="2" fill="hold" nodeType="afterEffect">
                                  <p:stCondLst>
                                    <p:cond delay="0"/>
                                  </p:stCondLst>
                                  <p:childTnLst>
                                    <p:animClr clrSpc="rgb" dir="cw">
                                      <p:cBhvr>
                                        <p:cTn id="30" dur="2000" fill="hold"/>
                                        <p:tgtEl>
                                          <p:spTgt spid="22"/>
                                        </p:tgtEl>
                                        <p:attrNameLst>
                                          <p:attrName>fillcolor</p:attrName>
                                        </p:attrNameLst>
                                      </p:cBhvr>
                                      <p:to>
                                        <a:srgbClr val="87BD31"/>
                                      </p:to>
                                    </p:animClr>
                                    <p:set>
                                      <p:cBhvr>
                                        <p:cTn id="31" dur="2000" fill="hold"/>
                                        <p:tgtEl>
                                          <p:spTgt spid="22"/>
                                        </p:tgtEl>
                                        <p:attrNameLst>
                                          <p:attrName>fill.type</p:attrName>
                                        </p:attrNameLst>
                                      </p:cBhvr>
                                      <p:to>
                                        <p:strVal val="solid"/>
                                      </p:to>
                                    </p:set>
                                    <p:set>
                                      <p:cBhvr>
                                        <p:cTn id="32" dur="2000" fill="hold"/>
                                        <p:tgtEl>
                                          <p:spTgt spid="22"/>
                                        </p:tgtEl>
                                        <p:attrNameLst>
                                          <p:attrName>fill.on</p:attrName>
                                        </p:attrNameLst>
                                      </p:cBhvr>
                                      <p:to>
                                        <p:strVal val="true"/>
                                      </p:to>
                                    </p:set>
                                  </p:childTnLst>
                                </p:cTn>
                              </p:par>
                            </p:childTnLst>
                          </p:cTn>
                        </p:par>
                        <p:par>
                          <p:cTn id="33" fill="hold">
                            <p:stCondLst>
                              <p:cond delay="6000"/>
                            </p:stCondLst>
                            <p:childTnLst>
                              <p:par>
                                <p:cTn id="34" presetID="1" presetClass="emph" presetSubtype="2" fill="hold" nodeType="afterEffect">
                                  <p:stCondLst>
                                    <p:cond delay="0"/>
                                  </p:stCondLst>
                                  <p:childTnLst>
                                    <p:animClr clrSpc="rgb" dir="cw">
                                      <p:cBhvr>
                                        <p:cTn id="35" dur="2000" fill="hold"/>
                                        <p:tgtEl>
                                          <p:spTgt spid="25"/>
                                        </p:tgtEl>
                                        <p:attrNameLst>
                                          <p:attrName>fillcolor</p:attrName>
                                        </p:attrNameLst>
                                      </p:cBhvr>
                                      <p:to>
                                        <a:srgbClr val="87BD31"/>
                                      </p:to>
                                    </p:animClr>
                                    <p:set>
                                      <p:cBhvr>
                                        <p:cTn id="36" dur="2000" fill="hold"/>
                                        <p:tgtEl>
                                          <p:spTgt spid="25"/>
                                        </p:tgtEl>
                                        <p:attrNameLst>
                                          <p:attrName>fill.type</p:attrName>
                                        </p:attrNameLst>
                                      </p:cBhvr>
                                      <p:to>
                                        <p:strVal val="solid"/>
                                      </p:to>
                                    </p:set>
                                    <p:set>
                                      <p:cBhvr>
                                        <p:cTn id="37" dur="2000" fill="hold"/>
                                        <p:tgtEl>
                                          <p:spTgt spid="25"/>
                                        </p:tgtEl>
                                        <p:attrNameLst>
                                          <p:attrName>fill.on</p:attrName>
                                        </p:attrNameLst>
                                      </p:cBhvr>
                                      <p:to>
                                        <p:strVal val="true"/>
                                      </p:to>
                                    </p:set>
                                  </p:childTnLst>
                                </p:cTn>
                              </p:par>
                            </p:childTnLst>
                          </p:cTn>
                        </p:par>
                        <p:par>
                          <p:cTn id="38" fill="hold">
                            <p:stCondLst>
                              <p:cond delay="8000"/>
                            </p:stCondLst>
                            <p:childTnLst>
                              <p:par>
                                <p:cTn id="39" presetID="1" presetClass="emph" presetSubtype="2" fill="hold" nodeType="afterEffect">
                                  <p:stCondLst>
                                    <p:cond delay="0"/>
                                  </p:stCondLst>
                                  <p:childTnLst>
                                    <p:animClr clrSpc="rgb" dir="cw">
                                      <p:cBhvr>
                                        <p:cTn id="40" dur="2000" fill="hold"/>
                                        <p:tgtEl>
                                          <p:spTgt spid="26"/>
                                        </p:tgtEl>
                                        <p:attrNameLst>
                                          <p:attrName>fillcolor</p:attrName>
                                        </p:attrNameLst>
                                      </p:cBhvr>
                                      <p:to>
                                        <a:srgbClr val="87BD31"/>
                                      </p:to>
                                    </p:animClr>
                                    <p:set>
                                      <p:cBhvr>
                                        <p:cTn id="41" dur="2000" fill="hold"/>
                                        <p:tgtEl>
                                          <p:spTgt spid="26"/>
                                        </p:tgtEl>
                                        <p:attrNameLst>
                                          <p:attrName>fill.type</p:attrName>
                                        </p:attrNameLst>
                                      </p:cBhvr>
                                      <p:to>
                                        <p:strVal val="solid"/>
                                      </p:to>
                                    </p:set>
                                    <p:set>
                                      <p:cBhvr>
                                        <p:cTn id="42" dur="2000" fill="hold"/>
                                        <p:tgtEl>
                                          <p:spTgt spid="26"/>
                                        </p:tgtEl>
                                        <p:attrNameLst>
                                          <p:attrName>fill.on</p:attrName>
                                        </p:attrNameLst>
                                      </p:cBhvr>
                                      <p:to>
                                        <p:strVal val="true"/>
                                      </p:to>
                                    </p:set>
                                  </p:childTnLst>
                                </p:cTn>
                              </p:par>
                            </p:childTnLst>
                          </p:cTn>
                        </p:par>
                        <p:par>
                          <p:cTn id="43" fill="hold">
                            <p:stCondLst>
                              <p:cond delay="10000"/>
                            </p:stCondLst>
                            <p:childTnLst>
                              <p:par>
                                <p:cTn id="44" presetID="1" presetClass="emph" presetSubtype="2" fill="hold" nodeType="afterEffect">
                                  <p:stCondLst>
                                    <p:cond delay="0"/>
                                  </p:stCondLst>
                                  <p:childTnLst>
                                    <p:animClr clrSpc="rgb" dir="cw">
                                      <p:cBhvr>
                                        <p:cTn id="45" dur="2000" fill="hold"/>
                                        <p:tgtEl>
                                          <p:spTgt spid="27"/>
                                        </p:tgtEl>
                                        <p:attrNameLst>
                                          <p:attrName>fillcolor</p:attrName>
                                        </p:attrNameLst>
                                      </p:cBhvr>
                                      <p:to>
                                        <a:srgbClr val="87BD31"/>
                                      </p:to>
                                    </p:animClr>
                                    <p:set>
                                      <p:cBhvr>
                                        <p:cTn id="46" dur="2000" fill="hold"/>
                                        <p:tgtEl>
                                          <p:spTgt spid="27"/>
                                        </p:tgtEl>
                                        <p:attrNameLst>
                                          <p:attrName>fill.type</p:attrName>
                                        </p:attrNameLst>
                                      </p:cBhvr>
                                      <p:to>
                                        <p:strVal val="solid"/>
                                      </p:to>
                                    </p:set>
                                    <p:set>
                                      <p:cBhvr>
                                        <p:cTn id="47" dur="2000" fill="hold"/>
                                        <p:tgtEl>
                                          <p:spTgt spid="27"/>
                                        </p:tgtEl>
                                        <p:attrNameLst>
                                          <p:attrName>fill.on</p:attrName>
                                        </p:attrNameLst>
                                      </p:cBhvr>
                                      <p:to>
                                        <p:strVal val="true"/>
                                      </p:to>
                                    </p:set>
                                  </p:childTnLst>
                                </p:cTn>
                              </p:par>
                            </p:childTnLst>
                          </p:cTn>
                        </p:par>
                      </p:childTnLst>
                    </p:cTn>
                  </p:par>
                  <p:par>
                    <p:cTn id="48" fill="hold">
                      <p:stCondLst>
                        <p:cond delay="indefinite"/>
                      </p:stCondLst>
                      <p:childTnLst>
                        <p:par>
                          <p:cTn id="49" fill="hold">
                            <p:stCondLst>
                              <p:cond delay="0"/>
                            </p:stCondLst>
                            <p:childTnLst>
                              <p:par>
                                <p:cTn id="50" presetID="1" presetClass="emph" presetSubtype="2" fill="hold" nodeType="clickEffect">
                                  <p:stCondLst>
                                    <p:cond delay="0"/>
                                  </p:stCondLst>
                                  <p:childTnLst>
                                    <p:animClr clrSpc="rgb" dir="cw">
                                      <p:cBhvr>
                                        <p:cTn id="51" dur="2000" fill="hold"/>
                                        <p:tgtEl>
                                          <p:spTgt spid="28"/>
                                        </p:tgtEl>
                                        <p:attrNameLst>
                                          <p:attrName>fillcolor</p:attrName>
                                        </p:attrNameLst>
                                      </p:cBhvr>
                                      <p:to>
                                        <a:srgbClr val="87BD31"/>
                                      </p:to>
                                    </p:animClr>
                                    <p:set>
                                      <p:cBhvr>
                                        <p:cTn id="52" dur="2000" fill="hold"/>
                                        <p:tgtEl>
                                          <p:spTgt spid="28"/>
                                        </p:tgtEl>
                                        <p:attrNameLst>
                                          <p:attrName>fill.type</p:attrName>
                                        </p:attrNameLst>
                                      </p:cBhvr>
                                      <p:to>
                                        <p:strVal val="solid"/>
                                      </p:to>
                                    </p:set>
                                    <p:set>
                                      <p:cBhvr>
                                        <p:cTn id="53" dur="2000" fill="hold"/>
                                        <p:tgtEl>
                                          <p:spTgt spid="28"/>
                                        </p:tgtEl>
                                        <p:attrNameLst>
                                          <p:attrName>fill.on</p:attrName>
                                        </p:attrNameLst>
                                      </p:cBhvr>
                                      <p:to>
                                        <p:strVal val="true"/>
                                      </p:to>
                                    </p:set>
                                  </p:childTnLst>
                                </p:cTn>
                              </p:par>
                            </p:childTnLst>
                          </p:cTn>
                        </p:par>
                        <p:par>
                          <p:cTn id="54" fill="hold">
                            <p:stCondLst>
                              <p:cond delay="2000"/>
                            </p:stCondLst>
                            <p:childTnLst>
                              <p:par>
                                <p:cTn id="55" presetID="1" presetClass="emph" presetSubtype="2" fill="hold" nodeType="afterEffect">
                                  <p:stCondLst>
                                    <p:cond delay="0"/>
                                  </p:stCondLst>
                                  <p:childTnLst>
                                    <p:animClr clrSpc="rgb" dir="cw">
                                      <p:cBhvr>
                                        <p:cTn id="56" dur="2000" fill="hold"/>
                                        <p:tgtEl>
                                          <p:spTgt spid="34"/>
                                        </p:tgtEl>
                                        <p:attrNameLst>
                                          <p:attrName>fillcolor</p:attrName>
                                        </p:attrNameLst>
                                      </p:cBhvr>
                                      <p:to>
                                        <a:srgbClr val="87BD31"/>
                                      </p:to>
                                    </p:animClr>
                                    <p:set>
                                      <p:cBhvr>
                                        <p:cTn id="57" dur="2000" fill="hold"/>
                                        <p:tgtEl>
                                          <p:spTgt spid="34"/>
                                        </p:tgtEl>
                                        <p:attrNameLst>
                                          <p:attrName>fill.type</p:attrName>
                                        </p:attrNameLst>
                                      </p:cBhvr>
                                      <p:to>
                                        <p:strVal val="solid"/>
                                      </p:to>
                                    </p:set>
                                    <p:set>
                                      <p:cBhvr>
                                        <p:cTn id="58" dur="2000" fill="hold"/>
                                        <p:tgtEl>
                                          <p:spTgt spid="34"/>
                                        </p:tgtEl>
                                        <p:attrNameLst>
                                          <p:attrName>fill.on</p:attrName>
                                        </p:attrNameLst>
                                      </p:cBhvr>
                                      <p:to>
                                        <p:strVal val="true"/>
                                      </p:to>
                                    </p:set>
                                  </p:childTnLst>
                                </p:cTn>
                              </p:par>
                            </p:childTnLst>
                          </p:cTn>
                        </p:par>
                        <p:par>
                          <p:cTn id="59" fill="hold">
                            <p:stCondLst>
                              <p:cond delay="4000"/>
                            </p:stCondLst>
                            <p:childTnLst>
                              <p:par>
                                <p:cTn id="60" presetID="1" presetClass="emph" presetSubtype="2" fill="hold" nodeType="afterEffect">
                                  <p:stCondLst>
                                    <p:cond delay="0"/>
                                  </p:stCondLst>
                                  <p:childTnLst>
                                    <p:animClr clrSpc="rgb" dir="cw">
                                      <p:cBhvr>
                                        <p:cTn id="61" dur="2000" fill="hold"/>
                                        <p:tgtEl>
                                          <p:spTgt spid="35"/>
                                        </p:tgtEl>
                                        <p:attrNameLst>
                                          <p:attrName>fillcolor</p:attrName>
                                        </p:attrNameLst>
                                      </p:cBhvr>
                                      <p:to>
                                        <a:srgbClr val="87BD31"/>
                                      </p:to>
                                    </p:animClr>
                                    <p:set>
                                      <p:cBhvr>
                                        <p:cTn id="62" dur="2000" fill="hold"/>
                                        <p:tgtEl>
                                          <p:spTgt spid="35"/>
                                        </p:tgtEl>
                                        <p:attrNameLst>
                                          <p:attrName>fill.type</p:attrName>
                                        </p:attrNameLst>
                                      </p:cBhvr>
                                      <p:to>
                                        <p:strVal val="solid"/>
                                      </p:to>
                                    </p:set>
                                    <p:set>
                                      <p:cBhvr>
                                        <p:cTn id="63" dur="2000" fill="hold"/>
                                        <p:tgtEl>
                                          <p:spTgt spid="35"/>
                                        </p:tgtEl>
                                        <p:attrNameLst>
                                          <p:attrName>fill.on</p:attrName>
                                        </p:attrNameLst>
                                      </p:cBhvr>
                                      <p:to>
                                        <p:strVal val="true"/>
                                      </p:to>
                                    </p:set>
                                  </p:childTnLst>
                                </p:cTn>
                              </p:par>
                            </p:childTnLst>
                          </p:cTn>
                        </p:par>
                        <p:par>
                          <p:cTn id="64" fill="hold">
                            <p:stCondLst>
                              <p:cond delay="6000"/>
                            </p:stCondLst>
                            <p:childTnLst>
                              <p:par>
                                <p:cTn id="65" presetID="1" presetClass="emph" presetSubtype="2" fill="hold" nodeType="afterEffect">
                                  <p:stCondLst>
                                    <p:cond delay="0"/>
                                  </p:stCondLst>
                                  <p:childTnLst>
                                    <p:animClr clrSpc="rgb" dir="cw">
                                      <p:cBhvr>
                                        <p:cTn id="66" dur="2000" fill="hold"/>
                                        <p:tgtEl>
                                          <p:spTgt spid="36"/>
                                        </p:tgtEl>
                                        <p:attrNameLst>
                                          <p:attrName>fillcolor</p:attrName>
                                        </p:attrNameLst>
                                      </p:cBhvr>
                                      <p:to>
                                        <a:srgbClr val="87BD31"/>
                                      </p:to>
                                    </p:animClr>
                                    <p:set>
                                      <p:cBhvr>
                                        <p:cTn id="67" dur="2000" fill="hold"/>
                                        <p:tgtEl>
                                          <p:spTgt spid="36"/>
                                        </p:tgtEl>
                                        <p:attrNameLst>
                                          <p:attrName>fill.type</p:attrName>
                                        </p:attrNameLst>
                                      </p:cBhvr>
                                      <p:to>
                                        <p:strVal val="solid"/>
                                      </p:to>
                                    </p:set>
                                    <p:set>
                                      <p:cBhvr>
                                        <p:cTn id="68" dur="2000" fill="hold"/>
                                        <p:tgtEl>
                                          <p:spTgt spid="36"/>
                                        </p:tgtEl>
                                        <p:attrNameLst>
                                          <p:attrName>fill.on</p:attrName>
                                        </p:attrNameLst>
                                      </p:cBhvr>
                                      <p:to>
                                        <p:strVal val="true"/>
                                      </p:to>
                                    </p:set>
                                  </p:childTnLst>
                                </p:cTn>
                              </p:par>
                            </p:childTnLst>
                          </p:cTn>
                        </p:par>
                        <p:par>
                          <p:cTn id="69" fill="hold">
                            <p:stCondLst>
                              <p:cond delay="8000"/>
                            </p:stCondLst>
                            <p:childTnLst>
                              <p:par>
                                <p:cTn id="70" presetID="1" presetClass="emph" presetSubtype="2" fill="hold" nodeType="afterEffect">
                                  <p:stCondLst>
                                    <p:cond delay="0"/>
                                  </p:stCondLst>
                                  <p:childTnLst>
                                    <p:animClr clrSpc="rgb" dir="cw">
                                      <p:cBhvr>
                                        <p:cTn id="71" dur="2000" fill="hold"/>
                                        <p:tgtEl>
                                          <p:spTgt spid="37"/>
                                        </p:tgtEl>
                                        <p:attrNameLst>
                                          <p:attrName>fillcolor</p:attrName>
                                        </p:attrNameLst>
                                      </p:cBhvr>
                                      <p:to>
                                        <a:srgbClr val="87BD31"/>
                                      </p:to>
                                    </p:animClr>
                                    <p:set>
                                      <p:cBhvr>
                                        <p:cTn id="72" dur="2000" fill="hold"/>
                                        <p:tgtEl>
                                          <p:spTgt spid="37"/>
                                        </p:tgtEl>
                                        <p:attrNameLst>
                                          <p:attrName>fill.type</p:attrName>
                                        </p:attrNameLst>
                                      </p:cBhvr>
                                      <p:to>
                                        <p:strVal val="solid"/>
                                      </p:to>
                                    </p:set>
                                    <p:set>
                                      <p:cBhvr>
                                        <p:cTn id="73" dur="2000" fill="hold"/>
                                        <p:tgtEl>
                                          <p:spTgt spid="37"/>
                                        </p:tgtEl>
                                        <p:attrNameLst>
                                          <p:attrName>fill.on</p:attrName>
                                        </p:attrNameLst>
                                      </p:cBhvr>
                                      <p:to>
                                        <p:strVal val="true"/>
                                      </p:to>
                                    </p:set>
                                  </p:childTnLst>
                                </p:cTn>
                              </p:par>
                            </p:childTnLst>
                          </p:cTn>
                        </p:par>
                        <p:par>
                          <p:cTn id="74" fill="hold">
                            <p:stCondLst>
                              <p:cond delay="10000"/>
                            </p:stCondLst>
                            <p:childTnLst>
                              <p:par>
                                <p:cTn id="75" presetID="1" presetClass="emph" presetSubtype="2" fill="hold" nodeType="afterEffect">
                                  <p:stCondLst>
                                    <p:cond delay="0"/>
                                  </p:stCondLst>
                                  <p:childTnLst>
                                    <p:animClr clrSpc="rgb" dir="cw">
                                      <p:cBhvr>
                                        <p:cTn id="76" dur="2000" fill="hold"/>
                                        <p:tgtEl>
                                          <p:spTgt spid="38"/>
                                        </p:tgtEl>
                                        <p:attrNameLst>
                                          <p:attrName>fillcolor</p:attrName>
                                        </p:attrNameLst>
                                      </p:cBhvr>
                                      <p:to>
                                        <a:srgbClr val="87BD31"/>
                                      </p:to>
                                    </p:animClr>
                                    <p:set>
                                      <p:cBhvr>
                                        <p:cTn id="77" dur="2000" fill="hold"/>
                                        <p:tgtEl>
                                          <p:spTgt spid="38"/>
                                        </p:tgtEl>
                                        <p:attrNameLst>
                                          <p:attrName>fill.type</p:attrName>
                                        </p:attrNameLst>
                                      </p:cBhvr>
                                      <p:to>
                                        <p:strVal val="solid"/>
                                      </p:to>
                                    </p:set>
                                    <p:set>
                                      <p:cBhvr>
                                        <p:cTn id="78" dur="2000" fill="hold"/>
                                        <p:tgtEl>
                                          <p:spTgt spid="38"/>
                                        </p:tgtEl>
                                        <p:attrNameLst>
                                          <p:attrName>fill.on</p:attrName>
                                        </p:attrNameLst>
                                      </p:cBhvr>
                                      <p:to>
                                        <p:strVal val="true"/>
                                      </p:to>
                                    </p:set>
                                  </p:childTnLst>
                                </p:cTn>
                              </p:par>
                            </p:childTnLst>
                          </p:cTn>
                        </p:par>
                      </p:childTnLst>
                    </p:cTn>
                  </p:par>
                  <p:par>
                    <p:cTn id="79" fill="hold">
                      <p:stCondLst>
                        <p:cond delay="indefinite"/>
                      </p:stCondLst>
                      <p:childTnLst>
                        <p:par>
                          <p:cTn id="80" fill="hold">
                            <p:stCondLst>
                              <p:cond delay="0"/>
                            </p:stCondLst>
                            <p:childTnLst>
                              <p:par>
                                <p:cTn id="81" presetID="1" presetClass="emph" presetSubtype="2" fill="hold" nodeType="clickEffect">
                                  <p:stCondLst>
                                    <p:cond delay="0"/>
                                  </p:stCondLst>
                                  <p:childTnLst>
                                    <p:animClr clrSpc="rgb" dir="cw">
                                      <p:cBhvr>
                                        <p:cTn id="82" dur="2000" fill="hold"/>
                                        <p:tgtEl>
                                          <p:spTgt spid="39"/>
                                        </p:tgtEl>
                                        <p:attrNameLst>
                                          <p:attrName>fillcolor</p:attrName>
                                        </p:attrNameLst>
                                      </p:cBhvr>
                                      <p:to>
                                        <a:srgbClr val="87BD31"/>
                                      </p:to>
                                    </p:animClr>
                                    <p:set>
                                      <p:cBhvr>
                                        <p:cTn id="83" dur="2000" fill="hold"/>
                                        <p:tgtEl>
                                          <p:spTgt spid="39"/>
                                        </p:tgtEl>
                                        <p:attrNameLst>
                                          <p:attrName>fill.type</p:attrName>
                                        </p:attrNameLst>
                                      </p:cBhvr>
                                      <p:to>
                                        <p:strVal val="solid"/>
                                      </p:to>
                                    </p:set>
                                    <p:set>
                                      <p:cBhvr>
                                        <p:cTn id="84" dur="2000" fill="hold"/>
                                        <p:tgtEl>
                                          <p:spTgt spid="39"/>
                                        </p:tgtEl>
                                        <p:attrNameLst>
                                          <p:attrName>fill.on</p:attrName>
                                        </p:attrNameLst>
                                      </p:cBhvr>
                                      <p:to>
                                        <p:strVal val="true"/>
                                      </p:to>
                                    </p:set>
                                  </p:childTnLst>
                                </p:cTn>
                              </p:par>
                            </p:childTnLst>
                          </p:cTn>
                        </p:par>
                        <p:par>
                          <p:cTn id="85" fill="hold">
                            <p:stCondLst>
                              <p:cond delay="2000"/>
                            </p:stCondLst>
                            <p:childTnLst>
                              <p:par>
                                <p:cTn id="86" presetID="1" presetClass="emph" presetSubtype="2" fill="hold" nodeType="afterEffect">
                                  <p:stCondLst>
                                    <p:cond delay="0"/>
                                  </p:stCondLst>
                                  <p:childTnLst>
                                    <p:animClr clrSpc="rgb" dir="cw">
                                      <p:cBhvr>
                                        <p:cTn id="87" dur="2000" fill="hold"/>
                                        <p:tgtEl>
                                          <p:spTgt spid="40"/>
                                        </p:tgtEl>
                                        <p:attrNameLst>
                                          <p:attrName>fillcolor</p:attrName>
                                        </p:attrNameLst>
                                      </p:cBhvr>
                                      <p:to>
                                        <a:srgbClr val="87BD31"/>
                                      </p:to>
                                    </p:animClr>
                                    <p:set>
                                      <p:cBhvr>
                                        <p:cTn id="88" dur="2000" fill="hold"/>
                                        <p:tgtEl>
                                          <p:spTgt spid="40"/>
                                        </p:tgtEl>
                                        <p:attrNameLst>
                                          <p:attrName>fill.type</p:attrName>
                                        </p:attrNameLst>
                                      </p:cBhvr>
                                      <p:to>
                                        <p:strVal val="solid"/>
                                      </p:to>
                                    </p:set>
                                    <p:set>
                                      <p:cBhvr>
                                        <p:cTn id="89" dur="2000" fill="hold"/>
                                        <p:tgtEl>
                                          <p:spTgt spid="40"/>
                                        </p:tgtEl>
                                        <p:attrNameLst>
                                          <p:attrName>fill.on</p:attrName>
                                        </p:attrNameLst>
                                      </p:cBhvr>
                                      <p:to>
                                        <p:strVal val="true"/>
                                      </p:to>
                                    </p:set>
                                  </p:childTnLst>
                                </p:cTn>
                              </p:par>
                            </p:childTnLst>
                          </p:cTn>
                        </p:par>
                        <p:par>
                          <p:cTn id="90" fill="hold">
                            <p:stCondLst>
                              <p:cond delay="4000"/>
                            </p:stCondLst>
                            <p:childTnLst>
                              <p:par>
                                <p:cTn id="91" presetID="1" presetClass="emph" presetSubtype="2" fill="hold" nodeType="afterEffect">
                                  <p:stCondLst>
                                    <p:cond delay="0"/>
                                  </p:stCondLst>
                                  <p:childTnLst>
                                    <p:animClr clrSpc="rgb" dir="cw">
                                      <p:cBhvr>
                                        <p:cTn id="92" dur="2000" fill="hold"/>
                                        <p:tgtEl>
                                          <p:spTgt spid="41"/>
                                        </p:tgtEl>
                                        <p:attrNameLst>
                                          <p:attrName>fillcolor</p:attrName>
                                        </p:attrNameLst>
                                      </p:cBhvr>
                                      <p:to>
                                        <a:srgbClr val="87BD31"/>
                                      </p:to>
                                    </p:animClr>
                                    <p:set>
                                      <p:cBhvr>
                                        <p:cTn id="93" dur="2000" fill="hold"/>
                                        <p:tgtEl>
                                          <p:spTgt spid="41"/>
                                        </p:tgtEl>
                                        <p:attrNameLst>
                                          <p:attrName>fill.type</p:attrName>
                                        </p:attrNameLst>
                                      </p:cBhvr>
                                      <p:to>
                                        <p:strVal val="solid"/>
                                      </p:to>
                                    </p:set>
                                    <p:set>
                                      <p:cBhvr>
                                        <p:cTn id="94" dur="2000" fill="hold"/>
                                        <p:tgtEl>
                                          <p:spTgt spid="41"/>
                                        </p:tgtEl>
                                        <p:attrNameLst>
                                          <p:attrName>fill.on</p:attrName>
                                        </p:attrNameLst>
                                      </p:cBhvr>
                                      <p:to>
                                        <p:strVal val="true"/>
                                      </p:to>
                                    </p:set>
                                  </p:childTnLst>
                                </p:cTn>
                              </p:par>
                            </p:childTnLst>
                          </p:cTn>
                        </p:par>
                        <p:par>
                          <p:cTn id="95" fill="hold">
                            <p:stCondLst>
                              <p:cond delay="6000"/>
                            </p:stCondLst>
                            <p:childTnLst>
                              <p:par>
                                <p:cTn id="96" presetID="1" presetClass="emph" presetSubtype="2" fill="hold" nodeType="afterEffect">
                                  <p:stCondLst>
                                    <p:cond delay="0"/>
                                  </p:stCondLst>
                                  <p:childTnLst>
                                    <p:animClr clrSpc="rgb" dir="cw">
                                      <p:cBhvr>
                                        <p:cTn id="97" dur="2000" fill="hold"/>
                                        <p:tgtEl>
                                          <p:spTgt spid="42"/>
                                        </p:tgtEl>
                                        <p:attrNameLst>
                                          <p:attrName>fillcolor</p:attrName>
                                        </p:attrNameLst>
                                      </p:cBhvr>
                                      <p:to>
                                        <a:srgbClr val="87BD31"/>
                                      </p:to>
                                    </p:animClr>
                                    <p:set>
                                      <p:cBhvr>
                                        <p:cTn id="98" dur="2000" fill="hold"/>
                                        <p:tgtEl>
                                          <p:spTgt spid="42"/>
                                        </p:tgtEl>
                                        <p:attrNameLst>
                                          <p:attrName>fill.type</p:attrName>
                                        </p:attrNameLst>
                                      </p:cBhvr>
                                      <p:to>
                                        <p:strVal val="solid"/>
                                      </p:to>
                                    </p:set>
                                    <p:set>
                                      <p:cBhvr>
                                        <p:cTn id="99" dur="2000" fill="hold"/>
                                        <p:tgtEl>
                                          <p:spTgt spid="42"/>
                                        </p:tgtEl>
                                        <p:attrNameLst>
                                          <p:attrName>fill.on</p:attrName>
                                        </p:attrNameLst>
                                      </p:cBhvr>
                                      <p:to>
                                        <p:strVal val="true"/>
                                      </p:to>
                                    </p:set>
                                  </p:childTnLst>
                                </p:cTn>
                              </p:par>
                            </p:childTnLst>
                          </p:cTn>
                        </p:par>
                        <p:par>
                          <p:cTn id="100" fill="hold">
                            <p:stCondLst>
                              <p:cond delay="8000"/>
                            </p:stCondLst>
                            <p:childTnLst>
                              <p:par>
                                <p:cTn id="101" presetID="1" presetClass="emph" presetSubtype="2" fill="hold" nodeType="afterEffect">
                                  <p:stCondLst>
                                    <p:cond delay="0"/>
                                  </p:stCondLst>
                                  <p:childTnLst>
                                    <p:animClr clrSpc="rgb" dir="cw">
                                      <p:cBhvr>
                                        <p:cTn id="102" dur="2000" fill="hold"/>
                                        <p:tgtEl>
                                          <p:spTgt spid="43"/>
                                        </p:tgtEl>
                                        <p:attrNameLst>
                                          <p:attrName>fillcolor</p:attrName>
                                        </p:attrNameLst>
                                      </p:cBhvr>
                                      <p:to>
                                        <a:srgbClr val="87BD31"/>
                                      </p:to>
                                    </p:animClr>
                                    <p:set>
                                      <p:cBhvr>
                                        <p:cTn id="103" dur="2000" fill="hold"/>
                                        <p:tgtEl>
                                          <p:spTgt spid="43"/>
                                        </p:tgtEl>
                                        <p:attrNameLst>
                                          <p:attrName>fill.type</p:attrName>
                                        </p:attrNameLst>
                                      </p:cBhvr>
                                      <p:to>
                                        <p:strVal val="solid"/>
                                      </p:to>
                                    </p:set>
                                    <p:set>
                                      <p:cBhvr>
                                        <p:cTn id="104" dur="2000" fill="hold"/>
                                        <p:tgtEl>
                                          <p:spTgt spid="43"/>
                                        </p:tgtEl>
                                        <p:attrNameLst>
                                          <p:attrName>fill.on</p:attrName>
                                        </p:attrNameLst>
                                      </p:cBhvr>
                                      <p:to>
                                        <p:strVal val="true"/>
                                      </p:to>
                                    </p:set>
                                  </p:childTnLst>
                                </p:cTn>
                              </p:par>
                            </p:childTnLst>
                          </p:cTn>
                        </p:par>
                        <p:par>
                          <p:cTn id="105" fill="hold">
                            <p:stCondLst>
                              <p:cond delay="10000"/>
                            </p:stCondLst>
                            <p:childTnLst>
                              <p:par>
                                <p:cTn id="106" presetID="1" presetClass="emph" presetSubtype="2" fill="hold" nodeType="afterEffect">
                                  <p:stCondLst>
                                    <p:cond delay="0"/>
                                  </p:stCondLst>
                                  <p:childTnLst>
                                    <p:animClr clrSpc="rgb" dir="cw">
                                      <p:cBhvr>
                                        <p:cTn id="107" dur="2000" fill="hold"/>
                                        <p:tgtEl>
                                          <p:spTgt spid="44"/>
                                        </p:tgtEl>
                                        <p:attrNameLst>
                                          <p:attrName>fillcolor</p:attrName>
                                        </p:attrNameLst>
                                      </p:cBhvr>
                                      <p:to>
                                        <a:srgbClr val="87BD31"/>
                                      </p:to>
                                    </p:animClr>
                                    <p:set>
                                      <p:cBhvr>
                                        <p:cTn id="108" dur="2000" fill="hold"/>
                                        <p:tgtEl>
                                          <p:spTgt spid="44"/>
                                        </p:tgtEl>
                                        <p:attrNameLst>
                                          <p:attrName>fill.type</p:attrName>
                                        </p:attrNameLst>
                                      </p:cBhvr>
                                      <p:to>
                                        <p:strVal val="solid"/>
                                      </p:to>
                                    </p:set>
                                    <p:set>
                                      <p:cBhvr>
                                        <p:cTn id="109" dur="2000" fill="hold"/>
                                        <p:tgtEl>
                                          <p:spTgt spid="44"/>
                                        </p:tgtEl>
                                        <p:attrNameLst>
                                          <p:attrName>fill.on</p:attrName>
                                        </p:attrNameLst>
                                      </p:cBhvr>
                                      <p:to>
                                        <p:strVal val="true"/>
                                      </p:to>
                                    </p:set>
                                  </p:childTnLst>
                                </p:cTn>
                              </p:par>
                            </p:childTnLst>
                          </p:cTn>
                        </p:par>
                      </p:childTnLst>
                    </p:cTn>
                  </p:par>
                  <p:par>
                    <p:cTn id="110" fill="hold">
                      <p:stCondLst>
                        <p:cond delay="indefinite"/>
                      </p:stCondLst>
                      <p:childTnLst>
                        <p:par>
                          <p:cTn id="111" fill="hold">
                            <p:stCondLst>
                              <p:cond delay="0"/>
                            </p:stCondLst>
                            <p:childTnLst>
                              <p:par>
                                <p:cTn id="112" presetID="1" presetClass="emph" presetSubtype="2" fill="hold" nodeType="clickEffect">
                                  <p:stCondLst>
                                    <p:cond delay="0"/>
                                  </p:stCondLst>
                                  <p:childTnLst>
                                    <p:animClr clrSpc="rgb" dir="cw">
                                      <p:cBhvr>
                                        <p:cTn id="113" dur="2000" fill="hold"/>
                                        <p:tgtEl>
                                          <p:spTgt spid="45"/>
                                        </p:tgtEl>
                                        <p:attrNameLst>
                                          <p:attrName>fillcolor</p:attrName>
                                        </p:attrNameLst>
                                      </p:cBhvr>
                                      <p:to>
                                        <a:srgbClr val="87BD31"/>
                                      </p:to>
                                    </p:animClr>
                                    <p:set>
                                      <p:cBhvr>
                                        <p:cTn id="114" dur="2000" fill="hold"/>
                                        <p:tgtEl>
                                          <p:spTgt spid="45"/>
                                        </p:tgtEl>
                                        <p:attrNameLst>
                                          <p:attrName>fill.type</p:attrName>
                                        </p:attrNameLst>
                                      </p:cBhvr>
                                      <p:to>
                                        <p:strVal val="solid"/>
                                      </p:to>
                                    </p:set>
                                    <p:set>
                                      <p:cBhvr>
                                        <p:cTn id="115" dur="2000" fill="hold"/>
                                        <p:tgtEl>
                                          <p:spTgt spid="45"/>
                                        </p:tgtEl>
                                        <p:attrNameLst>
                                          <p:attrName>fill.on</p:attrName>
                                        </p:attrNameLst>
                                      </p:cBhvr>
                                      <p:to>
                                        <p:strVal val="true"/>
                                      </p:to>
                                    </p:set>
                                  </p:childTnLst>
                                </p:cTn>
                              </p:par>
                            </p:childTnLst>
                          </p:cTn>
                        </p:par>
                        <p:par>
                          <p:cTn id="116" fill="hold">
                            <p:stCondLst>
                              <p:cond delay="2000"/>
                            </p:stCondLst>
                            <p:childTnLst>
                              <p:par>
                                <p:cTn id="117" presetID="1" presetClass="emph" presetSubtype="2" fill="hold" nodeType="afterEffect">
                                  <p:stCondLst>
                                    <p:cond delay="0"/>
                                  </p:stCondLst>
                                  <p:childTnLst>
                                    <p:animClr clrSpc="rgb" dir="cw">
                                      <p:cBhvr>
                                        <p:cTn id="118" dur="2000" fill="hold"/>
                                        <p:tgtEl>
                                          <p:spTgt spid="46"/>
                                        </p:tgtEl>
                                        <p:attrNameLst>
                                          <p:attrName>fillcolor</p:attrName>
                                        </p:attrNameLst>
                                      </p:cBhvr>
                                      <p:to>
                                        <a:srgbClr val="87BD31"/>
                                      </p:to>
                                    </p:animClr>
                                    <p:set>
                                      <p:cBhvr>
                                        <p:cTn id="119" dur="2000" fill="hold"/>
                                        <p:tgtEl>
                                          <p:spTgt spid="46"/>
                                        </p:tgtEl>
                                        <p:attrNameLst>
                                          <p:attrName>fill.type</p:attrName>
                                        </p:attrNameLst>
                                      </p:cBhvr>
                                      <p:to>
                                        <p:strVal val="solid"/>
                                      </p:to>
                                    </p:set>
                                    <p:set>
                                      <p:cBhvr>
                                        <p:cTn id="120" dur="2000" fill="hold"/>
                                        <p:tgtEl>
                                          <p:spTgt spid="46"/>
                                        </p:tgtEl>
                                        <p:attrNameLst>
                                          <p:attrName>fill.on</p:attrName>
                                        </p:attrNameLst>
                                      </p:cBhvr>
                                      <p:to>
                                        <p:strVal val="true"/>
                                      </p:to>
                                    </p:set>
                                  </p:childTnLst>
                                </p:cTn>
                              </p:par>
                            </p:childTnLst>
                          </p:cTn>
                        </p:par>
                        <p:par>
                          <p:cTn id="121" fill="hold">
                            <p:stCondLst>
                              <p:cond delay="4000"/>
                            </p:stCondLst>
                            <p:childTnLst>
                              <p:par>
                                <p:cTn id="122" presetID="1" presetClass="emph" presetSubtype="2" fill="hold" nodeType="afterEffect">
                                  <p:stCondLst>
                                    <p:cond delay="0"/>
                                  </p:stCondLst>
                                  <p:childTnLst>
                                    <p:animClr clrSpc="rgb" dir="cw">
                                      <p:cBhvr>
                                        <p:cTn id="123" dur="2000" fill="hold"/>
                                        <p:tgtEl>
                                          <p:spTgt spid="47"/>
                                        </p:tgtEl>
                                        <p:attrNameLst>
                                          <p:attrName>fillcolor</p:attrName>
                                        </p:attrNameLst>
                                      </p:cBhvr>
                                      <p:to>
                                        <a:srgbClr val="87BD31"/>
                                      </p:to>
                                    </p:animClr>
                                    <p:set>
                                      <p:cBhvr>
                                        <p:cTn id="124" dur="2000" fill="hold"/>
                                        <p:tgtEl>
                                          <p:spTgt spid="47"/>
                                        </p:tgtEl>
                                        <p:attrNameLst>
                                          <p:attrName>fill.type</p:attrName>
                                        </p:attrNameLst>
                                      </p:cBhvr>
                                      <p:to>
                                        <p:strVal val="solid"/>
                                      </p:to>
                                    </p:set>
                                    <p:set>
                                      <p:cBhvr>
                                        <p:cTn id="125" dur="2000" fill="hold"/>
                                        <p:tgtEl>
                                          <p:spTgt spid="47"/>
                                        </p:tgtEl>
                                        <p:attrNameLst>
                                          <p:attrName>fill.on</p:attrName>
                                        </p:attrNameLst>
                                      </p:cBhvr>
                                      <p:to>
                                        <p:strVal val="true"/>
                                      </p:to>
                                    </p:set>
                                  </p:childTnLst>
                                </p:cTn>
                              </p:par>
                            </p:childTnLst>
                          </p:cTn>
                        </p:par>
                        <p:par>
                          <p:cTn id="126" fill="hold">
                            <p:stCondLst>
                              <p:cond delay="6000"/>
                            </p:stCondLst>
                            <p:childTnLst>
                              <p:par>
                                <p:cTn id="127" presetID="1" presetClass="emph" presetSubtype="2" fill="hold" nodeType="afterEffect">
                                  <p:stCondLst>
                                    <p:cond delay="0"/>
                                  </p:stCondLst>
                                  <p:childTnLst>
                                    <p:animClr clrSpc="rgb" dir="cw">
                                      <p:cBhvr>
                                        <p:cTn id="128" dur="2000" fill="hold"/>
                                        <p:tgtEl>
                                          <p:spTgt spid="48"/>
                                        </p:tgtEl>
                                        <p:attrNameLst>
                                          <p:attrName>fillcolor</p:attrName>
                                        </p:attrNameLst>
                                      </p:cBhvr>
                                      <p:to>
                                        <a:srgbClr val="87BD31"/>
                                      </p:to>
                                    </p:animClr>
                                    <p:set>
                                      <p:cBhvr>
                                        <p:cTn id="129" dur="2000" fill="hold"/>
                                        <p:tgtEl>
                                          <p:spTgt spid="48"/>
                                        </p:tgtEl>
                                        <p:attrNameLst>
                                          <p:attrName>fill.type</p:attrName>
                                        </p:attrNameLst>
                                      </p:cBhvr>
                                      <p:to>
                                        <p:strVal val="solid"/>
                                      </p:to>
                                    </p:set>
                                    <p:set>
                                      <p:cBhvr>
                                        <p:cTn id="130" dur="2000" fill="hold"/>
                                        <p:tgtEl>
                                          <p:spTgt spid="4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72429" y="2189527"/>
            <a:ext cx="1116181" cy="1342238"/>
          </a:xfrm>
          <a:prstGeom prst="rect">
            <a:avLst/>
          </a:prstGeom>
          <a:solidFill>
            <a:schemeClr val="bg1"/>
          </a:solidFill>
          <a:ln w="3810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Rectangle 95"/>
          <p:cNvSpPr/>
          <p:nvPr/>
        </p:nvSpPr>
        <p:spPr>
          <a:xfrm>
            <a:off x="447429" y="670981"/>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sp>
        <p:nvSpPr>
          <p:cNvPr id="97" name="Rectangle 96"/>
          <p:cNvSpPr/>
          <p:nvPr/>
        </p:nvSpPr>
        <p:spPr>
          <a:xfrm>
            <a:off x="4361597"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cxnSp>
        <p:nvCxnSpPr>
          <p:cNvPr id="103" name="Straight Connector 102"/>
          <p:cNvCxnSpPr/>
          <p:nvPr/>
        </p:nvCxnSpPr>
        <p:spPr>
          <a:xfrm>
            <a:off x="4361597"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97963"/>
            <a:ext cx="7632700" cy="495108"/>
          </a:xfrm>
          <a:prstGeom prst="rect">
            <a:avLst/>
          </a:prstGeom>
          <a:solidFill>
            <a:srgbClr val="F7BC92"/>
          </a:solidFill>
          <a:ln w="28575">
            <a:noFill/>
          </a:ln>
        </p:spPr>
        <p:txBody>
          <a:bodyPr wrap="square" lIns="108000" tIns="108000" rIns="108000" bIns="108000" rtlCol="0">
            <a:spAutoFit/>
          </a:bodyPr>
          <a:lstStyle/>
          <a:p>
            <a:pPr algn="ctr"/>
            <a:r>
              <a:rPr lang="en-GB" dirty="0"/>
              <a:t>Now, convert these improper fractions to mixed numbers. </a:t>
            </a:r>
          </a:p>
        </p:txBody>
      </p:sp>
      <p:grpSp>
        <p:nvGrpSpPr>
          <p:cNvPr id="51" name="Group 50"/>
          <p:cNvGrpSpPr/>
          <p:nvPr/>
        </p:nvGrpSpPr>
        <p:grpSpPr>
          <a:xfrm>
            <a:off x="1067701" y="2339246"/>
            <a:ext cx="559769" cy="1077218"/>
            <a:chOff x="2650826" y="2196633"/>
            <a:chExt cx="559769" cy="1077218"/>
          </a:xfrm>
        </p:grpSpPr>
        <p:sp>
          <p:nvSpPr>
            <p:cNvPr id="52" name="Rectangle 51"/>
            <p:cNvSpPr/>
            <p:nvPr/>
          </p:nvSpPr>
          <p:spPr>
            <a:xfrm>
              <a:off x="2650826" y="2196633"/>
              <a:ext cx="559769" cy="1077218"/>
            </a:xfrm>
            <a:prstGeom prst="rect">
              <a:avLst/>
            </a:prstGeom>
          </p:spPr>
          <p:txBody>
            <a:bodyPr wrap="none">
              <a:spAutoFit/>
            </a:bodyPr>
            <a:lstStyle/>
            <a:p>
              <a:pPr algn="ctr"/>
              <a:r>
                <a:rPr lang="en-GB" sz="3200" dirty="0"/>
                <a:t>15</a:t>
              </a:r>
              <a:br>
                <a:rPr lang="en-GB" sz="3200" dirty="0"/>
              </a:br>
              <a:r>
                <a:rPr lang="en-GB" sz="3200" dirty="0"/>
                <a:t>2</a:t>
              </a:r>
            </a:p>
          </p:txBody>
        </p:sp>
        <p:cxnSp>
          <p:nvCxnSpPr>
            <p:cNvPr id="53" name="Straight Connector 52"/>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4" name="Rectangle 53"/>
          <p:cNvSpPr/>
          <p:nvPr/>
        </p:nvSpPr>
        <p:spPr>
          <a:xfrm>
            <a:off x="1969950" y="2189527"/>
            <a:ext cx="1116181" cy="1342238"/>
          </a:xfrm>
          <a:prstGeom prst="rect">
            <a:avLst/>
          </a:prstGeom>
          <a:solidFill>
            <a:schemeClr val="bg1"/>
          </a:solidFill>
          <a:ln w="3810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p>
        </p:txBody>
      </p:sp>
      <p:grpSp>
        <p:nvGrpSpPr>
          <p:cNvPr id="6" name="Group 5"/>
          <p:cNvGrpSpPr/>
          <p:nvPr/>
        </p:nvGrpSpPr>
        <p:grpSpPr>
          <a:xfrm>
            <a:off x="3167471" y="2189527"/>
            <a:ext cx="1116181" cy="1342238"/>
            <a:chOff x="3167471" y="2189527"/>
            <a:chExt cx="1116181" cy="1342238"/>
          </a:xfrm>
        </p:grpSpPr>
        <p:sp>
          <p:nvSpPr>
            <p:cNvPr id="55" name="Rectangle 54"/>
            <p:cNvSpPr/>
            <p:nvPr/>
          </p:nvSpPr>
          <p:spPr>
            <a:xfrm>
              <a:off x="3167471" y="2189527"/>
              <a:ext cx="1116181" cy="1342238"/>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56" name="Group 55"/>
            <p:cNvGrpSpPr/>
            <p:nvPr/>
          </p:nvGrpSpPr>
          <p:grpSpPr>
            <a:xfrm>
              <a:off x="3631023" y="2322037"/>
              <a:ext cx="401072" cy="1077218"/>
              <a:chOff x="2730175" y="2196633"/>
              <a:chExt cx="401072" cy="1077218"/>
            </a:xfrm>
          </p:grpSpPr>
          <p:sp>
            <p:nvSpPr>
              <p:cNvPr id="57" name="Rectangle 56"/>
              <p:cNvSpPr/>
              <p:nvPr/>
            </p:nvSpPr>
            <p:spPr>
              <a:xfrm>
                <a:off x="2730175" y="2196633"/>
                <a:ext cx="401072" cy="1077218"/>
              </a:xfrm>
              <a:prstGeom prst="rect">
                <a:avLst/>
              </a:prstGeom>
            </p:spPr>
            <p:txBody>
              <a:bodyPr wrap="none">
                <a:spAutoFit/>
              </a:bodyPr>
              <a:lstStyle/>
              <a:p>
                <a:pPr algn="ctr"/>
                <a:r>
                  <a:rPr lang="en-GB" sz="3200" dirty="0"/>
                  <a:t>1</a:t>
                </a:r>
                <a:br>
                  <a:rPr lang="en-GB" sz="3200" dirty="0"/>
                </a:br>
                <a:r>
                  <a:rPr lang="en-GB" sz="3200" dirty="0"/>
                  <a:t>2</a:t>
                </a:r>
              </a:p>
            </p:txBody>
          </p:sp>
          <p:cxnSp>
            <p:nvCxnSpPr>
              <p:cNvPr id="58" name="Straight Connector 57"/>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0" name="Rectangle 59"/>
            <p:cNvSpPr/>
            <p:nvPr/>
          </p:nvSpPr>
          <p:spPr>
            <a:xfrm>
              <a:off x="3331733" y="2523699"/>
              <a:ext cx="381835" cy="584775"/>
            </a:xfrm>
            <a:prstGeom prst="rect">
              <a:avLst/>
            </a:prstGeom>
          </p:spPr>
          <p:txBody>
            <a:bodyPr wrap="none">
              <a:spAutoFit/>
            </a:bodyPr>
            <a:lstStyle/>
            <a:p>
              <a:pPr algn="ctr"/>
              <a:r>
                <a:rPr lang="en-GB" sz="3200" dirty="0"/>
                <a:t>7</a:t>
              </a:r>
            </a:p>
          </p:txBody>
        </p:sp>
      </p:grpSp>
      <p:sp>
        <p:nvSpPr>
          <p:cNvPr id="92" name="Rectangle 91"/>
          <p:cNvSpPr/>
          <p:nvPr/>
        </p:nvSpPr>
        <p:spPr>
          <a:xfrm>
            <a:off x="4877127" y="2189527"/>
            <a:ext cx="1116181" cy="1342238"/>
          </a:xfrm>
          <a:prstGeom prst="rect">
            <a:avLst/>
          </a:prstGeom>
          <a:solidFill>
            <a:schemeClr val="bg1"/>
          </a:solidFill>
          <a:ln w="3810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3" name="Group 92"/>
          <p:cNvGrpSpPr/>
          <p:nvPr/>
        </p:nvGrpSpPr>
        <p:grpSpPr>
          <a:xfrm>
            <a:off x="5166789" y="2339246"/>
            <a:ext cx="570990" cy="1077218"/>
            <a:chOff x="2645216" y="2196633"/>
            <a:chExt cx="570990" cy="1077218"/>
          </a:xfrm>
        </p:grpSpPr>
        <p:sp>
          <p:nvSpPr>
            <p:cNvPr id="94" name="Rectangle 93"/>
            <p:cNvSpPr/>
            <p:nvPr/>
          </p:nvSpPr>
          <p:spPr>
            <a:xfrm>
              <a:off x="2645216" y="2196633"/>
              <a:ext cx="570990" cy="1077218"/>
            </a:xfrm>
            <a:prstGeom prst="rect">
              <a:avLst/>
            </a:prstGeom>
          </p:spPr>
          <p:txBody>
            <a:bodyPr wrap="none">
              <a:spAutoFit/>
            </a:bodyPr>
            <a:lstStyle/>
            <a:p>
              <a:pPr algn="ctr"/>
              <a:r>
                <a:rPr lang="en-GB" sz="3200" dirty="0"/>
                <a:t>14</a:t>
              </a:r>
              <a:br>
                <a:rPr lang="en-GB" sz="3200" dirty="0"/>
              </a:br>
              <a:r>
                <a:rPr lang="en-GB" sz="3200" dirty="0"/>
                <a:t>6</a:t>
              </a:r>
            </a:p>
          </p:txBody>
        </p:sp>
        <p:cxnSp>
          <p:nvCxnSpPr>
            <p:cNvPr id="95" name="Straight Connector 94"/>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8" name="Rectangle 97"/>
          <p:cNvSpPr/>
          <p:nvPr/>
        </p:nvSpPr>
        <p:spPr>
          <a:xfrm>
            <a:off x="6074648" y="2189527"/>
            <a:ext cx="1116181" cy="1342238"/>
          </a:xfrm>
          <a:prstGeom prst="rect">
            <a:avLst/>
          </a:prstGeom>
          <a:solidFill>
            <a:schemeClr val="bg1"/>
          </a:solidFill>
          <a:ln w="3810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p>
        </p:txBody>
      </p:sp>
      <p:grpSp>
        <p:nvGrpSpPr>
          <p:cNvPr id="18" name="Group 17"/>
          <p:cNvGrpSpPr/>
          <p:nvPr/>
        </p:nvGrpSpPr>
        <p:grpSpPr>
          <a:xfrm>
            <a:off x="7272169" y="2189527"/>
            <a:ext cx="1116181" cy="1342238"/>
            <a:chOff x="7272169" y="2189527"/>
            <a:chExt cx="1116181" cy="1342238"/>
          </a:xfrm>
        </p:grpSpPr>
        <p:sp>
          <p:nvSpPr>
            <p:cNvPr id="99" name="Rectangle 98"/>
            <p:cNvSpPr/>
            <p:nvPr/>
          </p:nvSpPr>
          <p:spPr>
            <a:xfrm>
              <a:off x="7272169" y="2189527"/>
              <a:ext cx="1116181" cy="1342238"/>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00" name="Group 99"/>
            <p:cNvGrpSpPr/>
            <p:nvPr/>
          </p:nvGrpSpPr>
          <p:grpSpPr>
            <a:xfrm>
              <a:off x="7733317" y="2322037"/>
              <a:ext cx="405880" cy="1077218"/>
              <a:chOff x="2727771" y="2196633"/>
              <a:chExt cx="405880" cy="1077218"/>
            </a:xfrm>
          </p:grpSpPr>
          <p:sp>
            <p:nvSpPr>
              <p:cNvPr id="101" name="Rectangle 100"/>
              <p:cNvSpPr/>
              <p:nvPr/>
            </p:nvSpPr>
            <p:spPr>
              <a:xfrm>
                <a:off x="2727771" y="2196633"/>
                <a:ext cx="405880" cy="1077218"/>
              </a:xfrm>
              <a:prstGeom prst="rect">
                <a:avLst/>
              </a:prstGeom>
            </p:spPr>
            <p:txBody>
              <a:bodyPr wrap="none">
                <a:spAutoFit/>
              </a:bodyPr>
              <a:lstStyle/>
              <a:p>
                <a:pPr algn="ctr"/>
                <a:r>
                  <a:rPr lang="en-GB" sz="3200" dirty="0"/>
                  <a:t>2</a:t>
                </a:r>
                <a:br>
                  <a:rPr lang="en-GB" sz="3200" dirty="0"/>
                </a:br>
                <a:r>
                  <a:rPr lang="en-GB" sz="3200" dirty="0"/>
                  <a:t>6</a:t>
                </a:r>
              </a:p>
            </p:txBody>
          </p:sp>
          <p:cxnSp>
            <p:nvCxnSpPr>
              <p:cNvPr id="102" name="Straight Connector 101"/>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4" name="Rectangle 103"/>
            <p:cNvSpPr/>
            <p:nvPr/>
          </p:nvSpPr>
          <p:spPr>
            <a:xfrm>
              <a:off x="7426813" y="2523699"/>
              <a:ext cx="401072" cy="584775"/>
            </a:xfrm>
            <a:prstGeom prst="rect">
              <a:avLst/>
            </a:prstGeom>
          </p:spPr>
          <p:txBody>
            <a:bodyPr wrap="none">
              <a:spAutoFit/>
            </a:bodyPr>
            <a:lstStyle/>
            <a:p>
              <a:pPr algn="ctr"/>
              <a:r>
                <a:rPr lang="en-GB" sz="3200" dirty="0"/>
                <a:t>2</a:t>
              </a:r>
            </a:p>
          </p:txBody>
        </p:sp>
      </p:grpSp>
      <p:sp>
        <p:nvSpPr>
          <p:cNvPr id="105" name="Rectangle 104"/>
          <p:cNvSpPr/>
          <p:nvPr/>
        </p:nvSpPr>
        <p:spPr>
          <a:xfrm>
            <a:off x="772429" y="3962164"/>
            <a:ext cx="1116181" cy="1342238"/>
          </a:xfrm>
          <a:prstGeom prst="rect">
            <a:avLst/>
          </a:prstGeom>
          <a:solidFill>
            <a:schemeClr val="bg1"/>
          </a:solidFill>
          <a:ln w="3810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6" name="Group 105"/>
          <p:cNvGrpSpPr/>
          <p:nvPr/>
        </p:nvGrpSpPr>
        <p:grpSpPr>
          <a:xfrm>
            <a:off x="1065297" y="4111883"/>
            <a:ext cx="564578" cy="1077218"/>
            <a:chOff x="2648422" y="2196633"/>
            <a:chExt cx="564578" cy="1077218"/>
          </a:xfrm>
        </p:grpSpPr>
        <p:sp>
          <p:nvSpPr>
            <p:cNvPr id="107" name="Rectangle 106"/>
            <p:cNvSpPr/>
            <p:nvPr/>
          </p:nvSpPr>
          <p:spPr>
            <a:xfrm>
              <a:off x="2648422" y="2196633"/>
              <a:ext cx="564578" cy="1077218"/>
            </a:xfrm>
            <a:prstGeom prst="rect">
              <a:avLst/>
            </a:prstGeom>
          </p:spPr>
          <p:txBody>
            <a:bodyPr wrap="none">
              <a:spAutoFit/>
            </a:bodyPr>
            <a:lstStyle/>
            <a:p>
              <a:pPr algn="ctr"/>
              <a:r>
                <a:rPr lang="en-GB" sz="3200" dirty="0"/>
                <a:t>19</a:t>
              </a:r>
              <a:br>
                <a:rPr lang="en-GB" sz="3200" dirty="0"/>
              </a:br>
              <a:r>
                <a:rPr lang="en-GB" sz="3200" dirty="0"/>
                <a:t>5</a:t>
              </a:r>
            </a:p>
          </p:txBody>
        </p:sp>
        <p:cxnSp>
          <p:nvCxnSpPr>
            <p:cNvPr id="108" name="Straight Connector 107"/>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9" name="Rectangle 108"/>
          <p:cNvSpPr/>
          <p:nvPr/>
        </p:nvSpPr>
        <p:spPr>
          <a:xfrm>
            <a:off x="1969950" y="3962164"/>
            <a:ext cx="1116181" cy="1342238"/>
          </a:xfrm>
          <a:prstGeom prst="rect">
            <a:avLst/>
          </a:prstGeom>
          <a:solidFill>
            <a:schemeClr val="bg1"/>
          </a:solidFill>
          <a:ln w="3810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p>
        </p:txBody>
      </p:sp>
      <p:grpSp>
        <p:nvGrpSpPr>
          <p:cNvPr id="9" name="Group 8"/>
          <p:cNvGrpSpPr/>
          <p:nvPr/>
        </p:nvGrpSpPr>
        <p:grpSpPr>
          <a:xfrm>
            <a:off x="3167471" y="3962164"/>
            <a:ext cx="1116181" cy="1342238"/>
            <a:chOff x="3167471" y="3962164"/>
            <a:chExt cx="1116181" cy="1342238"/>
          </a:xfrm>
        </p:grpSpPr>
        <p:sp>
          <p:nvSpPr>
            <p:cNvPr id="110" name="Rectangle 109"/>
            <p:cNvSpPr/>
            <p:nvPr/>
          </p:nvSpPr>
          <p:spPr>
            <a:xfrm>
              <a:off x="3167471" y="3962164"/>
              <a:ext cx="1116181" cy="1342238"/>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11" name="Group 110"/>
            <p:cNvGrpSpPr/>
            <p:nvPr/>
          </p:nvGrpSpPr>
          <p:grpSpPr>
            <a:xfrm>
              <a:off x="3624611" y="4094674"/>
              <a:ext cx="413896" cy="1077218"/>
              <a:chOff x="2723763" y="2196633"/>
              <a:chExt cx="413896" cy="1077218"/>
            </a:xfrm>
          </p:grpSpPr>
          <p:sp>
            <p:nvSpPr>
              <p:cNvPr id="112" name="Rectangle 111"/>
              <p:cNvSpPr/>
              <p:nvPr/>
            </p:nvSpPr>
            <p:spPr>
              <a:xfrm>
                <a:off x="2723763" y="2196633"/>
                <a:ext cx="413896" cy="1077218"/>
              </a:xfrm>
              <a:prstGeom prst="rect">
                <a:avLst/>
              </a:prstGeom>
            </p:spPr>
            <p:txBody>
              <a:bodyPr wrap="none">
                <a:spAutoFit/>
              </a:bodyPr>
              <a:lstStyle/>
              <a:p>
                <a:pPr algn="ctr"/>
                <a:r>
                  <a:rPr lang="en-GB" sz="3200" dirty="0"/>
                  <a:t>4</a:t>
                </a:r>
                <a:br>
                  <a:rPr lang="en-GB" sz="3200" dirty="0"/>
                </a:br>
                <a:r>
                  <a:rPr lang="en-GB" sz="3200" dirty="0"/>
                  <a:t>5</a:t>
                </a:r>
              </a:p>
            </p:txBody>
          </p:sp>
          <p:cxnSp>
            <p:nvCxnSpPr>
              <p:cNvPr id="113" name="Straight Connector 112"/>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4" name="Rectangle 113"/>
            <p:cNvSpPr/>
            <p:nvPr/>
          </p:nvSpPr>
          <p:spPr>
            <a:xfrm>
              <a:off x="3326924" y="4296336"/>
              <a:ext cx="391454" cy="584775"/>
            </a:xfrm>
            <a:prstGeom prst="rect">
              <a:avLst/>
            </a:prstGeom>
          </p:spPr>
          <p:txBody>
            <a:bodyPr wrap="none">
              <a:spAutoFit/>
            </a:bodyPr>
            <a:lstStyle/>
            <a:p>
              <a:pPr algn="ctr"/>
              <a:r>
                <a:rPr lang="en-GB" sz="3200" dirty="0"/>
                <a:t>3</a:t>
              </a:r>
            </a:p>
          </p:txBody>
        </p:sp>
      </p:grpSp>
      <p:sp>
        <p:nvSpPr>
          <p:cNvPr id="115" name="Rectangle 114"/>
          <p:cNvSpPr/>
          <p:nvPr/>
        </p:nvSpPr>
        <p:spPr>
          <a:xfrm>
            <a:off x="4877127" y="3962164"/>
            <a:ext cx="1116181" cy="1342238"/>
          </a:xfrm>
          <a:prstGeom prst="rect">
            <a:avLst/>
          </a:prstGeom>
          <a:solidFill>
            <a:schemeClr val="bg1"/>
          </a:solidFill>
          <a:ln w="3810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Group 115"/>
          <p:cNvGrpSpPr/>
          <p:nvPr/>
        </p:nvGrpSpPr>
        <p:grpSpPr>
          <a:xfrm>
            <a:off x="5173201" y="4111883"/>
            <a:ext cx="558166" cy="1077218"/>
            <a:chOff x="2651628" y="2196633"/>
            <a:chExt cx="558166" cy="1077218"/>
          </a:xfrm>
        </p:grpSpPr>
        <p:sp>
          <p:nvSpPr>
            <p:cNvPr id="117" name="Rectangle 116"/>
            <p:cNvSpPr/>
            <p:nvPr/>
          </p:nvSpPr>
          <p:spPr>
            <a:xfrm>
              <a:off x="2651628" y="2196633"/>
              <a:ext cx="558166" cy="1077218"/>
            </a:xfrm>
            <a:prstGeom prst="rect">
              <a:avLst/>
            </a:prstGeom>
          </p:spPr>
          <p:txBody>
            <a:bodyPr wrap="none">
              <a:spAutoFit/>
            </a:bodyPr>
            <a:lstStyle/>
            <a:p>
              <a:pPr algn="ctr"/>
              <a:r>
                <a:rPr lang="en-GB" sz="3200" dirty="0"/>
                <a:t>21</a:t>
              </a:r>
              <a:br>
                <a:rPr lang="en-GB" sz="3200" dirty="0"/>
              </a:br>
              <a:r>
                <a:rPr lang="en-GB" sz="3200" dirty="0"/>
                <a:t>4</a:t>
              </a:r>
            </a:p>
          </p:txBody>
        </p:sp>
        <p:cxnSp>
          <p:nvCxnSpPr>
            <p:cNvPr id="118" name="Straight Connector 117"/>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9" name="Rectangle 118"/>
          <p:cNvSpPr/>
          <p:nvPr/>
        </p:nvSpPr>
        <p:spPr>
          <a:xfrm>
            <a:off x="6074648" y="3962164"/>
            <a:ext cx="1116181" cy="1342238"/>
          </a:xfrm>
          <a:prstGeom prst="rect">
            <a:avLst/>
          </a:prstGeom>
          <a:solidFill>
            <a:schemeClr val="bg1"/>
          </a:solidFill>
          <a:ln w="3810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1"/>
                </a:solidFill>
              </a:rPr>
              <a:t>=</a:t>
            </a:r>
          </a:p>
        </p:txBody>
      </p:sp>
      <p:grpSp>
        <p:nvGrpSpPr>
          <p:cNvPr id="19" name="Group 18"/>
          <p:cNvGrpSpPr/>
          <p:nvPr/>
        </p:nvGrpSpPr>
        <p:grpSpPr>
          <a:xfrm>
            <a:off x="7272169" y="3962164"/>
            <a:ext cx="1116181" cy="1342238"/>
            <a:chOff x="7272169" y="3962164"/>
            <a:chExt cx="1116181" cy="1342238"/>
          </a:xfrm>
        </p:grpSpPr>
        <p:sp>
          <p:nvSpPr>
            <p:cNvPr id="120" name="Rectangle 119"/>
            <p:cNvSpPr/>
            <p:nvPr/>
          </p:nvSpPr>
          <p:spPr>
            <a:xfrm>
              <a:off x="7272169" y="3962164"/>
              <a:ext cx="1116181" cy="1342238"/>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21" name="Group 120"/>
            <p:cNvGrpSpPr/>
            <p:nvPr/>
          </p:nvGrpSpPr>
          <p:grpSpPr>
            <a:xfrm>
              <a:off x="7729309" y="4094674"/>
              <a:ext cx="413896" cy="1077218"/>
              <a:chOff x="2723763" y="2196633"/>
              <a:chExt cx="413896" cy="1077218"/>
            </a:xfrm>
          </p:grpSpPr>
          <p:sp>
            <p:nvSpPr>
              <p:cNvPr id="122" name="Rectangle 121"/>
              <p:cNvSpPr/>
              <p:nvPr/>
            </p:nvSpPr>
            <p:spPr>
              <a:xfrm>
                <a:off x="2723763" y="2196633"/>
                <a:ext cx="413896" cy="1077218"/>
              </a:xfrm>
              <a:prstGeom prst="rect">
                <a:avLst/>
              </a:prstGeom>
            </p:spPr>
            <p:txBody>
              <a:bodyPr wrap="none">
                <a:spAutoFit/>
              </a:bodyPr>
              <a:lstStyle/>
              <a:p>
                <a:pPr algn="ctr"/>
                <a:r>
                  <a:rPr lang="en-GB" sz="3200" dirty="0"/>
                  <a:t>1</a:t>
                </a:r>
                <a:br>
                  <a:rPr lang="en-GB" sz="3200" dirty="0"/>
                </a:br>
                <a:r>
                  <a:rPr lang="en-GB" sz="3200" dirty="0"/>
                  <a:t>4</a:t>
                </a:r>
              </a:p>
            </p:txBody>
          </p:sp>
          <p:cxnSp>
            <p:nvCxnSpPr>
              <p:cNvPr id="123" name="Straight Connector 122"/>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4" name="Rectangle 123"/>
            <p:cNvSpPr/>
            <p:nvPr/>
          </p:nvSpPr>
          <p:spPr>
            <a:xfrm>
              <a:off x="7426011" y="4296336"/>
              <a:ext cx="402675" cy="584775"/>
            </a:xfrm>
            <a:prstGeom prst="rect">
              <a:avLst/>
            </a:prstGeom>
          </p:spPr>
          <p:txBody>
            <a:bodyPr wrap="none">
              <a:spAutoFit/>
            </a:bodyPr>
            <a:lstStyle/>
            <a:p>
              <a:pPr algn="ctr"/>
              <a:r>
                <a:rPr lang="en-GB" sz="3200" dirty="0"/>
                <a:t>5</a:t>
              </a:r>
            </a:p>
          </p:txBody>
        </p:sp>
      </p:grpSp>
    </p:spTree>
    <p:extLst>
      <p:ext uri="{BB962C8B-B14F-4D97-AF65-F5344CB8AC3E}">
        <p14:creationId xmlns:p14="http://schemas.microsoft.com/office/powerpoint/2010/main" val="767066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687232"/>
            <a:ext cx="7632700" cy="3405593"/>
          </a:xfrm>
          <a:prstGeom prst="rect">
            <a:avLst/>
          </a:prstGeom>
        </p:spPr>
      </p:pic>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sp>
        <p:nvSpPr>
          <p:cNvPr id="10" name="Rectangle 9"/>
          <p:cNvSpPr/>
          <p:nvPr/>
        </p:nvSpPr>
        <p:spPr>
          <a:xfrm>
            <a:off x="4361597"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4361597"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297963"/>
            <a:ext cx="7632700" cy="1326105"/>
          </a:xfrm>
          <a:prstGeom prst="rect">
            <a:avLst/>
          </a:prstGeom>
          <a:solidFill>
            <a:srgbClr val="F7BC92"/>
          </a:solidFill>
          <a:ln w="28575">
            <a:noFill/>
          </a:ln>
        </p:spPr>
        <p:txBody>
          <a:bodyPr wrap="square" lIns="108000" tIns="108000" rIns="108000" bIns="108000" rtlCol="0">
            <a:spAutoFit/>
          </a:bodyPr>
          <a:lstStyle/>
          <a:p>
            <a:pPr algn="ctr"/>
            <a:r>
              <a:rPr lang="en-GB" dirty="0"/>
              <a:t>Timmy has converted some mixed numbers into improper fractions. </a:t>
            </a:r>
          </a:p>
          <a:p>
            <a:pPr algn="ctr"/>
            <a:endParaRPr lang="en-GB" dirty="0"/>
          </a:p>
          <a:p>
            <a:pPr algn="ctr"/>
            <a:r>
              <a:rPr lang="en-GB" dirty="0"/>
              <a:t>Can you spot the mistakes he has made? Explain Timmy’s mistakes and work out the correct answers.</a:t>
            </a:r>
          </a:p>
        </p:txBody>
      </p:sp>
      <p:sp>
        <p:nvSpPr>
          <p:cNvPr id="7" name="Rectangle 6"/>
          <p:cNvSpPr/>
          <p:nvPr/>
        </p:nvSpPr>
        <p:spPr>
          <a:xfrm>
            <a:off x="1326093" y="2913706"/>
            <a:ext cx="532518" cy="369332"/>
          </a:xfrm>
          <a:prstGeom prst="rect">
            <a:avLst/>
          </a:prstGeom>
        </p:spPr>
        <p:txBody>
          <a:bodyPr wrap="none">
            <a:spAutoFit/>
          </a:bodyPr>
          <a:lstStyle/>
          <a:p>
            <a:r>
              <a:rPr lang="en-GB" dirty="0">
                <a:latin typeface="Kalam" panose="02000000000000000000" pitchFamily="2" charset="0"/>
                <a:cs typeface="Kalam" panose="02000000000000000000" pitchFamily="2" charset="0"/>
              </a:rPr>
              <a:t>= 2</a:t>
            </a:r>
          </a:p>
        </p:txBody>
      </p:sp>
      <p:grpSp>
        <p:nvGrpSpPr>
          <p:cNvPr id="8" name="Group 7"/>
          <p:cNvGrpSpPr/>
          <p:nvPr/>
        </p:nvGrpSpPr>
        <p:grpSpPr>
          <a:xfrm>
            <a:off x="1120599" y="2836762"/>
            <a:ext cx="277640" cy="523220"/>
            <a:chOff x="2791889" y="2196633"/>
            <a:chExt cx="277640" cy="523220"/>
          </a:xfrm>
        </p:grpSpPr>
        <p:sp>
          <p:nvSpPr>
            <p:cNvPr id="9" name="Rectangle 8"/>
            <p:cNvSpPr/>
            <p:nvPr/>
          </p:nvSpPr>
          <p:spPr>
            <a:xfrm>
              <a:off x="2791889" y="2196633"/>
              <a:ext cx="277640"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7</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3</a:t>
              </a:r>
            </a:p>
          </p:txBody>
        </p:sp>
        <p:cxnSp>
          <p:nvCxnSpPr>
            <p:cNvPr id="13" name="Straight Connector 12"/>
            <p:cNvCxnSpPr/>
            <p:nvPr/>
          </p:nvCxnSpPr>
          <p:spPr>
            <a:xfrm>
              <a:off x="2858628" y="2458243"/>
              <a:ext cx="13399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301332">
            <a:off x="853843" y="4743314"/>
            <a:ext cx="2839108" cy="1878962"/>
          </a:xfrm>
          <a:prstGeom prst="rect">
            <a:avLst/>
          </a:prstGeom>
        </p:spPr>
      </p:pic>
      <p:grpSp>
        <p:nvGrpSpPr>
          <p:cNvPr id="14" name="Group 13"/>
          <p:cNvGrpSpPr/>
          <p:nvPr/>
        </p:nvGrpSpPr>
        <p:grpSpPr>
          <a:xfrm>
            <a:off x="1771248" y="2836762"/>
            <a:ext cx="288862" cy="523220"/>
            <a:chOff x="2786279" y="2196633"/>
            <a:chExt cx="288862" cy="523220"/>
          </a:xfrm>
        </p:grpSpPr>
        <p:sp>
          <p:nvSpPr>
            <p:cNvPr id="15" name="Rectangle 14"/>
            <p:cNvSpPr/>
            <p:nvPr/>
          </p:nvSpPr>
          <p:spPr>
            <a:xfrm>
              <a:off x="2786279" y="2196633"/>
              <a:ext cx="288862"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2</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3</a:t>
              </a:r>
            </a:p>
          </p:txBody>
        </p:sp>
        <p:cxnSp>
          <p:nvCxnSpPr>
            <p:cNvPr id="16" name="Straight Connector 15"/>
            <p:cNvCxnSpPr/>
            <p:nvPr/>
          </p:nvCxnSpPr>
          <p:spPr>
            <a:xfrm>
              <a:off x="2858628" y="2458243"/>
              <a:ext cx="13399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 name="Rectangle 16"/>
          <p:cNvSpPr/>
          <p:nvPr/>
        </p:nvSpPr>
        <p:spPr>
          <a:xfrm>
            <a:off x="1326093" y="3715644"/>
            <a:ext cx="570990" cy="369332"/>
          </a:xfrm>
          <a:prstGeom prst="rect">
            <a:avLst/>
          </a:prstGeom>
        </p:spPr>
        <p:txBody>
          <a:bodyPr wrap="none">
            <a:spAutoFit/>
          </a:bodyPr>
          <a:lstStyle/>
          <a:p>
            <a:r>
              <a:rPr lang="en-GB" dirty="0">
                <a:latin typeface="Kalam" panose="02000000000000000000" pitchFamily="2" charset="0"/>
                <a:cs typeface="Kalam" panose="02000000000000000000" pitchFamily="2" charset="0"/>
              </a:rPr>
              <a:t>= 10</a:t>
            </a:r>
          </a:p>
        </p:txBody>
      </p:sp>
      <p:grpSp>
        <p:nvGrpSpPr>
          <p:cNvPr id="18" name="Group 17"/>
          <p:cNvGrpSpPr/>
          <p:nvPr/>
        </p:nvGrpSpPr>
        <p:grpSpPr>
          <a:xfrm>
            <a:off x="1112585" y="3638700"/>
            <a:ext cx="293670" cy="523220"/>
            <a:chOff x="2783875" y="2196633"/>
            <a:chExt cx="293670" cy="523220"/>
          </a:xfrm>
        </p:grpSpPr>
        <p:sp>
          <p:nvSpPr>
            <p:cNvPr id="19" name="Rectangle 18"/>
            <p:cNvSpPr/>
            <p:nvPr/>
          </p:nvSpPr>
          <p:spPr>
            <a:xfrm>
              <a:off x="2783875" y="2196633"/>
              <a:ext cx="293670"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11</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5</a:t>
              </a:r>
            </a:p>
          </p:txBody>
        </p:sp>
        <p:cxnSp>
          <p:nvCxnSpPr>
            <p:cNvPr id="20" name="Straight Connector 19"/>
            <p:cNvCxnSpPr/>
            <p:nvPr/>
          </p:nvCxnSpPr>
          <p:spPr>
            <a:xfrm>
              <a:off x="2858628" y="2458243"/>
              <a:ext cx="13399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1772851" y="3638700"/>
            <a:ext cx="285656" cy="523220"/>
            <a:chOff x="2787882" y="2196633"/>
            <a:chExt cx="285656" cy="523220"/>
          </a:xfrm>
        </p:grpSpPr>
        <p:sp>
          <p:nvSpPr>
            <p:cNvPr id="22" name="Rectangle 21"/>
            <p:cNvSpPr/>
            <p:nvPr/>
          </p:nvSpPr>
          <p:spPr>
            <a:xfrm>
              <a:off x="2787882" y="2196633"/>
              <a:ext cx="285656"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1</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5</a:t>
              </a:r>
            </a:p>
          </p:txBody>
        </p:sp>
        <p:cxnSp>
          <p:nvCxnSpPr>
            <p:cNvPr id="23" name="Straight Connector 22"/>
            <p:cNvCxnSpPr/>
            <p:nvPr/>
          </p:nvCxnSpPr>
          <p:spPr>
            <a:xfrm>
              <a:off x="2858628" y="2458243"/>
              <a:ext cx="13399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4" name="Rectangle 23"/>
          <p:cNvSpPr/>
          <p:nvPr/>
        </p:nvSpPr>
        <p:spPr>
          <a:xfrm>
            <a:off x="1326093" y="4592807"/>
            <a:ext cx="516488" cy="369332"/>
          </a:xfrm>
          <a:prstGeom prst="rect">
            <a:avLst/>
          </a:prstGeom>
        </p:spPr>
        <p:txBody>
          <a:bodyPr wrap="none">
            <a:spAutoFit/>
          </a:bodyPr>
          <a:lstStyle/>
          <a:p>
            <a:r>
              <a:rPr lang="en-GB" dirty="0">
                <a:latin typeface="Kalam" panose="02000000000000000000" pitchFamily="2" charset="0"/>
                <a:cs typeface="Kalam" panose="02000000000000000000" pitchFamily="2" charset="0"/>
              </a:rPr>
              <a:t>= 3</a:t>
            </a:r>
          </a:p>
        </p:txBody>
      </p:sp>
      <p:grpSp>
        <p:nvGrpSpPr>
          <p:cNvPr id="25" name="Group 24"/>
          <p:cNvGrpSpPr/>
          <p:nvPr/>
        </p:nvGrpSpPr>
        <p:grpSpPr>
          <a:xfrm>
            <a:off x="1098157" y="4515863"/>
            <a:ext cx="322525" cy="523220"/>
            <a:chOff x="2769447" y="2196633"/>
            <a:chExt cx="322525" cy="523220"/>
          </a:xfrm>
        </p:grpSpPr>
        <p:sp>
          <p:nvSpPr>
            <p:cNvPr id="26" name="Rectangle 25"/>
            <p:cNvSpPr/>
            <p:nvPr/>
          </p:nvSpPr>
          <p:spPr>
            <a:xfrm>
              <a:off x="2769447" y="2196633"/>
              <a:ext cx="322525"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17</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4</a:t>
              </a:r>
            </a:p>
          </p:txBody>
        </p:sp>
        <p:cxnSp>
          <p:nvCxnSpPr>
            <p:cNvPr id="27" name="Straight Connector 26"/>
            <p:cNvCxnSpPr/>
            <p:nvPr/>
          </p:nvCxnSpPr>
          <p:spPr>
            <a:xfrm>
              <a:off x="2858628" y="2458243"/>
              <a:ext cx="13399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1771248" y="4515863"/>
            <a:ext cx="288862" cy="523220"/>
            <a:chOff x="2786279" y="2196633"/>
            <a:chExt cx="288862" cy="523220"/>
          </a:xfrm>
        </p:grpSpPr>
        <p:sp>
          <p:nvSpPr>
            <p:cNvPr id="29" name="Rectangle 28"/>
            <p:cNvSpPr/>
            <p:nvPr/>
          </p:nvSpPr>
          <p:spPr>
            <a:xfrm>
              <a:off x="2786279" y="2196633"/>
              <a:ext cx="288862" cy="523220"/>
            </a:xfrm>
            <a:prstGeom prst="rect">
              <a:avLst/>
            </a:prstGeom>
          </p:spPr>
          <p:txBody>
            <a:bodyPr wrap="none">
              <a:spAutoFit/>
            </a:bodyPr>
            <a:lstStyle/>
            <a:p>
              <a:pPr algn="ctr"/>
              <a:r>
                <a:rPr lang="en-GB" sz="1400" dirty="0">
                  <a:latin typeface="Kalam" panose="02000000000000000000" pitchFamily="2" charset="0"/>
                  <a:cs typeface="Kalam" panose="02000000000000000000" pitchFamily="2" charset="0"/>
                </a:rPr>
                <a:t>5</a:t>
              </a:r>
              <a:br>
                <a:rPr lang="en-GB" sz="1400" dirty="0">
                  <a:latin typeface="Kalam" panose="02000000000000000000" pitchFamily="2" charset="0"/>
                  <a:cs typeface="Kalam" panose="02000000000000000000" pitchFamily="2" charset="0"/>
                </a:rPr>
              </a:br>
              <a:r>
                <a:rPr lang="en-GB" sz="1400" dirty="0">
                  <a:latin typeface="Kalam" panose="02000000000000000000" pitchFamily="2" charset="0"/>
                  <a:cs typeface="Kalam" panose="02000000000000000000" pitchFamily="2" charset="0"/>
                </a:rPr>
                <a:t>4</a:t>
              </a:r>
            </a:p>
          </p:txBody>
        </p:sp>
        <p:cxnSp>
          <p:nvCxnSpPr>
            <p:cNvPr id="30" name="Straight Connector 29"/>
            <p:cNvCxnSpPr/>
            <p:nvPr/>
          </p:nvCxnSpPr>
          <p:spPr>
            <a:xfrm>
              <a:off x="2858628" y="2458243"/>
              <a:ext cx="13399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oup 4"/>
          <p:cNvGrpSpPr/>
          <p:nvPr/>
        </p:nvGrpSpPr>
        <p:grpSpPr>
          <a:xfrm>
            <a:off x="2132460" y="2889667"/>
            <a:ext cx="5288892" cy="723275"/>
            <a:chOff x="2132460" y="2889667"/>
            <a:chExt cx="5288892" cy="723275"/>
          </a:xfrm>
        </p:grpSpPr>
        <p:sp>
          <p:nvSpPr>
            <p:cNvPr id="4" name="Rectangle 3"/>
            <p:cNvSpPr/>
            <p:nvPr/>
          </p:nvSpPr>
          <p:spPr>
            <a:xfrm>
              <a:off x="2132460" y="2889667"/>
              <a:ext cx="5288892" cy="646331"/>
            </a:xfrm>
            <a:prstGeom prst="rect">
              <a:avLst/>
            </a:prstGeom>
          </p:spPr>
          <p:txBody>
            <a:bodyPr wrap="square">
              <a:spAutoFit/>
            </a:bodyPr>
            <a:lstStyle/>
            <a:p>
              <a:r>
                <a:rPr lang="en-GB" b="1" dirty="0">
                  <a:solidFill>
                    <a:srgbClr val="87BD31"/>
                  </a:solidFill>
                </a:rPr>
                <a:t>The fraction in the mixed number is incorrect. The answer should be      . </a:t>
              </a:r>
            </a:p>
          </p:txBody>
        </p:sp>
        <p:grpSp>
          <p:nvGrpSpPr>
            <p:cNvPr id="31" name="Group 30"/>
            <p:cNvGrpSpPr/>
            <p:nvPr/>
          </p:nvGrpSpPr>
          <p:grpSpPr>
            <a:xfrm>
              <a:off x="4493790" y="3089722"/>
              <a:ext cx="445174" cy="523220"/>
              <a:chOff x="2046309" y="2473632"/>
              <a:chExt cx="445174" cy="523220"/>
            </a:xfrm>
          </p:grpSpPr>
          <p:grpSp>
            <p:nvGrpSpPr>
              <p:cNvPr id="32" name="Group 31"/>
              <p:cNvGrpSpPr/>
              <p:nvPr/>
            </p:nvGrpSpPr>
            <p:grpSpPr>
              <a:xfrm>
                <a:off x="2213843" y="2473632"/>
                <a:ext cx="277640" cy="523220"/>
                <a:chOff x="-209445" y="2473632"/>
                <a:chExt cx="277640" cy="523220"/>
              </a:xfrm>
            </p:grpSpPr>
            <p:sp>
              <p:nvSpPr>
                <p:cNvPr id="34" name="Rectangle 33"/>
                <p:cNvSpPr/>
                <p:nvPr/>
              </p:nvSpPr>
              <p:spPr>
                <a:xfrm>
                  <a:off x="-209445" y="2473632"/>
                  <a:ext cx="277640" cy="523220"/>
                </a:xfrm>
                <a:prstGeom prst="rect">
                  <a:avLst/>
                </a:prstGeom>
              </p:spPr>
              <p:txBody>
                <a:bodyPr wrap="none">
                  <a:spAutoFit/>
                </a:bodyPr>
                <a:lstStyle/>
                <a:p>
                  <a:r>
                    <a:rPr lang="en-GB" sz="1400" b="1" dirty="0">
                      <a:solidFill>
                        <a:srgbClr val="87BD31"/>
                      </a:solidFill>
                    </a:rPr>
                    <a:t>1</a:t>
                  </a:r>
                  <a:br>
                    <a:rPr lang="en-GB" sz="1400" b="1" dirty="0">
                      <a:solidFill>
                        <a:srgbClr val="87BD31"/>
                      </a:solidFill>
                    </a:rPr>
                  </a:br>
                  <a:r>
                    <a:rPr lang="en-GB" sz="1400" b="1" dirty="0">
                      <a:solidFill>
                        <a:srgbClr val="87BD31"/>
                      </a:solidFill>
                    </a:rPr>
                    <a:t>3</a:t>
                  </a:r>
                </a:p>
              </p:txBody>
            </p:sp>
            <p:cxnSp>
              <p:nvCxnSpPr>
                <p:cNvPr id="35" name="Straight Connector 34"/>
                <p:cNvCxnSpPr/>
                <p:nvPr/>
              </p:nvCxnSpPr>
              <p:spPr>
                <a:xfrm>
                  <a:off x="-117329" y="2735242"/>
                  <a:ext cx="75915"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33" name="Rectangle 32"/>
              <p:cNvSpPr/>
              <p:nvPr/>
            </p:nvSpPr>
            <p:spPr>
              <a:xfrm>
                <a:off x="2046309" y="2550576"/>
                <a:ext cx="306494" cy="369332"/>
              </a:xfrm>
              <a:prstGeom prst="rect">
                <a:avLst/>
              </a:prstGeom>
            </p:spPr>
            <p:txBody>
              <a:bodyPr wrap="none">
                <a:spAutoFit/>
              </a:bodyPr>
              <a:lstStyle/>
              <a:p>
                <a:r>
                  <a:rPr lang="en-GB" b="1" dirty="0">
                    <a:solidFill>
                      <a:srgbClr val="87BD31"/>
                    </a:solidFill>
                  </a:rPr>
                  <a:t>2</a:t>
                </a:r>
              </a:p>
            </p:txBody>
          </p:sp>
        </p:grpSp>
      </p:grpSp>
      <p:grpSp>
        <p:nvGrpSpPr>
          <p:cNvPr id="48" name="Group 47"/>
          <p:cNvGrpSpPr/>
          <p:nvPr/>
        </p:nvGrpSpPr>
        <p:grpSpPr>
          <a:xfrm>
            <a:off x="2129253" y="3696266"/>
            <a:ext cx="5900322" cy="727264"/>
            <a:chOff x="2129253" y="3696266"/>
            <a:chExt cx="5900322" cy="727264"/>
          </a:xfrm>
        </p:grpSpPr>
        <p:sp>
          <p:nvSpPr>
            <p:cNvPr id="36" name="Rectangle 35"/>
            <p:cNvSpPr/>
            <p:nvPr/>
          </p:nvSpPr>
          <p:spPr>
            <a:xfrm>
              <a:off x="2129253" y="3696266"/>
              <a:ext cx="5900322" cy="646331"/>
            </a:xfrm>
            <a:prstGeom prst="rect">
              <a:avLst/>
            </a:prstGeom>
          </p:spPr>
          <p:txBody>
            <a:bodyPr wrap="square">
              <a:spAutoFit/>
            </a:bodyPr>
            <a:lstStyle/>
            <a:p>
              <a:r>
                <a:rPr lang="en-GB" b="1" dirty="0">
                  <a:solidFill>
                    <a:srgbClr val="87BD31"/>
                  </a:solidFill>
                </a:rPr>
                <a:t>This is incorrect as 10 fifths make 2 whole ones. The answer should be     .</a:t>
              </a:r>
            </a:p>
          </p:txBody>
        </p:sp>
        <p:grpSp>
          <p:nvGrpSpPr>
            <p:cNvPr id="37" name="Group 36"/>
            <p:cNvGrpSpPr/>
            <p:nvPr/>
          </p:nvGrpSpPr>
          <p:grpSpPr>
            <a:xfrm>
              <a:off x="4015647" y="3900310"/>
              <a:ext cx="448380" cy="523220"/>
              <a:chOff x="1720808" y="2477621"/>
              <a:chExt cx="448380" cy="523220"/>
            </a:xfrm>
          </p:grpSpPr>
          <p:grpSp>
            <p:nvGrpSpPr>
              <p:cNvPr id="38" name="Group 37"/>
              <p:cNvGrpSpPr/>
              <p:nvPr/>
            </p:nvGrpSpPr>
            <p:grpSpPr>
              <a:xfrm>
                <a:off x="1888342" y="2477621"/>
                <a:ext cx="280846" cy="523220"/>
                <a:chOff x="-534946" y="2477621"/>
                <a:chExt cx="280846" cy="523220"/>
              </a:xfrm>
            </p:grpSpPr>
            <p:sp>
              <p:nvSpPr>
                <p:cNvPr id="40" name="Rectangle 39"/>
                <p:cNvSpPr/>
                <p:nvPr/>
              </p:nvSpPr>
              <p:spPr>
                <a:xfrm>
                  <a:off x="-534946" y="2477621"/>
                  <a:ext cx="280846" cy="523220"/>
                </a:xfrm>
                <a:prstGeom prst="rect">
                  <a:avLst/>
                </a:prstGeom>
              </p:spPr>
              <p:txBody>
                <a:bodyPr wrap="none">
                  <a:spAutoFit/>
                </a:bodyPr>
                <a:lstStyle/>
                <a:p>
                  <a:r>
                    <a:rPr lang="en-GB" sz="1400" b="1" dirty="0">
                      <a:solidFill>
                        <a:srgbClr val="87BD31"/>
                      </a:solidFill>
                    </a:rPr>
                    <a:t>1</a:t>
                  </a:r>
                  <a:br>
                    <a:rPr lang="en-GB" sz="1400" b="1" dirty="0">
                      <a:solidFill>
                        <a:srgbClr val="87BD31"/>
                      </a:solidFill>
                    </a:rPr>
                  </a:br>
                  <a:r>
                    <a:rPr lang="en-GB" sz="1400" b="1" dirty="0">
                      <a:solidFill>
                        <a:srgbClr val="87BD31"/>
                      </a:solidFill>
                    </a:rPr>
                    <a:t>5</a:t>
                  </a:r>
                </a:p>
              </p:txBody>
            </p:sp>
            <p:cxnSp>
              <p:nvCxnSpPr>
                <p:cNvPr id="41" name="Straight Connector 40"/>
                <p:cNvCxnSpPr/>
                <p:nvPr/>
              </p:nvCxnSpPr>
              <p:spPr>
                <a:xfrm>
                  <a:off x="-442830" y="2739231"/>
                  <a:ext cx="75915"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39" name="Rectangle 38"/>
              <p:cNvSpPr/>
              <p:nvPr/>
            </p:nvSpPr>
            <p:spPr>
              <a:xfrm>
                <a:off x="1720808" y="2554565"/>
                <a:ext cx="306494" cy="369332"/>
              </a:xfrm>
              <a:prstGeom prst="rect">
                <a:avLst/>
              </a:prstGeom>
            </p:spPr>
            <p:txBody>
              <a:bodyPr wrap="none">
                <a:spAutoFit/>
              </a:bodyPr>
              <a:lstStyle/>
              <a:p>
                <a:r>
                  <a:rPr lang="en-GB" b="1" dirty="0">
                    <a:solidFill>
                      <a:srgbClr val="87BD31"/>
                    </a:solidFill>
                  </a:rPr>
                  <a:t>2</a:t>
                </a:r>
              </a:p>
            </p:txBody>
          </p:sp>
        </p:grpSp>
      </p:grpSp>
      <p:grpSp>
        <p:nvGrpSpPr>
          <p:cNvPr id="49" name="Group 48"/>
          <p:cNvGrpSpPr/>
          <p:nvPr/>
        </p:nvGrpSpPr>
        <p:grpSpPr>
          <a:xfrm>
            <a:off x="2129253" y="4425921"/>
            <a:ext cx="5855603" cy="721748"/>
            <a:chOff x="2129253" y="4425921"/>
            <a:chExt cx="5855603" cy="721748"/>
          </a:xfrm>
        </p:grpSpPr>
        <p:sp>
          <p:nvSpPr>
            <p:cNvPr id="42" name="Rectangle 41"/>
            <p:cNvSpPr/>
            <p:nvPr/>
          </p:nvSpPr>
          <p:spPr>
            <a:xfrm>
              <a:off x="2129253" y="4425921"/>
              <a:ext cx="5855603" cy="646331"/>
            </a:xfrm>
            <a:prstGeom prst="rect">
              <a:avLst/>
            </a:prstGeom>
          </p:spPr>
          <p:txBody>
            <a:bodyPr wrap="square">
              <a:spAutoFit/>
            </a:bodyPr>
            <a:lstStyle/>
            <a:p>
              <a:r>
                <a:rPr lang="en-GB" b="1" dirty="0">
                  <a:solidFill>
                    <a:srgbClr val="87BD31"/>
                  </a:solidFill>
                </a:rPr>
                <a:t>This is incorrect as it still includes an improper fraction. The answer should be     .</a:t>
              </a:r>
            </a:p>
          </p:txBody>
        </p:sp>
        <p:grpSp>
          <p:nvGrpSpPr>
            <p:cNvPr id="43" name="Group 42"/>
            <p:cNvGrpSpPr/>
            <p:nvPr/>
          </p:nvGrpSpPr>
          <p:grpSpPr>
            <a:xfrm>
              <a:off x="5415372" y="4624449"/>
              <a:ext cx="456396" cy="523220"/>
              <a:chOff x="7245792" y="2196633"/>
              <a:chExt cx="456396" cy="523220"/>
            </a:xfrm>
          </p:grpSpPr>
          <p:grpSp>
            <p:nvGrpSpPr>
              <p:cNvPr id="44" name="Group 43"/>
              <p:cNvGrpSpPr/>
              <p:nvPr/>
            </p:nvGrpSpPr>
            <p:grpSpPr>
              <a:xfrm>
                <a:off x="7413326" y="2196633"/>
                <a:ext cx="288862" cy="523220"/>
                <a:chOff x="4990038" y="2196633"/>
                <a:chExt cx="288862" cy="523220"/>
              </a:xfrm>
            </p:grpSpPr>
            <p:sp>
              <p:nvSpPr>
                <p:cNvPr id="46" name="Rectangle 45"/>
                <p:cNvSpPr/>
                <p:nvPr/>
              </p:nvSpPr>
              <p:spPr>
                <a:xfrm>
                  <a:off x="4990038" y="2196633"/>
                  <a:ext cx="288862" cy="523220"/>
                </a:xfrm>
                <a:prstGeom prst="rect">
                  <a:avLst/>
                </a:prstGeom>
              </p:spPr>
              <p:txBody>
                <a:bodyPr wrap="none">
                  <a:spAutoFit/>
                </a:bodyPr>
                <a:lstStyle/>
                <a:p>
                  <a:r>
                    <a:rPr lang="en-GB" sz="1400" b="1" dirty="0">
                      <a:solidFill>
                        <a:srgbClr val="87BD31"/>
                      </a:solidFill>
                    </a:rPr>
                    <a:t>1</a:t>
                  </a:r>
                  <a:br>
                    <a:rPr lang="en-GB" sz="1400" b="1" dirty="0">
                      <a:solidFill>
                        <a:srgbClr val="87BD31"/>
                      </a:solidFill>
                    </a:rPr>
                  </a:br>
                  <a:r>
                    <a:rPr lang="en-GB" sz="1400" b="1" dirty="0">
                      <a:solidFill>
                        <a:srgbClr val="87BD31"/>
                      </a:solidFill>
                    </a:rPr>
                    <a:t>4</a:t>
                  </a:r>
                </a:p>
              </p:txBody>
            </p:sp>
            <p:cxnSp>
              <p:nvCxnSpPr>
                <p:cNvPr id="47" name="Straight Connector 46"/>
                <p:cNvCxnSpPr/>
                <p:nvPr/>
              </p:nvCxnSpPr>
              <p:spPr>
                <a:xfrm>
                  <a:off x="5082154" y="2458243"/>
                  <a:ext cx="75915"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45" name="Rectangle 44"/>
              <p:cNvSpPr/>
              <p:nvPr/>
            </p:nvSpPr>
            <p:spPr>
              <a:xfrm>
                <a:off x="7245792" y="2273577"/>
                <a:ext cx="319318" cy="369332"/>
              </a:xfrm>
              <a:prstGeom prst="rect">
                <a:avLst/>
              </a:prstGeom>
            </p:spPr>
            <p:txBody>
              <a:bodyPr wrap="none">
                <a:spAutoFit/>
              </a:bodyPr>
              <a:lstStyle/>
              <a:p>
                <a:r>
                  <a:rPr lang="en-GB" b="1" dirty="0">
                    <a:solidFill>
                      <a:srgbClr val="87BD31"/>
                    </a:solidFill>
                  </a:rPr>
                  <a:t>4</a:t>
                </a:r>
              </a:p>
            </p:txBody>
          </p:sp>
        </p:grpSp>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fade">
                                      <p:cBhvr>
                                        <p:cTn id="1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sp>
        <p:nvSpPr>
          <p:cNvPr id="75" name="Rectangle 74"/>
          <p:cNvSpPr/>
          <p:nvPr/>
        </p:nvSpPr>
        <p:spPr>
          <a:xfrm>
            <a:off x="436159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436159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3378066"/>
            <a:ext cx="7632700" cy="2434101"/>
          </a:xfrm>
          <a:prstGeom prst="rect">
            <a:avLst/>
          </a:prstGeom>
          <a:solidFill>
            <a:schemeClr val="bg1"/>
          </a:solidFill>
          <a:ln w="28575">
            <a:solidFill>
              <a:srgbClr val="87BD31"/>
            </a:solidFill>
          </a:ln>
        </p:spPr>
        <p:txBody>
          <a:bodyPr wrap="square" lIns="108000" tIns="108000" rIns="108000" bIns="108000" rtlCol="0">
            <a:spAutoFit/>
          </a:bodyPr>
          <a:lstStyle/>
          <a:p>
            <a:r>
              <a:rPr lang="en-GB" sz="2400" dirty="0"/>
              <a:t>There are 3 possible answers:</a:t>
            </a:r>
          </a:p>
          <a:p>
            <a:r>
              <a:rPr lang="en-GB" sz="2400" dirty="0"/>
              <a:t>A = 9, B = 1</a:t>
            </a:r>
          </a:p>
          <a:p>
            <a:endParaRPr lang="en-GB" sz="2400" dirty="0"/>
          </a:p>
          <a:p>
            <a:r>
              <a:rPr lang="en-GB" sz="2400" dirty="0"/>
              <a:t>1 = 10, B = 2</a:t>
            </a:r>
          </a:p>
          <a:p>
            <a:endParaRPr lang="en-GB" sz="2400" dirty="0"/>
          </a:p>
          <a:p>
            <a:r>
              <a:rPr lang="en-GB" sz="2400" dirty="0"/>
              <a:t>A = 11, B = 3</a:t>
            </a:r>
          </a:p>
        </p:txBody>
      </p:sp>
      <p:sp>
        <p:nvSpPr>
          <p:cNvPr id="7" name="TextBox 6"/>
          <p:cNvSpPr txBox="1"/>
          <p:nvPr/>
        </p:nvSpPr>
        <p:spPr>
          <a:xfrm>
            <a:off x="755650" y="1356686"/>
            <a:ext cx="7632700" cy="495108"/>
          </a:xfrm>
          <a:prstGeom prst="rect">
            <a:avLst/>
          </a:prstGeom>
          <a:solidFill>
            <a:srgbClr val="F7BC92"/>
          </a:solidFill>
          <a:ln w="28575">
            <a:noFill/>
          </a:ln>
        </p:spPr>
        <p:txBody>
          <a:bodyPr wrap="square" lIns="108000" tIns="108000" rIns="108000" bIns="108000" rtlCol="0">
            <a:spAutoFit/>
          </a:bodyPr>
          <a:lstStyle/>
          <a:p>
            <a:pPr algn="ctr"/>
            <a:r>
              <a:rPr lang="en-GB" dirty="0"/>
              <a:t>What could be the values of A and B be? Find all the possibilities.</a:t>
            </a:r>
          </a:p>
        </p:txBody>
      </p:sp>
      <p:sp>
        <p:nvSpPr>
          <p:cNvPr id="2" name="Rectangle 1"/>
          <p:cNvSpPr/>
          <p:nvPr/>
        </p:nvSpPr>
        <p:spPr>
          <a:xfrm>
            <a:off x="755650" y="2019311"/>
            <a:ext cx="7632700" cy="1191237"/>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3745981" y="2071116"/>
            <a:ext cx="437940" cy="1077218"/>
            <a:chOff x="2711741" y="2196633"/>
            <a:chExt cx="437940" cy="1077218"/>
          </a:xfrm>
        </p:grpSpPr>
        <p:sp>
          <p:nvSpPr>
            <p:cNvPr id="11" name="Rectangle 10"/>
            <p:cNvSpPr/>
            <p:nvPr/>
          </p:nvSpPr>
          <p:spPr>
            <a:xfrm>
              <a:off x="2711741" y="2196633"/>
              <a:ext cx="437940" cy="1077218"/>
            </a:xfrm>
            <a:prstGeom prst="rect">
              <a:avLst/>
            </a:prstGeom>
          </p:spPr>
          <p:txBody>
            <a:bodyPr wrap="none">
              <a:spAutoFit/>
            </a:bodyPr>
            <a:lstStyle/>
            <a:p>
              <a:pPr algn="ctr"/>
              <a:r>
                <a:rPr lang="en-GB" sz="3200" dirty="0"/>
                <a:t>A</a:t>
              </a:r>
              <a:br>
                <a:rPr lang="en-GB" sz="3200" dirty="0"/>
              </a:br>
              <a:r>
                <a:rPr lang="en-GB" sz="3200" dirty="0"/>
                <a:t>4</a:t>
              </a:r>
            </a:p>
          </p:txBody>
        </p:sp>
        <p:cxnSp>
          <p:nvCxnSpPr>
            <p:cNvPr id="12" name="Straight Connector 11"/>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Rectangle 13"/>
          <p:cNvSpPr/>
          <p:nvPr/>
        </p:nvSpPr>
        <p:spPr>
          <a:xfrm>
            <a:off x="4183921" y="2324428"/>
            <a:ext cx="769763" cy="584775"/>
          </a:xfrm>
          <a:prstGeom prst="rect">
            <a:avLst/>
          </a:prstGeom>
        </p:spPr>
        <p:txBody>
          <a:bodyPr wrap="none">
            <a:spAutoFit/>
          </a:bodyPr>
          <a:lstStyle/>
          <a:p>
            <a:pPr algn="ctr"/>
            <a:r>
              <a:rPr lang="en-GB" sz="3200" dirty="0"/>
              <a:t>= 2</a:t>
            </a:r>
          </a:p>
        </p:txBody>
      </p:sp>
      <p:grpSp>
        <p:nvGrpSpPr>
          <p:cNvPr id="16" name="Group 15"/>
          <p:cNvGrpSpPr/>
          <p:nvPr/>
        </p:nvGrpSpPr>
        <p:grpSpPr>
          <a:xfrm>
            <a:off x="4856369" y="2019311"/>
            <a:ext cx="437940" cy="1077218"/>
            <a:chOff x="2711741" y="2196633"/>
            <a:chExt cx="437940" cy="1077218"/>
          </a:xfrm>
        </p:grpSpPr>
        <p:sp>
          <p:nvSpPr>
            <p:cNvPr id="17" name="Rectangle 16"/>
            <p:cNvSpPr/>
            <p:nvPr/>
          </p:nvSpPr>
          <p:spPr>
            <a:xfrm>
              <a:off x="2711741" y="2196633"/>
              <a:ext cx="437940" cy="1077218"/>
            </a:xfrm>
            <a:prstGeom prst="rect">
              <a:avLst/>
            </a:prstGeom>
          </p:spPr>
          <p:txBody>
            <a:bodyPr wrap="none">
              <a:spAutoFit/>
            </a:bodyPr>
            <a:lstStyle/>
            <a:p>
              <a:pPr algn="ctr"/>
              <a:r>
                <a:rPr lang="en-GB" sz="3200" dirty="0"/>
                <a:t>B</a:t>
              </a:r>
              <a:br>
                <a:rPr lang="en-GB" sz="3200" dirty="0"/>
              </a:br>
              <a:r>
                <a:rPr lang="en-GB" sz="3200" dirty="0"/>
                <a:t>4</a:t>
              </a:r>
            </a:p>
          </p:txBody>
        </p:sp>
        <p:cxnSp>
          <p:nvCxnSpPr>
            <p:cNvPr id="18" name="Straight Connector 17"/>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6986" y="3096528"/>
            <a:ext cx="2943243" cy="3761471"/>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sp>
        <p:nvSpPr>
          <p:cNvPr id="75" name="Rectangle 74"/>
          <p:cNvSpPr/>
          <p:nvPr/>
        </p:nvSpPr>
        <p:spPr>
          <a:xfrm>
            <a:off x="436159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436159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3300330"/>
            <a:ext cx="7632700" cy="2803433"/>
          </a:xfrm>
          <a:prstGeom prst="rect">
            <a:avLst/>
          </a:prstGeom>
          <a:solidFill>
            <a:schemeClr val="bg1"/>
          </a:solidFill>
          <a:ln w="28575">
            <a:solidFill>
              <a:srgbClr val="87BD31"/>
            </a:solidFill>
          </a:ln>
        </p:spPr>
        <p:txBody>
          <a:bodyPr wrap="square" lIns="108000" tIns="108000" rIns="108000" bIns="108000" rtlCol="0">
            <a:spAutoFit/>
          </a:bodyPr>
          <a:lstStyle/>
          <a:p>
            <a:r>
              <a:rPr lang="en-GB" sz="2400" dirty="0"/>
              <a:t>A = 6, B = 1</a:t>
            </a:r>
          </a:p>
          <a:p>
            <a:endParaRPr lang="en-GB" sz="2400" dirty="0"/>
          </a:p>
          <a:p>
            <a:r>
              <a:rPr lang="en-GB" sz="2400" dirty="0"/>
              <a:t>1 = 11, B = 2</a:t>
            </a:r>
          </a:p>
          <a:p>
            <a:endParaRPr lang="en-GB" sz="2400" dirty="0"/>
          </a:p>
          <a:p>
            <a:r>
              <a:rPr lang="en-GB" sz="2400" dirty="0"/>
              <a:t>A = 16, B = 3</a:t>
            </a:r>
          </a:p>
          <a:p>
            <a:r>
              <a:rPr lang="en-GB" sz="2400" dirty="0"/>
              <a:t>Other answers are possible.</a:t>
            </a:r>
          </a:p>
          <a:p>
            <a:r>
              <a:rPr lang="en-GB" sz="2400" dirty="0"/>
              <a:t>A should be 1 more than B × 5.</a:t>
            </a:r>
          </a:p>
        </p:txBody>
      </p:sp>
      <p:sp>
        <p:nvSpPr>
          <p:cNvPr id="7" name="TextBox 6"/>
          <p:cNvSpPr txBox="1"/>
          <p:nvPr/>
        </p:nvSpPr>
        <p:spPr>
          <a:xfrm>
            <a:off x="755650" y="1356686"/>
            <a:ext cx="7632700" cy="495108"/>
          </a:xfrm>
          <a:prstGeom prst="rect">
            <a:avLst/>
          </a:prstGeom>
          <a:solidFill>
            <a:srgbClr val="F7BC92"/>
          </a:solidFill>
          <a:ln w="28575">
            <a:noFill/>
          </a:ln>
        </p:spPr>
        <p:txBody>
          <a:bodyPr wrap="square" lIns="108000" tIns="108000" rIns="108000" bIns="108000" rtlCol="0">
            <a:spAutoFit/>
          </a:bodyPr>
          <a:lstStyle/>
          <a:p>
            <a:pPr algn="ctr"/>
            <a:r>
              <a:rPr lang="en-GB" dirty="0"/>
              <a:t>What could be the values of A and B? Find three possibilities.</a:t>
            </a:r>
          </a:p>
        </p:txBody>
      </p:sp>
      <p:sp>
        <p:nvSpPr>
          <p:cNvPr id="2" name="Rectangle 1"/>
          <p:cNvSpPr/>
          <p:nvPr/>
        </p:nvSpPr>
        <p:spPr>
          <a:xfrm>
            <a:off x="755650" y="2019311"/>
            <a:ext cx="7632700" cy="1191237"/>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3745981" y="2071116"/>
            <a:ext cx="437940" cy="1077218"/>
            <a:chOff x="2711741" y="2196633"/>
            <a:chExt cx="437940" cy="1077218"/>
          </a:xfrm>
        </p:grpSpPr>
        <p:sp>
          <p:nvSpPr>
            <p:cNvPr id="11" name="Rectangle 10"/>
            <p:cNvSpPr/>
            <p:nvPr/>
          </p:nvSpPr>
          <p:spPr>
            <a:xfrm>
              <a:off x="2711741" y="2196633"/>
              <a:ext cx="437940" cy="1077218"/>
            </a:xfrm>
            <a:prstGeom prst="rect">
              <a:avLst/>
            </a:prstGeom>
          </p:spPr>
          <p:txBody>
            <a:bodyPr wrap="none">
              <a:spAutoFit/>
            </a:bodyPr>
            <a:lstStyle/>
            <a:p>
              <a:pPr algn="ctr"/>
              <a:r>
                <a:rPr lang="en-GB" sz="3200" dirty="0"/>
                <a:t>A</a:t>
              </a:r>
              <a:br>
                <a:rPr lang="en-GB" sz="3200" dirty="0"/>
              </a:br>
              <a:r>
                <a:rPr lang="en-GB" sz="3200" dirty="0"/>
                <a:t>5</a:t>
              </a:r>
            </a:p>
          </p:txBody>
        </p:sp>
        <p:cxnSp>
          <p:nvCxnSpPr>
            <p:cNvPr id="12" name="Straight Connector 11"/>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Rectangle 13"/>
          <p:cNvSpPr/>
          <p:nvPr/>
        </p:nvSpPr>
        <p:spPr>
          <a:xfrm>
            <a:off x="4170296" y="2324428"/>
            <a:ext cx="797013" cy="584775"/>
          </a:xfrm>
          <a:prstGeom prst="rect">
            <a:avLst/>
          </a:prstGeom>
        </p:spPr>
        <p:txBody>
          <a:bodyPr wrap="none">
            <a:spAutoFit/>
          </a:bodyPr>
          <a:lstStyle/>
          <a:p>
            <a:pPr algn="ctr"/>
            <a:r>
              <a:rPr lang="en-GB" sz="3200" dirty="0"/>
              <a:t>= B</a:t>
            </a:r>
          </a:p>
        </p:txBody>
      </p:sp>
      <p:grpSp>
        <p:nvGrpSpPr>
          <p:cNvPr id="16" name="Group 15"/>
          <p:cNvGrpSpPr/>
          <p:nvPr/>
        </p:nvGrpSpPr>
        <p:grpSpPr>
          <a:xfrm>
            <a:off x="4868391" y="2053213"/>
            <a:ext cx="413896" cy="1077218"/>
            <a:chOff x="2723763" y="2196633"/>
            <a:chExt cx="413896" cy="1077218"/>
          </a:xfrm>
        </p:grpSpPr>
        <p:sp>
          <p:nvSpPr>
            <p:cNvPr id="17" name="Rectangle 16"/>
            <p:cNvSpPr/>
            <p:nvPr/>
          </p:nvSpPr>
          <p:spPr>
            <a:xfrm>
              <a:off x="2723763" y="2196633"/>
              <a:ext cx="413896" cy="1077218"/>
            </a:xfrm>
            <a:prstGeom prst="rect">
              <a:avLst/>
            </a:prstGeom>
          </p:spPr>
          <p:txBody>
            <a:bodyPr wrap="none">
              <a:spAutoFit/>
            </a:bodyPr>
            <a:lstStyle/>
            <a:p>
              <a:pPr algn="ctr"/>
              <a:r>
                <a:rPr lang="en-GB" sz="3200" dirty="0"/>
                <a:t>1</a:t>
              </a:r>
              <a:br>
                <a:rPr lang="en-GB" sz="3200" dirty="0"/>
              </a:br>
              <a:r>
                <a:rPr lang="en-GB" sz="3200" dirty="0"/>
                <a:t>5</a:t>
              </a:r>
            </a:p>
          </p:txBody>
        </p:sp>
        <p:cxnSp>
          <p:nvCxnSpPr>
            <p:cNvPr id="18" name="Straight Connector 17"/>
            <p:cNvCxnSpPr/>
            <p:nvPr/>
          </p:nvCxnSpPr>
          <p:spPr>
            <a:xfrm>
              <a:off x="2804653" y="2742333"/>
              <a:ext cx="2609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6986" y="3096528"/>
            <a:ext cx="2943243" cy="3761471"/>
          </a:xfrm>
          <a:prstGeom prst="rect">
            <a:avLst/>
          </a:prstGeom>
        </p:spPr>
      </p:pic>
    </p:spTree>
    <p:extLst>
      <p:ext uri="{BB962C8B-B14F-4D97-AF65-F5344CB8AC3E}">
        <p14:creationId xmlns:p14="http://schemas.microsoft.com/office/powerpoint/2010/main" val="727927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sp>
        <p:nvSpPr>
          <p:cNvPr id="75" name="Rectangle 74"/>
          <p:cNvSpPr/>
          <p:nvPr/>
        </p:nvSpPr>
        <p:spPr>
          <a:xfrm>
            <a:off x="436159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436159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56686"/>
            <a:ext cx="7632700" cy="1603104"/>
          </a:xfrm>
          <a:prstGeom prst="rect">
            <a:avLst/>
          </a:prstGeom>
          <a:solidFill>
            <a:srgbClr val="F7BC92"/>
          </a:solidFill>
          <a:ln w="28575">
            <a:noFill/>
          </a:ln>
        </p:spPr>
        <p:txBody>
          <a:bodyPr wrap="square" lIns="108000" tIns="108000" rIns="108000" bIns="108000" rtlCol="0">
            <a:spAutoFit/>
          </a:bodyPr>
          <a:lstStyle/>
          <a:p>
            <a:pPr algn="ctr"/>
            <a:r>
              <a:rPr lang="en-GB" dirty="0"/>
              <a:t>Franco has created improper fractions and equivalent mixed numbers using number tiles, but he has knocked some of the tiles and can’t remember where to put them. </a:t>
            </a:r>
          </a:p>
          <a:p>
            <a:pPr algn="ctr"/>
            <a:r>
              <a:rPr lang="en-GB" dirty="0"/>
              <a:t>Can you place the following numbers in the correct places to complete the mathematical statements? (Each tile can only be used once.)</a:t>
            </a:r>
          </a:p>
        </p:txBody>
      </p:sp>
      <p:sp>
        <p:nvSpPr>
          <p:cNvPr id="3" name="Rectangle 2"/>
          <p:cNvSpPr/>
          <p:nvPr/>
        </p:nvSpPr>
        <p:spPr>
          <a:xfrm>
            <a:off x="2130804" y="3036815"/>
            <a:ext cx="713064" cy="713064"/>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a:t>
            </a:r>
          </a:p>
        </p:txBody>
      </p:sp>
      <p:sp>
        <p:nvSpPr>
          <p:cNvPr id="20" name="Rectangle 19"/>
          <p:cNvSpPr/>
          <p:nvPr/>
        </p:nvSpPr>
        <p:spPr>
          <a:xfrm>
            <a:off x="2962712" y="3036815"/>
            <a:ext cx="713064" cy="713064"/>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sp>
        <p:nvSpPr>
          <p:cNvPr id="21" name="Rectangle 20"/>
          <p:cNvSpPr/>
          <p:nvPr/>
        </p:nvSpPr>
        <p:spPr>
          <a:xfrm>
            <a:off x="3794620" y="3036815"/>
            <a:ext cx="713064" cy="713064"/>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a:t>
            </a:r>
          </a:p>
        </p:txBody>
      </p:sp>
      <p:sp>
        <p:nvSpPr>
          <p:cNvPr id="22" name="Rectangle 21"/>
          <p:cNvSpPr/>
          <p:nvPr/>
        </p:nvSpPr>
        <p:spPr>
          <a:xfrm>
            <a:off x="4626528" y="3036815"/>
            <a:ext cx="713064" cy="713064"/>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sp>
        <p:nvSpPr>
          <p:cNvPr id="23" name="Rectangle 22"/>
          <p:cNvSpPr/>
          <p:nvPr/>
        </p:nvSpPr>
        <p:spPr>
          <a:xfrm>
            <a:off x="5458436" y="3036815"/>
            <a:ext cx="713064" cy="713064"/>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a:t>
            </a:r>
          </a:p>
        </p:txBody>
      </p:sp>
      <p:sp>
        <p:nvSpPr>
          <p:cNvPr id="24" name="Rectangle 23"/>
          <p:cNvSpPr/>
          <p:nvPr/>
        </p:nvSpPr>
        <p:spPr>
          <a:xfrm>
            <a:off x="6290344" y="3036815"/>
            <a:ext cx="713064" cy="713064"/>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19</a:t>
            </a:r>
          </a:p>
        </p:txBody>
      </p:sp>
      <p:sp>
        <p:nvSpPr>
          <p:cNvPr id="25" name="Rectangle 24"/>
          <p:cNvSpPr/>
          <p:nvPr/>
        </p:nvSpPr>
        <p:spPr>
          <a:xfrm>
            <a:off x="1065402" y="4289445"/>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6" name="Rectangle 25"/>
          <p:cNvSpPr/>
          <p:nvPr/>
        </p:nvSpPr>
        <p:spPr>
          <a:xfrm>
            <a:off x="1065402" y="5170415"/>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cxnSp>
        <p:nvCxnSpPr>
          <p:cNvPr id="5" name="Straight Connector 4"/>
          <p:cNvCxnSpPr/>
          <p:nvPr/>
        </p:nvCxnSpPr>
        <p:spPr>
          <a:xfrm>
            <a:off x="1065402" y="5083728"/>
            <a:ext cx="71306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1897310" y="4710121"/>
            <a:ext cx="426720" cy="584775"/>
          </a:xfrm>
          <a:prstGeom prst="rect">
            <a:avLst/>
          </a:prstGeom>
        </p:spPr>
        <p:txBody>
          <a:bodyPr wrap="none">
            <a:spAutoFit/>
          </a:bodyPr>
          <a:lstStyle/>
          <a:p>
            <a:pPr algn="ctr"/>
            <a:r>
              <a:rPr lang="en-GB" sz="3200" dirty="0"/>
              <a:t>=</a:t>
            </a:r>
          </a:p>
        </p:txBody>
      </p:sp>
      <p:sp>
        <p:nvSpPr>
          <p:cNvPr id="31" name="Rectangle 30"/>
          <p:cNvSpPr/>
          <p:nvPr/>
        </p:nvSpPr>
        <p:spPr>
          <a:xfrm>
            <a:off x="2324030" y="4645976"/>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2" name="Rectangle 31"/>
          <p:cNvSpPr/>
          <p:nvPr/>
        </p:nvSpPr>
        <p:spPr>
          <a:xfrm>
            <a:off x="3150066" y="4289445"/>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3" name="Rectangle 32"/>
          <p:cNvSpPr/>
          <p:nvPr/>
        </p:nvSpPr>
        <p:spPr>
          <a:xfrm>
            <a:off x="3150066" y="5170415"/>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a:t>
            </a:r>
          </a:p>
        </p:txBody>
      </p:sp>
      <p:cxnSp>
        <p:nvCxnSpPr>
          <p:cNvPr id="34" name="Straight Connector 33"/>
          <p:cNvCxnSpPr/>
          <p:nvPr/>
        </p:nvCxnSpPr>
        <p:spPr>
          <a:xfrm>
            <a:off x="3150066" y="5083728"/>
            <a:ext cx="71306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5104522" y="4282499"/>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36" name="Rectangle 35"/>
          <p:cNvSpPr/>
          <p:nvPr/>
        </p:nvSpPr>
        <p:spPr>
          <a:xfrm>
            <a:off x="5104522" y="5163469"/>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cxnSp>
        <p:nvCxnSpPr>
          <p:cNvPr id="37" name="Straight Connector 36"/>
          <p:cNvCxnSpPr/>
          <p:nvPr/>
        </p:nvCxnSpPr>
        <p:spPr>
          <a:xfrm>
            <a:off x="5104522" y="5076782"/>
            <a:ext cx="71306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Rectangle 37"/>
          <p:cNvSpPr/>
          <p:nvPr/>
        </p:nvSpPr>
        <p:spPr>
          <a:xfrm>
            <a:off x="5936430" y="4703175"/>
            <a:ext cx="426720" cy="584775"/>
          </a:xfrm>
          <a:prstGeom prst="rect">
            <a:avLst/>
          </a:prstGeom>
        </p:spPr>
        <p:txBody>
          <a:bodyPr wrap="none">
            <a:spAutoFit/>
          </a:bodyPr>
          <a:lstStyle/>
          <a:p>
            <a:pPr algn="ctr"/>
            <a:r>
              <a:rPr lang="en-GB" sz="3200" dirty="0"/>
              <a:t>=</a:t>
            </a:r>
          </a:p>
        </p:txBody>
      </p:sp>
      <p:sp>
        <p:nvSpPr>
          <p:cNvPr id="39" name="Rectangle 38"/>
          <p:cNvSpPr/>
          <p:nvPr/>
        </p:nvSpPr>
        <p:spPr>
          <a:xfrm>
            <a:off x="6363150" y="4639030"/>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0" name="Rectangle 39"/>
          <p:cNvSpPr/>
          <p:nvPr/>
        </p:nvSpPr>
        <p:spPr>
          <a:xfrm>
            <a:off x="7189186" y="4282499"/>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1" name="Rectangle 40"/>
          <p:cNvSpPr/>
          <p:nvPr/>
        </p:nvSpPr>
        <p:spPr>
          <a:xfrm>
            <a:off x="7189186" y="5163469"/>
            <a:ext cx="713064" cy="71306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4</a:t>
            </a:r>
          </a:p>
        </p:txBody>
      </p:sp>
      <p:cxnSp>
        <p:nvCxnSpPr>
          <p:cNvPr id="42" name="Straight Connector 41"/>
          <p:cNvCxnSpPr/>
          <p:nvPr/>
        </p:nvCxnSpPr>
        <p:spPr>
          <a:xfrm>
            <a:off x="7189186" y="5076782"/>
            <a:ext cx="71306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7393272" y="4461310"/>
            <a:ext cx="304892" cy="369332"/>
          </a:xfrm>
          <a:prstGeom prst="rect">
            <a:avLst/>
          </a:prstGeom>
        </p:spPr>
        <p:txBody>
          <a:bodyPr wrap="none">
            <a:spAutoFit/>
          </a:bodyPr>
          <a:lstStyle/>
          <a:p>
            <a:pPr algn="ctr"/>
            <a:r>
              <a:rPr lang="en-GB" b="1" dirty="0">
                <a:solidFill>
                  <a:srgbClr val="87BD31"/>
                </a:solidFill>
              </a:rPr>
              <a:t>3</a:t>
            </a:r>
          </a:p>
        </p:txBody>
      </p:sp>
      <p:sp>
        <p:nvSpPr>
          <p:cNvPr id="44" name="Rectangle 43"/>
          <p:cNvSpPr/>
          <p:nvPr/>
        </p:nvSpPr>
        <p:spPr>
          <a:xfrm>
            <a:off x="6560023" y="4841764"/>
            <a:ext cx="319319" cy="369332"/>
          </a:xfrm>
          <a:prstGeom prst="rect">
            <a:avLst/>
          </a:prstGeom>
        </p:spPr>
        <p:txBody>
          <a:bodyPr wrap="none">
            <a:spAutoFit/>
          </a:bodyPr>
          <a:lstStyle/>
          <a:p>
            <a:pPr algn="ctr"/>
            <a:r>
              <a:rPr lang="en-GB" b="1" dirty="0">
                <a:solidFill>
                  <a:srgbClr val="87BD31"/>
                </a:solidFill>
              </a:rPr>
              <a:t>4</a:t>
            </a:r>
          </a:p>
        </p:txBody>
      </p:sp>
      <p:sp>
        <p:nvSpPr>
          <p:cNvPr id="45" name="Rectangle 44"/>
          <p:cNvSpPr/>
          <p:nvPr/>
        </p:nvSpPr>
        <p:spPr>
          <a:xfrm>
            <a:off x="5254694" y="4454364"/>
            <a:ext cx="407484" cy="369332"/>
          </a:xfrm>
          <a:prstGeom prst="rect">
            <a:avLst/>
          </a:prstGeom>
        </p:spPr>
        <p:txBody>
          <a:bodyPr wrap="none">
            <a:spAutoFit/>
          </a:bodyPr>
          <a:lstStyle/>
          <a:p>
            <a:pPr algn="ctr"/>
            <a:r>
              <a:rPr lang="en-GB" b="1" dirty="0">
                <a:solidFill>
                  <a:srgbClr val="87BD31"/>
                </a:solidFill>
              </a:rPr>
              <a:t>19</a:t>
            </a:r>
          </a:p>
        </p:txBody>
      </p:sp>
      <p:sp>
        <p:nvSpPr>
          <p:cNvPr id="46" name="Rectangle 45"/>
          <p:cNvSpPr/>
          <p:nvPr/>
        </p:nvSpPr>
        <p:spPr>
          <a:xfrm>
            <a:off x="3360986" y="4461310"/>
            <a:ext cx="279244" cy="369332"/>
          </a:xfrm>
          <a:prstGeom prst="rect">
            <a:avLst/>
          </a:prstGeom>
        </p:spPr>
        <p:txBody>
          <a:bodyPr wrap="none">
            <a:spAutoFit/>
          </a:bodyPr>
          <a:lstStyle/>
          <a:p>
            <a:pPr algn="ctr"/>
            <a:r>
              <a:rPr lang="en-GB" b="1" dirty="0">
                <a:solidFill>
                  <a:srgbClr val="87BD31"/>
                </a:solidFill>
              </a:rPr>
              <a:t>1</a:t>
            </a:r>
          </a:p>
        </p:txBody>
      </p:sp>
      <p:sp>
        <p:nvSpPr>
          <p:cNvPr id="47" name="Rectangle 46"/>
          <p:cNvSpPr/>
          <p:nvPr/>
        </p:nvSpPr>
        <p:spPr>
          <a:xfrm>
            <a:off x="2521325" y="4841764"/>
            <a:ext cx="306495" cy="369332"/>
          </a:xfrm>
          <a:prstGeom prst="rect">
            <a:avLst/>
          </a:prstGeom>
        </p:spPr>
        <p:txBody>
          <a:bodyPr wrap="none">
            <a:spAutoFit/>
          </a:bodyPr>
          <a:lstStyle/>
          <a:p>
            <a:pPr algn="ctr"/>
            <a:r>
              <a:rPr lang="en-GB" b="1" dirty="0">
                <a:solidFill>
                  <a:srgbClr val="87BD31"/>
                </a:solidFill>
              </a:rPr>
              <a:t>2</a:t>
            </a:r>
          </a:p>
        </p:txBody>
      </p:sp>
      <p:sp>
        <p:nvSpPr>
          <p:cNvPr id="48" name="Rectangle 47"/>
          <p:cNvSpPr/>
          <p:nvPr/>
        </p:nvSpPr>
        <p:spPr>
          <a:xfrm>
            <a:off x="1259277" y="4454364"/>
            <a:ext cx="308098" cy="369332"/>
          </a:xfrm>
          <a:prstGeom prst="rect">
            <a:avLst/>
          </a:prstGeom>
        </p:spPr>
        <p:txBody>
          <a:bodyPr wrap="none">
            <a:spAutoFit/>
          </a:bodyPr>
          <a:lstStyle/>
          <a:p>
            <a:pPr algn="ctr"/>
            <a:r>
              <a:rPr lang="en-GB" b="1" dirty="0">
                <a:solidFill>
                  <a:srgbClr val="87BD31"/>
                </a:solidFill>
              </a:rPr>
              <a:t>5</a:t>
            </a:r>
          </a:p>
        </p:txBody>
      </p:sp>
    </p:spTree>
    <p:extLst>
      <p:ext uri="{BB962C8B-B14F-4D97-AF65-F5344CB8AC3E}">
        <p14:creationId xmlns:p14="http://schemas.microsoft.com/office/powerpoint/2010/main" val="263470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fade">
                                      <p:cBhvr>
                                        <p:cTn id="10" dur="500"/>
                                        <p:tgtEl>
                                          <p:spTgt spid="4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500"/>
                                        <p:tgtEl>
                                          <p:spTgt spid="4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4" grpId="0"/>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2710" y="2030898"/>
            <a:ext cx="2720916" cy="3850440"/>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8862" y="2030898"/>
            <a:ext cx="2720916"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55013" y="2030898"/>
            <a:ext cx="2720916" cy="3850440"/>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3914168"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Improper Fractions to Mixed Numbers</a:t>
            </a:r>
          </a:p>
        </p:txBody>
      </p:sp>
      <p:pic>
        <p:nvPicPr>
          <p:cNvPr id="14" name="Picture 13">
            <a:extLst>
              <a:ext uri="{FF2B5EF4-FFF2-40B4-BE49-F238E27FC236}">
                <a16:creationId xmlns:a16="http://schemas.microsoft.com/office/drawing/2014/main" id="{A410F3B9-A120-4B78-B8FC-DBBE2542D02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597" t="3842" r="3064" b="25580"/>
          <a:stretch/>
        </p:blipFill>
        <p:spPr>
          <a:xfrm rot="1589793">
            <a:off x="1038263" y="2279827"/>
            <a:ext cx="1497185" cy="1619405"/>
          </a:xfrm>
          <a:prstGeom prst="rect">
            <a:avLst/>
          </a:prstGeom>
          <a:effectLst>
            <a:outerShdw blurRad="63500" sx="102000" sy="102000" algn="ctr" rotWithShape="0">
              <a:prstClr val="black">
                <a:alpha val="20000"/>
              </a:prstClr>
            </a:outerShdw>
          </a:effectLst>
        </p:spPr>
      </p:pic>
      <p:pic>
        <p:nvPicPr>
          <p:cNvPr id="2" name="Picture 1"/>
          <p:cNvPicPr>
            <a:picLocks noChangeAspect="1"/>
          </p:cNvPicPr>
          <p:nvPr/>
        </p:nvPicPr>
        <p:blipFill rotWithShape="1">
          <a:blip r:embed="rId7" cstate="print">
            <a:extLst>
              <a:ext uri="{28A0092B-C50C-407E-A947-70E740481C1C}">
                <a14:useLocalDpi xmlns:a14="http://schemas.microsoft.com/office/drawing/2010/main" val="0"/>
              </a:ext>
            </a:extLst>
          </a:blip>
          <a:srcRect l="2036" t="1495" r="51939" b="22118"/>
          <a:stretch/>
        </p:blipFill>
        <p:spPr>
          <a:xfrm rot="1554813">
            <a:off x="2627795" y="2844019"/>
            <a:ext cx="726671" cy="1706703"/>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5650"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810268"/>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1007007"/>
          </a:xfrm>
          <a:prstGeom prst="rect">
            <a:avLst/>
          </a:prstGeom>
          <a:solidFill>
            <a:schemeClr val="bg1"/>
          </a:solidFill>
        </p:spPr>
        <p:txBody>
          <a:bodyPr wrap="square">
            <a:spAutoFit/>
          </a:bodyPr>
          <a:lstStyle/>
          <a:p>
            <a:pPr lvl="0" algn="ctr">
              <a:lnSpc>
                <a:spcPct val="110000"/>
              </a:lnSpc>
            </a:pPr>
            <a:r>
              <a:rPr lang="en-GB" sz="1850" b="1" dirty="0">
                <a:solidFill>
                  <a:srgbClr val="014482"/>
                </a:solidFill>
                <a:latin typeface="Tuffy" panose="020B0603060100000000" pitchFamily="34" charset="0"/>
                <a:ea typeface="Tuffy" panose="020B0603060100000000" pitchFamily="34" charset="0"/>
              </a:rPr>
              <a:t>Recognise mixed numbers and improper fractions and convert from one form to the other and write mathematical statements &gt;1 as a mixed number.</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51827"/>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50992"/>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976382" y="2967605"/>
            <a:ext cx="1191236" cy="922789"/>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111</TotalTime>
  <Words>712</Words>
  <Application>Microsoft Macintosh PowerPoint</Application>
  <PresentationFormat>On-screen Show (4:3)</PresentationFormat>
  <Paragraphs>133</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Kalam</vt:lpstr>
      <vt:lpstr>Tuffy</vt:lpstr>
      <vt:lpstr>Twinkl</vt:lpstr>
      <vt:lpstr>Tuffy-TTF</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Clare Evans</cp:lastModifiedBy>
  <cp:revision>11</cp:revision>
  <dcterms:created xsi:type="dcterms:W3CDTF">2019-12-11T08:31:16Z</dcterms:created>
  <dcterms:modified xsi:type="dcterms:W3CDTF">2021-02-08T11:17:41Z</dcterms:modified>
</cp:coreProperties>
</file>