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18" r:id="rId16"/>
    <p:sldId id="327" r:id="rId17"/>
    <p:sldId id="328" r:id="rId18"/>
    <p:sldId id="329" r:id="rId19"/>
    <p:sldId id="326" r:id="rId20"/>
    <p:sldId id="320" r:id="rId21"/>
    <p:sldId id="330" r:id="rId22"/>
    <p:sldId id="331" r:id="rId23"/>
    <p:sldId id="332" r:id="rId24"/>
    <p:sldId id="333" r:id="rId25"/>
    <p:sldId id="31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18" autoAdjust="0"/>
    <p:restoredTop sz="94694"/>
  </p:normalViewPr>
  <p:slideViewPr>
    <p:cSldViewPr snapToGrid="0" snapToObjects="1">
      <p:cViewPr varScale="1">
        <p:scale>
          <a:sx n="115" d="100"/>
          <a:sy n="115" d="100"/>
        </p:scale>
        <p:origin x="824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11" Type="http://schemas.openxmlformats.org/officeDocument/2006/relationships/image" Target="../media/image23.png"/><Relationship Id="rId5" Type="http://schemas.openxmlformats.org/officeDocument/2006/relationships/image" Target="../media/image160.png"/><Relationship Id="rId10" Type="http://schemas.openxmlformats.org/officeDocument/2006/relationships/image" Target="../media/image1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0.png"/><Relationship Id="rId3" Type="http://schemas.openxmlformats.org/officeDocument/2006/relationships/image" Target="../media/image20.png"/><Relationship Id="rId12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40.png"/><Relationship Id="rId5" Type="http://schemas.openxmlformats.org/officeDocument/2006/relationships/image" Target="../media/image25.png"/><Relationship Id="rId15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230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7.png"/><Relationship Id="rId3" Type="http://schemas.openxmlformats.org/officeDocument/2006/relationships/image" Target="../media/image26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90.png"/><Relationship Id="rId5" Type="http://schemas.openxmlformats.org/officeDocument/2006/relationships/image" Target="../media/image38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487914" y="75359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59253" y="333489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9253" y="206234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82682" y="461840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61,800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22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196938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21314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46163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8066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8FBCA2-17E4-46A3-8CA8-A3617E998E29}"/>
              </a:ext>
            </a:extLst>
          </p:cNvPr>
          <p:cNvSpPr txBox="1"/>
          <p:nvPr/>
        </p:nvSpPr>
        <p:spPr>
          <a:xfrm>
            <a:off x="4407510" y="2427529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88166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17960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2809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4712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91282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9211C2-E551-4E21-99C7-C752F513C958}"/>
              </a:ext>
            </a:extLst>
          </p:cNvPr>
          <p:cNvSpPr txBox="1"/>
          <p:nvPr/>
        </p:nvSpPr>
        <p:spPr>
          <a:xfrm>
            <a:off x="3838048" y="2422055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298344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979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7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48085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5753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1505" y="4058349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203275" y="424736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0404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10,432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AC31530A-271D-4459-B80B-8D9420DE4799}"/>
              </a:ext>
            </a:extLst>
          </p:cNvPr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5AE7E75-D4FA-4C77-9CF0-31C1D7B74635}"/>
              </a:ext>
            </a:extLst>
          </p:cNvPr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948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1" grpId="1"/>
      <p:bldP spid="3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39" y="1184969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101" y="1456487"/>
            <a:ext cx="679268" cy="4960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4035" y="1120829"/>
            <a:ext cx="788367" cy="107601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058379" y="1157449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Teddy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17633" y="1159310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2933" y="1127044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Dora, Alex and Teddy have worked out 248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blipFill>
                <a:blip r:embed="rId9"/>
                <a:stretch>
                  <a:fillRect l="-1491" t="-10667" r="-12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15801" y="2016721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7,688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56064" y="1940128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5,208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6255" y="197241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2,978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95622" y="2753455"/>
            <a:ext cx="6132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use estimating to help us check who is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717633" y="4149822"/>
            <a:ext cx="290585" cy="52668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095849" y="4633058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250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756520" y="4141065"/>
            <a:ext cx="1" cy="535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54652" y="4629026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b="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5,000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blipFill>
                <a:blip r:embed="rId15"/>
                <a:stretch>
                  <a:fillRect l="-2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val 46"/>
          <p:cNvSpPr/>
          <p:nvPr/>
        </p:nvSpPr>
        <p:spPr>
          <a:xfrm rot="5400000">
            <a:off x="3356704" y="1188833"/>
            <a:ext cx="1482290" cy="115695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Estimate each side of the equation and write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complete the statement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blipFill>
                <a:blip r:embed="rId5"/>
                <a:stretch>
                  <a:fillRect t="-5882" r="-39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5484" y="1445793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578328" y="15884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/>
          <p:cNvSpPr/>
          <p:nvPr/>
        </p:nvSpPr>
        <p:spPr>
          <a:xfrm>
            <a:off x="4050052" y="2658300"/>
            <a:ext cx="746804" cy="76972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63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blipFill>
                <a:blip r:embed="rId10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196920" y="3612319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573" y="3545505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6,000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19207" y="3143244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blipFill>
                <a:blip r:embed="rId11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124652" y="3100651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27" grpId="0"/>
      <p:bldP spid="28" grpId="0"/>
      <p:bldP spid="30" grpId="0"/>
      <p:bldP spid="33" grpId="0"/>
      <p:bldP spid="35" grpId="0"/>
      <p:bldP spid="36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505715" y="370253"/>
            <a:ext cx="6132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Mo orders muffins for a party.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45308" y="950121"/>
            <a:ext cx="189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of box B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14040" y="1474603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muffins does Mo order?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3121452"/>
            <a:ext cx="809898" cy="7189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/>
          <p:cNvSpPr txBox="1"/>
          <p:nvPr/>
        </p:nvSpPr>
        <p:spPr>
          <a:xfrm>
            <a:off x="1117736" y="267847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767815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75679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58" y="3088125"/>
            <a:ext cx="1619520" cy="168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342" y="3107498"/>
            <a:ext cx="2179681" cy="1683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blipFill>
                <a:blip r:embed="rId8"/>
                <a:stretch>
                  <a:fillRect l="-72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451207" y="485976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blipFill>
                <a:blip r:embed="rId9"/>
                <a:stretch>
                  <a:fillRect l="-6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799692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2190" y="950121"/>
            <a:ext cx="3471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 orders 12 of box A,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0763" y="950121"/>
            <a:ext cx="430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and 14 of box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blipFill>
                <a:blip r:embed="rId10"/>
                <a:stretch>
                  <a:fillRect l="-70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7444486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blipFill>
                <a:blip r:embed="rId12"/>
                <a:stretch>
                  <a:fillRect l="-56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140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blipFill>
                <a:blip r:embed="rId13"/>
                <a:stretch>
                  <a:fillRect l="-450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blipFill>
                <a:blip r:embed="rId14"/>
                <a:stretch>
                  <a:fillRect l="-41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733103" y="546210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7461" y="194697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80305" y="20896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188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3" grpId="0"/>
      <p:bldP spid="44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3" grpId="1"/>
      <p:bldP spid="54" grpId="0"/>
      <p:bldP spid="54" grpId="1"/>
      <p:bldP spid="55" grpId="0"/>
      <p:bldP spid="56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806496"/>
              </p:ext>
            </p:extLst>
          </p:nvPr>
        </p:nvGraphicFramePr>
        <p:xfrm>
          <a:off x="3293404" y="1727504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077340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0155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937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7081" y="4162804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9" name="Straight Connector 38"/>
          <p:cNvCxnSpPr>
            <a:endCxn id="58" idx="0"/>
          </p:cNvCxnSpPr>
          <p:nvPr/>
        </p:nvCxnSpPr>
        <p:spPr>
          <a:xfrm>
            <a:off x="3884904" y="4338119"/>
            <a:ext cx="26887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362967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64791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155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3937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4228" y="4787888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362967" y="449898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352405" y="4973566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72190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0155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93937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62967" y="522839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426628" y="574000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89774" y="2005302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6350" y="17638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49194" y="1906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89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3" grpId="0"/>
      <p:bldP spid="34" grpId="0"/>
      <p:bldP spid="37" grpId="0"/>
      <p:bldP spid="38" grpId="0"/>
      <p:bldP spid="38" grpId="1"/>
      <p:bldP spid="47" grpId="0"/>
      <p:bldP spid="48" grpId="0"/>
      <p:bldP spid="57" grpId="0"/>
      <p:bldP spid="58" grpId="0"/>
      <p:bldP spid="60" grpId="0"/>
      <p:bldP spid="60" grpId="1"/>
      <p:bldP spid="61" grpId="0"/>
      <p:bldP spid="63" grpId="0"/>
      <p:bldP spid="64" grpId="0"/>
      <p:bldP spid="65" grpId="0"/>
      <p:bldP spid="66" grpId="0"/>
      <p:bldP spid="67" grpId="0"/>
      <p:bldP spid="67" grpId="1"/>
      <p:bldP spid="69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47865" y="154977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100p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£1.00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9120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blipFill>
                <a:blip r:embed="rId6"/>
                <a:stretch>
                  <a:fillRect l="-1484" t="-11628" r="-11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53096" y="5429788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£91.20</a:t>
            </a:r>
          </a:p>
        </p:txBody>
      </p:sp>
      <p:sp>
        <p:nvSpPr>
          <p:cNvPr id="4" name="Curved Down Arrow 3"/>
          <p:cNvSpPr/>
          <p:nvPr/>
        </p:nvSpPr>
        <p:spPr>
          <a:xfrm>
            <a:off x="1515291" y="2502919"/>
            <a:ext cx="770709" cy="3008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764208"/>
              </p:ext>
            </p:extLst>
          </p:nvPr>
        </p:nvGraphicFramePr>
        <p:xfrm>
          <a:off x="1310863" y="3498227"/>
          <a:ext cx="630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17196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033656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5751184" y="3738455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751184" y="4554341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141830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47128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21379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26677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98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0.20695 0.0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20625 1.11111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0.19913 -0.0016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19896 0.001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41" grpId="0"/>
      <p:bldP spid="4" grpId="0" animBg="1"/>
      <p:bldP spid="15" grpId="0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9|3.3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|10.4|2.5|0.6|1.6|2.8|0.3|1.6|3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9.9|10.9|2.7|2.7|1.1|5.9|0.5|2.6|5.8|11.9|0.4|6|1.3|6|2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0.6|9.3|10.3|0.8|4.2|3.6|8.8|0.9|4.5|2.9|13.7|4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3|4|8.9|3|2.3|0.3|10.1|1.8|2.5|0.4|0.5|6.7|5.4|0.5|7.8|2.5|7.3|2.2|7|0.8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5.5|5.8|0.8|2.3|1.6|1.7|7.3|3.7|16.6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1|0.7|1|1.9|5.8|1.7|4.2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9.8|0.9|3.5|4.5|1.4|2.1|3.6|0.9|5.6|5|7.5|6.2|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9|4.3|1.1|1.2|1.3|6.3|1.9|2|2.6|1.8|2.4|7.1|1.9|4.1|1.7|4.5|0.6|1.2|2|0.7|1.9|1.6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1|0.9|1|1.7|2.2|4.8|1.5|1.3|0.9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0637D57-7B78-4B8C-83A0-F9C4A98E4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9656</TotalTime>
  <Words>463</Words>
  <Application>Microsoft Macintosh PowerPoint</Application>
  <PresentationFormat>On-screen Show (4:3)</PresentationFormat>
  <Paragraphs>219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5 - 8 on the worksheet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Clare Evans</cp:lastModifiedBy>
  <cp:revision>327</cp:revision>
  <dcterms:created xsi:type="dcterms:W3CDTF">2019-07-05T11:02:13Z</dcterms:created>
  <dcterms:modified xsi:type="dcterms:W3CDTF">2021-01-11T11:47:47Z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