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8" r:id="rId2"/>
    <p:sldId id="279" r:id="rId3"/>
    <p:sldId id="289" r:id="rId4"/>
    <p:sldId id="292" r:id="rId5"/>
    <p:sldId id="282" r:id="rId6"/>
    <p:sldId id="293" r:id="rId7"/>
    <p:sldId id="284" r:id="rId8"/>
    <p:sldId id="294" r:id="rId9"/>
    <p:sldId id="29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itchFamily="2" charset="77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BD31"/>
    <a:srgbClr val="AFDEF8"/>
    <a:srgbClr val="E9C501"/>
    <a:srgbClr val="FAB001"/>
    <a:srgbClr val="FFE001"/>
    <a:srgbClr val="4DB1E3"/>
    <a:srgbClr val="E52122"/>
    <a:srgbClr val="0079C3"/>
    <a:srgbClr val="FFE76D"/>
    <a:srgbClr val="072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23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768" y="20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emf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png"/><Relationship Id="rId7" Type="http://schemas.openxmlformats.org/officeDocument/2006/relationships/image" Target="../media/image36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Recognise, find and write fractions of a discrete set of objects: unit fractions and non-unit fractions with small denominators.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41"/>
          <a:stretch/>
        </p:blipFill>
        <p:spPr>
          <a:xfrm>
            <a:off x="6895750" y="1300293"/>
            <a:ext cx="1708500" cy="3485351"/>
          </a:xfrm>
          <a:prstGeom prst="rect">
            <a:avLst/>
          </a:prstGeom>
          <a:effectLst>
            <a:outerShdw blurRad="12700" dist="63500" dir="12240000" algn="ctr" rotWithShape="0">
              <a:srgbClr val="000000">
                <a:alpha val="15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61239" flipH="1">
            <a:off x="5957476" y="4174526"/>
            <a:ext cx="3565285" cy="2028255"/>
          </a:xfrm>
          <a:prstGeom prst="rect">
            <a:avLst/>
          </a:prstGeom>
          <a:effectLst>
            <a:outerShdw blurRad="25400" dist="38100" dir="5040000" algn="ctr" rotWithShape="0">
              <a:srgbClr val="000000">
                <a:alpha val="29000"/>
              </a:srgbClr>
            </a:outerShdw>
          </a:effectLst>
        </p:spPr>
      </p:pic>
      <p:grpSp>
        <p:nvGrpSpPr>
          <p:cNvPr id="30" name="Group 29"/>
          <p:cNvGrpSpPr/>
          <p:nvPr/>
        </p:nvGrpSpPr>
        <p:grpSpPr>
          <a:xfrm>
            <a:off x="5880031" y="1561773"/>
            <a:ext cx="4048126" cy="865692"/>
            <a:chOff x="5267324" y="4724405"/>
            <a:chExt cx="4048126" cy="865692"/>
          </a:xfrm>
        </p:grpSpPr>
        <p:sp>
          <p:nvSpPr>
            <p:cNvPr id="24" name="Pentagon 23"/>
            <p:cNvSpPr/>
            <p:nvPr/>
          </p:nvSpPr>
          <p:spPr>
            <a:xfrm rot="10800000">
              <a:off x="5267324" y="4724405"/>
              <a:ext cx="4048126" cy="865692"/>
            </a:xfrm>
            <a:prstGeom prst="homePlate">
              <a:avLst>
                <a:gd name="adj" fmla="val 12007"/>
              </a:avLst>
            </a:prstGeom>
            <a:solidFill>
              <a:srgbClr val="4DB1E3"/>
            </a:solidFill>
            <a:ln>
              <a:noFill/>
            </a:ln>
            <a:effectLst>
              <a:outerShdw blurRad="25400" dist="38100" dir="6480000" algn="ctr" rotWithShape="0">
                <a:srgbClr val="000000">
                  <a:alpha val="1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54118" y="4809318"/>
              <a:ext cx="260462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>
                  <a:solidFill>
                    <a:schemeClr val="bg1"/>
                  </a:solidFill>
                </a:rPr>
                <a:t>Have these shapes been split into fractions? 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501650" y="532799"/>
            <a:ext cx="4133850" cy="7674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265650" y="1140903"/>
            <a:ext cx="1417740" cy="159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0045"/>
          <a:stretch/>
        </p:blipFill>
        <p:spPr>
          <a:xfrm>
            <a:off x="0" y="-266699"/>
            <a:ext cx="9144000" cy="15964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83952" cy="6858000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38742" y="2704200"/>
            <a:ext cx="705258" cy="41538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302827" y="2301214"/>
            <a:ext cx="5598780" cy="4175248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grpSp>
        <p:nvGrpSpPr>
          <p:cNvPr id="23" name="Group 22"/>
          <p:cNvGrpSpPr/>
          <p:nvPr/>
        </p:nvGrpSpPr>
        <p:grpSpPr>
          <a:xfrm>
            <a:off x="2028702" y="1998834"/>
            <a:ext cx="2177652" cy="2164114"/>
            <a:chOff x="1675947" y="3042968"/>
            <a:chExt cx="1753578" cy="1742676"/>
          </a:xfrm>
        </p:grpSpPr>
        <p:sp>
          <p:nvSpPr>
            <p:cNvPr id="27" name="Oval 26"/>
            <p:cNvSpPr/>
            <p:nvPr/>
          </p:nvSpPr>
          <p:spPr>
            <a:xfrm>
              <a:off x="1686849" y="3042968"/>
              <a:ext cx="1742676" cy="1742676"/>
            </a:xfrm>
            <a:prstGeom prst="ellipse">
              <a:avLst/>
            </a:prstGeom>
            <a:solidFill>
              <a:srgbClr val="4DB1E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1675948" y="3042968"/>
              <a:ext cx="880865" cy="1487466"/>
            </a:xfrm>
            <a:custGeom>
              <a:avLst/>
              <a:gdLst>
                <a:gd name="connsiteX0" fmla="*/ 871338 w 880865"/>
                <a:gd name="connsiteY0" fmla="*/ 0 h 1487466"/>
                <a:gd name="connsiteX1" fmla="*/ 880865 w 880865"/>
                <a:gd name="connsiteY1" fmla="*/ 481 h 1487466"/>
                <a:gd name="connsiteX2" fmla="*/ 880865 w 880865"/>
                <a:gd name="connsiteY2" fmla="*/ 871337 h 1487466"/>
                <a:gd name="connsiteX3" fmla="*/ 255208 w 880865"/>
                <a:gd name="connsiteY3" fmla="*/ 871337 h 1487466"/>
                <a:gd name="connsiteX4" fmla="*/ 255208 w 880865"/>
                <a:gd name="connsiteY4" fmla="*/ 1487466 h 1487466"/>
                <a:gd name="connsiteX5" fmla="*/ 148811 w 880865"/>
                <a:gd name="connsiteY5" fmla="*/ 1358512 h 1487466"/>
                <a:gd name="connsiteX6" fmla="*/ 0 w 880865"/>
                <a:gd name="connsiteY6" fmla="*/ 871338 h 1487466"/>
                <a:gd name="connsiteX7" fmla="*/ 871338 w 880865"/>
                <a:gd name="connsiteY7" fmla="*/ 0 h 148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80865" h="1487466">
                  <a:moveTo>
                    <a:pt x="871338" y="0"/>
                  </a:moveTo>
                  <a:lnTo>
                    <a:pt x="880865" y="481"/>
                  </a:lnTo>
                  <a:lnTo>
                    <a:pt x="880865" y="871337"/>
                  </a:lnTo>
                  <a:lnTo>
                    <a:pt x="255208" y="871337"/>
                  </a:lnTo>
                  <a:lnTo>
                    <a:pt x="255208" y="1487466"/>
                  </a:lnTo>
                  <a:lnTo>
                    <a:pt x="148811" y="1358512"/>
                  </a:lnTo>
                  <a:cubicBezTo>
                    <a:pt x="54859" y="1219445"/>
                    <a:pt x="0" y="1051798"/>
                    <a:pt x="0" y="871338"/>
                  </a:cubicBezTo>
                  <a:cubicBezTo>
                    <a:pt x="0" y="390111"/>
                    <a:pt x="390111" y="0"/>
                    <a:pt x="871338" y="0"/>
                  </a:cubicBezTo>
                  <a:close/>
                </a:path>
              </a:pathLst>
            </a:cu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1931156" y="3298177"/>
              <a:ext cx="0" cy="12322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154223" y="3298177"/>
              <a:ext cx="0" cy="123225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547285" y="3042968"/>
              <a:ext cx="0" cy="174267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675947" y="3914306"/>
              <a:ext cx="174267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/>
            <p:cNvSpPr/>
            <p:nvPr/>
          </p:nvSpPr>
          <p:spPr>
            <a:xfrm>
              <a:off x="1675948" y="3042968"/>
              <a:ext cx="1742676" cy="174267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158678" y="2008905"/>
            <a:ext cx="1917700" cy="2164114"/>
            <a:chOff x="4606549" y="1073846"/>
            <a:chExt cx="1917700" cy="2164114"/>
          </a:xfrm>
        </p:grpSpPr>
        <p:sp>
          <p:nvSpPr>
            <p:cNvPr id="36" name="Isosceles Triangle 35"/>
            <p:cNvSpPr/>
            <p:nvPr/>
          </p:nvSpPr>
          <p:spPr>
            <a:xfrm>
              <a:off x="4606549" y="1073846"/>
              <a:ext cx="1917700" cy="2164114"/>
            </a:xfrm>
            <a:prstGeom prst="triangle">
              <a:avLst/>
            </a:prstGeom>
            <a:solidFill>
              <a:srgbClr val="4DB1E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5565398" y="1073846"/>
              <a:ext cx="958851" cy="2164114"/>
            </a:xfrm>
            <a:custGeom>
              <a:avLst/>
              <a:gdLst>
                <a:gd name="connsiteX0" fmla="*/ 1 w 958851"/>
                <a:gd name="connsiteY0" fmla="*/ 0 h 2164114"/>
                <a:gd name="connsiteX1" fmla="*/ 958851 w 958851"/>
                <a:gd name="connsiteY1" fmla="*/ 2164114 h 2164114"/>
                <a:gd name="connsiteX2" fmla="*/ 0 w 958851"/>
                <a:gd name="connsiteY2" fmla="*/ 2164114 h 2164114"/>
                <a:gd name="connsiteX3" fmla="*/ 0 w 958851"/>
                <a:gd name="connsiteY3" fmla="*/ 2 h 216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8851" h="2164114">
                  <a:moveTo>
                    <a:pt x="1" y="0"/>
                  </a:moveTo>
                  <a:lnTo>
                    <a:pt x="958851" y="2164114"/>
                  </a:lnTo>
                  <a:lnTo>
                    <a:pt x="0" y="2164114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989002" y="2011139"/>
            <a:ext cx="2257053" cy="2149574"/>
            <a:chOff x="1978068" y="2712366"/>
            <a:chExt cx="2257053" cy="2149574"/>
          </a:xfrm>
        </p:grpSpPr>
        <p:sp>
          <p:nvSpPr>
            <p:cNvPr id="40" name="Regular Pentagon 39"/>
            <p:cNvSpPr/>
            <p:nvPr/>
          </p:nvSpPr>
          <p:spPr>
            <a:xfrm>
              <a:off x="1978068" y="2712366"/>
              <a:ext cx="2257053" cy="2149574"/>
            </a:xfrm>
            <a:prstGeom prst="pentagon">
              <a:avLst/>
            </a:prstGeom>
            <a:solidFill>
              <a:srgbClr val="4DB1E3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>
              <a:stCxn id="40" idx="1"/>
              <a:endCxn id="40" idx="5"/>
            </p:cNvCxnSpPr>
            <p:nvPr/>
          </p:nvCxnSpPr>
          <p:spPr>
            <a:xfrm>
              <a:off x="1978070" y="3533428"/>
              <a:ext cx="225704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>
              <a:stCxn id="40" idx="0"/>
            </p:cNvCxnSpPr>
            <p:nvPr/>
          </p:nvCxnSpPr>
          <p:spPr>
            <a:xfrm flipH="1">
              <a:off x="3106594" y="2712366"/>
              <a:ext cx="1" cy="8156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>
              <a:stCxn id="40" idx="5"/>
              <a:endCxn id="40" idx="3"/>
            </p:cNvCxnSpPr>
            <p:nvPr/>
          </p:nvCxnSpPr>
          <p:spPr>
            <a:xfrm flipH="1">
              <a:off x="3106595" y="3533428"/>
              <a:ext cx="1128524" cy="13285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2098353" y="1999949"/>
            <a:ext cx="2038350" cy="2150694"/>
            <a:chOff x="4461537" y="2275218"/>
            <a:chExt cx="2038350" cy="2150694"/>
          </a:xfrm>
        </p:grpSpPr>
        <p:sp>
          <p:nvSpPr>
            <p:cNvPr id="54" name="Isosceles Triangle 53"/>
            <p:cNvSpPr/>
            <p:nvPr/>
          </p:nvSpPr>
          <p:spPr>
            <a:xfrm>
              <a:off x="4461537" y="2275218"/>
              <a:ext cx="2038350" cy="2150694"/>
            </a:xfrm>
            <a:prstGeom prst="triangle">
              <a:avLst/>
            </a:pr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Isosceles Triangle 60"/>
            <p:cNvSpPr/>
            <p:nvPr/>
          </p:nvSpPr>
          <p:spPr>
            <a:xfrm rot="10800000">
              <a:off x="4978981" y="3403599"/>
              <a:ext cx="999543" cy="998875"/>
            </a:xfrm>
            <a:prstGeom prst="triangle">
              <a:avLst/>
            </a:prstGeom>
            <a:solidFill>
              <a:srgbClr val="AFDEF8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74296"/>
            <a:ext cx="9144000" cy="683703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861794" y="4786721"/>
            <a:ext cx="2654300" cy="1341761"/>
            <a:chOff x="5733676" y="4299493"/>
            <a:chExt cx="2654300" cy="1341761"/>
          </a:xfrm>
        </p:grpSpPr>
        <p:sp>
          <p:nvSpPr>
            <p:cNvPr id="32" name="Rectangle 31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5937181" y="4374481"/>
              <a:ext cx="223677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No, these are not fractions because each part is not the same size.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861794" y="4773378"/>
            <a:ext cx="2654300" cy="1341761"/>
            <a:chOff x="5733676" y="4299493"/>
            <a:chExt cx="2654300" cy="1341761"/>
          </a:xfrm>
        </p:grpSpPr>
        <p:sp>
          <p:nvSpPr>
            <p:cNvPr id="46" name="Rectangle 45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019732" y="4390356"/>
              <a:ext cx="209707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Yes, these are fractions as the two halves are the same size.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861470" y="4777602"/>
            <a:ext cx="2659359" cy="1341761"/>
            <a:chOff x="5733676" y="4299493"/>
            <a:chExt cx="2659359" cy="1341761"/>
          </a:xfrm>
        </p:grpSpPr>
        <p:sp>
          <p:nvSpPr>
            <p:cNvPr id="58" name="Rectangle 57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752080" y="4504656"/>
              <a:ext cx="264095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No, these are not fractions as the sections are different sizes.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1849425" y="4773378"/>
            <a:ext cx="2654300" cy="1341761"/>
            <a:chOff x="5733676" y="4299493"/>
            <a:chExt cx="2654300" cy="1341761"/>
          </a:xfrm>
        </p:grpSpPr>
        <p:sp>
          <p:nvSpPr>
            <p:cNvPr id="65" name="Rectangle 64"/>
            <p:cNvSpPr/>
            <p:nvPr/>
          </p:nvSpPr>
          <p:spPr>
            <a:xfrm>
              <a:off x="5733676" y="4299493"/>
              <a:ext cx="2654300" cy="1341761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87B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5971203" y="4376988"/>
              <a:ext cx="216400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Yes, these are fractions. The four smaller triangles are identical.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7800" y="1701862"/>
            <a:ext cx="6184322" cy="4390963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081772"/>
              </p:ext>
            </p:extLst>
          </p:nvPr>
        </p:nvGraphicFramePr>
        <p:xfrm>
          <a:off x="1733550" y="2042630"/>
          <a:ext cx="5657850" cy="38342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6325">
                  <a:extLst>
                    <a:ext uri="{9D8B030D-6E8A-4147-A177-3AD203B41FA5}">
                      <a16:colId xmlns:a16="http://schemas.microsoft.com/office/drawing/2014/main" val="230314689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3274085987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1438675496"/>
                    </a:ext>
                  </a:extLst>
                </a:gridCol>
                <a:gridCol w="1552575">
                  <a:extLst>
                    <a:ext uri="{9D8B030D-6E8A-4147-A177-3AD203B41FA5}">
                      <a16:colId xmlns:a16="http://schemas.microsoft.com/office/drawing/2014/main" val="349775248"/>
                    </a:ext>
                  </a:extLst>
                </a:gridCol>
                <a:gridCol w="1038225">
                  <a:extLst>
                    <a:ext uri="{9D8B030D-6E8A-4147-A177-3AD203B41FA5}">
                      <a16:colId xmlns:a16="http://schemas.microsoft.com/office/drawing/2014/main" val="1043213235"/>
                    </a:ext>
                  </a:extLst>
                </a:gridCol>
              </a:tblGrid>
              <a:tr h="53339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Words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Shape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Quantity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5650888"/>
                  </a:ext>
                </a:extLst>
              </a:tr>
              <a:tr h="165045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three quarters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0022870"/>
                  </a:ext>
                </a:extLst>
              </a:tr>
              <a:tr h="165045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12713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7560000">
            <a:off x="-1500881" y="2307499"/>
            <a:ext cx="3746777" cy="3128526"/>
          </a:xfrm>
          <a:prstGeom prst="rect">
            <a:avLst/>
          </a:prstGeom>
          <a:effectLst>
            <a:outerShdw blurRad="12700" dist="50800" dir="18300000" algn="ctr" rotWithShape="0">
              <a:srgbClr val="000000">
                <a:alpha val="2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41"/>
          <a:stretch/>
        </p:blipFill>
        <p:spPr>
          <a:xfrm>
            <a:off x="7212744" y="1739511"/>
            <a:ext cx="1708500" cy="3485351"/>
          </a:xfrm>
          <a:prstGeom prst="rect">
            <a:avLst/>
          </a:prstGeom>
          <a:effectLst>
            <a:outerShdw blurRad="12700" dist="63500" dir="12240000" algn="ctr" rotWithShape="0">
              <a:srgbClr val="000000">
                <a:alpha val="1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661239" flipH="1">
            <a:off x="7220878" y="4795071"/>
            <a:ext cx="1423603" cy="2028255"/>
          </a:xfrm>
          <a:prstGeom prst="rect">
            <a:avLst/>
          </a:prstGeom>
          <a:effectLst>
            <a:outerShdw blurRad="25400" dist="38100" dir="5040000" algn="ctr" rotWithShape="0">
              <a:srgbClr val="000000">
                <a:alpha val="29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6436" y="1140902"/>
            <a:ext cx="637563" cy="57170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32954"/>
            <a:ext cx="638175" cy="5625045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-217787" y="1387695"/>
            <a:ext cx="3324823" cy="562302"/>
            <a:chOff x="5267323" y="4724405"/>
            <a:chExt cx="3324823" cy="562302"/>
          </a:xfrm>
        </p:grpSpPr>
        <p:sp>
          <p:nvSpPr>
            <p:cNvPr id="15" name="Pentagon 14"/>
            <p:cNvSpPr/>
            <p:nvPr/>
          </p:nvSpPr>
          <p:spPr>
            <a:xfrm>
              <a:off x="5267323" y="4724405"/>
              <a:ext cx="2951461" cy="562302"/>
            </a:xfrm>
            <a:prstGeom prst="homePlate">
              <a:avLst>
                <a:gd name="adj" fmla="val 12007"/>
              </a:avLst>
            </a:prstGeom>
            <a:solidFill>
              <a:srgbClr val="4DB1E3"/>
            </a:solidFill>
            <a:ln>
              <a:noFill/>
            </a:ln>
            <a:effectLst>
              <a:outerShdw blurRad="25400" dist="38100" dir="6480000" algn="ctr" rotWithShape="0">
                <a:srgbClr val="000000">
                  <a:alpha val="1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987518" y="4809318"/>
              <a:ext cx="26046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>
                  <a:solidFill>
                    <a:schemeClr val="bg1"/>
                  </a:solidFill>
                </a:rPr>
                <a:t>Complete the table.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177375" y="3101239"/>
            <a:ext cx="271463" cy="621337"/>
            <a:chOff x="3190875" y="2914650"/>
            <a:chExt cx="271463" cy="621337"/>
          </a:xfrm>
        </p:grpSpPr>
        <p:sp>
          <p:nvSpPr>
            <p:cNvPr id="4" name="TextBox 3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3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4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672995" y="4582898"/>
            <a:ext cx="450534" cy="987582"/>
            <a:chOff x="6619335" y="4401923"/>
            <a:chExt cx="450534" cy="987582"/>
          </a:xfrm>
        </p:grpSpPr>
        <p:sp>
          <p:nvSpPr>
            <p:cNvPr id="22" name="Oval 21"/>
            <p:cNvSpPr/>
            <p:nvPr/>
          </p:nvSpPr>
          <p:spPr>
            <a:xfrm>
              <a:off x="6619335" y="4401923"/>
              <a:ext cx="450534" cy="456309"/>
            </a:xfrm>
            <a:prstGeom prst="ellipse">
              <a:avLst/>
            </a:prstGeom>
            <a:solidFill>
              <a:srgbClr val="4DB1E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6619335" y="4933196"/>
              <a:ext cx="450534" cy="45630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615155"/>
              </p:ext>
            </p:extLst>
          </p:nvPr>
        </p:nvGraphicFramePr>
        <p:xfrm>
          <a:off x="4934141" y="3362341"/>
          <a:ext cx="1282928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732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994995907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1370290391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grpSp>
        <p:nvGrpSpPr>
          <p:cNvPr id="27" name="Group 26"/>
          <p:cNvGrpSpPr/>
          <p:nvPr/>
        </p:nvGrpSpPr>
        <p:grpSpPr>
          <a:xfrm>
            <a:off x="4795640" y="3494991"/>
            <a:ext cx="1548225" cy="474360"/>
            <a:chOff x="4795640" y="3280670"/>
            <a:chExt cx="1548225" cy="474360"/>
          </a:xfrm>
        </p:grpSpPr>
        <p:grpSp>
          <p:nvGrpSpPr>
            <p:cNvPr id="30" name="Group 29"/>
            <p:cNvGrpSpPr/>
            <p:nvPr/>
          </p:nvGrpSpPr>
          <p:grpSpPr>
            <a:xfrm>
              <a:off x="5114921" y="3320790"/>
              <a:ext cx="271463" cy="434240"/>
              <a:chOff x="3190875" y="2914650"/>
              <a:chExt cx="271463" cy="434240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1</a:t>
                </a:r>
              </a:p>
            </p:txBody>
          </p:sp>
          <p:cxnSp>
            <p:nvCxnSpPr>
              <p:cNvPr id="32" name="Straight Connector 31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Box 32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5439873" y="3313220"/>
              <a:ext cx="271463" cy="434240"/>
              <a:chOff x="3190875" y="2914650"/>
              <a:chExt cx="271463" cy="434240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2</a:t>
                </a:r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762057" y="3313220"/>
              <a:ext cx="271463" cy="434240"/>
              <a:chOff x="3190875" y="2914650"/>
              <a:chExt cx="271463" cy="434240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3</a:t>
                </a:r>
              </a:p>
            </p:txBody>
          </p:sp>
          <p:cxnSp>
            <p:nvCxnSpPr>
              <p:cNvPr id="40" name="Straight Connector 39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TextBox 40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4795640" y="328067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0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072402" y="3287224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</a:t>
              </a:r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>
            <a:off x="5900196" y="2904054"/>
            <a:ext cx="0" cy="381851"/>
          </a:xfrm>
          <a:prstGeom prst="straightConnector1">
            <a:avLst/>
          </a:prstGeom>
          <a:ln w="38100" cap="rnd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500804"/>
              </p:ext>
            </p:extLst>
          </p:nvPr>
        </p:nvGraphicFramePr>
        <p:xfrm>
          <a:off x="4014240" y="4466032"/>
          <a:ext cx="591838" cy="1197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1838">
                  <a:extLst>
                    <a:ext uri="{9D8B030D-6E8A-4147-A177-3AD203B41FA5}">
                      <a16:colId xmlns:a16="http://schemas.microsoft.com/office/drawing/2014/main" val="2370058668"/>
                    </a:ext>
                  </a:extLst>
                </a:gridCol>
              </a:tblGrid>
              <a:tr h="5985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204344"/>
                  </a:ext>
                </a:extLst>
              </a:tr>
              <a:tr h="5985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4DB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4794838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29822"/>
              </p:ext>
            </p:extLst>
          </p:nvPr>
        </p:nvGraphicFramePr>
        <p:xfrm>
          <a:off x="3998128" y="2719934"/>
          <a:ext cx="620409" cy="13440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409">
                  <a:extLst>
                    <a:ext uri="{9D8B030D-6E8A-4147-A177-3AD203B41FA5}">
                      <a16:colId xmlns:a16="http://schemas.microsoft.com/office/drawing/2014/main" val="4020422867"/>
                    </a:ext>
                  </a:extLst>
                </a:gridCol>
              </a:tblGrid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5614323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975234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825139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3106884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856916"/>
              </p:ext>
            </p:extLst>
          </p:nvPr>
        </p:nvGraphicFramePr>
        <p:xfrm>
          <a:off x="3998128" y="2719934"/>
          <a:ext cx="620409" cy="13440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409">
                  <a:extLst>
                    <a:ext uri="{9D8B030D-6E8A-4147-A177-3AD203B41FA5}">
                      <a16:colId xmlns:a16="http://schemas.microsoft.com/office/drawing/2014/main" val="4020422867"/>
                    </a:ext>
                  </a:extLst>
                </a:gridCol>
              </a:tblGrid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5614323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975234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825139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106884"/>
                  </a:ext>
                </a:extLst>
              </a:tr>
            </a:tbl>
          </a:graphicData>
        </a:graphic>
      </p:graphicFrame>
      <p:sp>
        <p:nvSpPr>
          <p:cNvPr id="47" name="5-Point Star 46"/>
          <p:cNvSpPr/>
          <p:nvPr/>
        </p:nvSpPr>
        <p:spPr>
          <a:xfrm>
            <a:off x="6709798" y="2633786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5-Point Star 51"/>
          <p:cNvSpPr/>
          <p:nvPr/>
        </p:nvSpPr>
        <p:spPr>
          <a:xfrm>
            <a:off x="6709798" y="3021231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5-Point Star 52"/>
          <p:cNvSpPr/>
          <p:nvPr/>
        </p:nvSpPr>
        <p:spPr>
          <a:xfrm>
            <a:off x="6709798" y="3408676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5-Point Star 53"/>
          <p:cNvSpPr/>
          <p:nvPr/>
        </p:nvSpPr>
        <p:spPr>
          <a:xfrm>
            <a:off x="6709798" y="3796120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37631"/>
              </p:ext>
            </p:extLst>
          </p:nvPr>
        </p:nvGraphicFramePr>
        <p:xfrm>
          <a:off x="4955628" y="4957919"/>
          <a:ext cx="1282928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464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641464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1868154" y="4930717"/>
            <a:ext cx="806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half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3146649" y="4788262"/>
            <a:ext cx="271463" cy="621337"/>
            <a:chOff x="3190875" y="2914650"/>
            <a:chExt cx="271463" cy="621337"/>
          </a:xfrm>
        </p:grpSpPr>
        <p:sp>
          <p:nvSpPr>
            <p:cNvPr id="58" name="TextBox 57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59" name="Straight Connector 58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2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6092553" y="5154770"/>
            <a:ext cx="271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819896" y="5132018"/>
            <a:ext cx="271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0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5463684" y="5140846"/>
            <a:ext cx="271463" cy="434240"/>
            <a:chOff x="5463684" y="5140846"/>
            <a:chExt cx="271463" cy="434240"/>
          </a:xfrm>
        </p:grpSpPr>
        <p:sp>
          <p:nvSpPr>
            <p:cNvPr id="63" name="TextBox 62"/>
            <p:cNvSpPr txBox="1"/>
            <p:nvPr/>
          </p:nvSpPr>
          <p:spPr>
            <a:xfrm>
              <a:off x="5463684" y="5140846"/>
              <a:ext cx="27146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64" name="Straight Connector 63"/>
            <p:cNvCxnSpPr/>
            <p:nvPr/>
          </p:nvCxnSpPr>
          <p:spPr>
            <a:xfrm flipH="1">
              <a:off x="5543061" y="5350396"/>
              <a:ext cx="108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5463684" y="5313476"/>
              <a:ext cx="27146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dirty="0">
                  <a:solidFill>
                    <a:srgbClr val="87BD31"/>
                  </a:solidFill>
                </a:rPr>
                <a:t>2</a:t>
              </a:r>
            </a:p>
          </p:txBody>
        </p:sp>
      </p:grpSp>
      <p:cxnSp>
        <p:nvCxnSpPr>
          <p:cNvPr id="66" name="Straight Arrow Connector 65"/>
          <p:cNvCxnSpPr/>
          <p:nvPr/>
        </p:nvCxnSpPr>
        <p:spPr>
          <a:xfrm>
            <a:off x="5595500" y="4512177"/>
            <a:ext cx="0" cy="381851"/>
          </a:xfrm>
          <a:prstGeom prst="straightConnector1">
            <a:avLst/>
          </a:prstGeom>
          <a:ln w="38100" cap="rnd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84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mph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2" grpId="0" animBg="1"/>
      <p:bldP spid="53" grpId="0" animBg="1"/>
      <p:bldP spid="54" grpId="0" animBg="1"/>
      <p:bldP spid="48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904466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7800" y="1701862"/>
            <a:ext cx="6184322" cy="4390963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733550" y="2042630"/>
          <a:ext cx="5657850" cy="38342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6325">
                  <a:extLst>
                    <a:ext uri="{9D8B030D-6E8A-4147-A177-3AD203B41FA5}">
                      <a16:colId xmlns:a16="http://schemas.microsoft.com/office/drawing/2014/main" val="2303146898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3274085987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1438675496"/>
                    </a:ext>
                  </a:extLst>
                </a:gridCol>
                <a:gridCol w="1552575">
                  <a:extLst>
                    <a:ext uri="{9D8B030D-6E8A-4147-A177-3AD203B41FA5}">
                      <a16:colId xmlns:a16="http://schemas.microsoft.com/office/drawing/2014/main" val="349775248"/>
                    </a:ext>
                  </a:extLst>
                </a:gridCol>
                <a:gridCol w="1038225">
                  <a:extLst>
                    <a:ext uri="{9D8B030D-6E8A-4147-A177-3AD203B41FA5}">
                      <a16:colId xmlns:a16="http://schemas.microsoft.com/office/drawing/2014/main" val="1043213235"/>
                    </a:ext>
                  </a:extLst>
                </a:gridCol>
              </a:tblGrid>
              <a:tr h="533395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Words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Fraction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Shape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Number 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Quantity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5650888"/>
                  </a:ext>
                </a:extLst>
              </a:tr>
              <a:tr h="165045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three quarters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0022870"/>
                  </a:ext>
                </a:extLst>
              </a:tr>
              <a:tr h="1650450"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127132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3177375" y="3101239"/>
            <a:ext cx="271463" cy="621337"/>
            <a:chOff x="3190875" y="2914650"/>
            <a:chExt cx="271463" cy="621337"/>
          </a:xfrm>
        </p:grpSpPr>
        <p:sp>
          <p:nvSpPr>
            <p:cNvPr id="4" name="TextBox 3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3</a:t>
              </a:r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4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672995" y="4582898"/>
            <a:ext cx="450534" cy="987582"/>
            <a:chOff x="6619335" y="4401923"/>
            <a:chExt cx="450534" cy="987582"/>
          </a:xfrm>
        </p:grpSpPr>
        <p:sp>
          <p:nvSpPr>
            <p:cNvPr id="22" name="Oval 21"/>
            <p:cNvSpPr/>
            <p:nvPr/>
          </p:nvSpPr>
          <p:spPr>
            <a:xfrm>
              <a:off x="6619335" y="4401923"/>
              <a:ext cx="450534" cy="456309"/>
            </a:xfrm>
            <a:prstGeom prst="ellipse">
              <a:avLst/>
            </a:prstGeom>
            <a:solidFill>
              <a:srgbClr val="4DB1E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6619335" y="4933196"/>
              <a:ext cx="450534" cy="45630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4934141" y="3362341"/>
          <a:ext cx="1282928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732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994995907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  <a:gridCol w="320732">
                  <a:extLst>
                    <a:ext uri="{9D8B030D-6E8A-4147-A177-3AD203B41FA5}">
                      <a16:colId xmlns:a16="http://schemas.microsoft.com/office/drawing/2014/main" val="1370290391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grpSp>
        <p:nvGrpSpPr>
          <p:cNvPr id="27" name="Group 26"/>
          <p:cNvGrpSpPr/>
          <p:nvPr/>
        </p:nvGrpSpPr>
        <p:grpSpPr>
          <a:xfrm>
            <a:off x="4795640" y="3494991"/>
            <a:ext cx="1548225" cy="474360"/>
            <a:chOff x="4795640" y="3280670"/>
            <a:chExt cx="1548225" cy="474360"/>
          </a:xfrm>
        </p:grpSpPr>
        <p:grpSp>
          <p:nvGrpSpPr>
            <p:cNvPr id="30" name="Group 29"/>
            <p:cNvGrpSpPr/>
            <p:nvPr/>
          </p:nvGrpSpPr>
          <p:grpSpPr>
            <a:xfrm>
              <a:off x="5114921" y="3320790"/>
              <a:ext cx="271463" cy="434240"/>
              <a:chOff x="3190875" y="2914650"/>
              <a:chExt cx="271463" cy="434240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1</a:t>
                </a:r>
              </a:p>
            </p:txBody>
          </p:sp>
          <p:cxnSp>
            <p:nvCxnSpPr>
              <p:cNvPr id="32" name="Straight Connector 31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Box 32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5439873" y="3313220"/>
              <a:ext cx="271463" cy="434240"/>
              <a:chOff x="3190875" y="2914650"/>
              <a:chExt cx="271463" cy="434240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2</a:t>
                </a:r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36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762057" y="3313220"/>
              <a:ext cx="271463" cy="434240"/>
              <a:chOff x="3190875" y="2914650"/>
              <a:chExt cx="271463" cy="434240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3190875" y="291465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3</a:t>
                </a:r>
              </a:p>
            </p:txBody>
          </p:sp>
          <p:cxnSp>
            <p:nvCxnSpPr>
              <p:cNvPr id="40" name="Straight Connector 39"/>
              <p:cNvCxnSpPr/>
              <p:nvPr/>
            </p:nvCxnSpPr>
            <p:spPr>
              <a:xfrm flipH="1">
                <a:off x="3270252" y="3124200"/>
                <a:ext cx="1080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TextBox 40"/>
              <p:cNvSpPr txBox="1"/>
              <p:nvPr/>
            </p:nvSpPr>
            <p:spPr>
              <a:xfrm>
                <a:off x="3190875" y="3087280"/>
                <a:ext cx="271463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050" b="1" dirty="0"/>
                  <a:t>4</a:t>
                </a:r>
              </a:p>
            </p:txBody>
          </p:sp>
        </p:grpSp>
        <p:sp>
          <p:nvSpPr>
            <p:cNvPr id="42" name="TextBox 41"/>
            <p:cNvSpPr txBox="1"/>
            <p:nvPr/>
          </p:nvSpPr>
          <p:spPr>
            <a:xfrm>
              <a:off x="4795640" y="328067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0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072402" y="3287224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1</a:t>
              </a:r>
            </a:p>
          </p:txBody>
        </p:sp>
      </p:grpSp>
      <p:cxnSp>
        <p:nvCxnSpPr>
          <p:cNvPr id="29" name="Straight Arrow Connector 28"/>
          <p:cNvCxnSpPr/>
          <p:nvPr/>
        </p:nvCxnSpPr>
        <p:spPr>
          <a:xfrm>
            <a:off x="5900196" y="2904054"/>
            <a:ext cx="0" cy="381851"/>
          </a:xfrm>
          <a:prstGeom prst="straightConnector1">
            <a:avLst/>
          </a:prstGeom>
          <a:ln w="38100" cap="rnd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Table 44"/>
          <p:cNvGraphicFramePr>
            <a:graphicFrameLocks noGrp="1"/>
          </p:cNvGraphicFramePr>
          <p:nvPr/>
        </p:nvGraphicFramePr>
        <p:xfrm>
          <a:off x="4014240" y="4466032"/>
          <a:ext cx="591838" cy="1197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1838">
                  <a:extLst>
                    <a:ext uri="{9D8B030D-6E8A-4147-A177-3AD203B41FA5}">
                      <a16:colId xmlns:a16="http://schemas.microsoft.com/office/drawing/2014/main" val="2370058668"/>
                    </a:ext>
                  </a:extLst>
                </a:gridCol>
              </a:tblGrid>
              <a:tr h="5985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204344"/>
                  </a:ext>
                </a:extLst>
              </a:tr>
              <a:tr h="5985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4DB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4794838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/>
        </p:nvGraphicFramePr>
        <p:xfrm>
          <a:off x="3998128" y="2719934"/>
          <a:ext cx="620409" cy="13440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409">
                  <a:extLst>
                    <a:ext uri="{9D8B030D-6E8A-4147-A177-3AD203B41FA5}">
                      <a16:colId xmlns:a16="http://schemas.microsoft.com/office/drawing/2014/main" val="4020422867"/>
                    </a:ext>
                  </a:extLst>
                </a:gridCol>
              </a:tblGrid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5614323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2975234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825139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3106884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/>
        </p:nvGraphicFramePr>
        <p:xfrm>
          <a:off x="3998128" y="2719934"/>
          <a:ext cx="620409" cy="13440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409">
                  <a:extLst>
                    <a:ext uri="{9D8B030D-6E8A-4147-A177-3AD203B41FA5}">
                      <a16:colId xmlns:a16="http://schemas.microsoft.com/office/drawing/2014/main" val="4020422867"/>
                    </a:ext>
                  </a:extLst>
                </a:gridCol>
              </a:tblGrid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5614323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2975234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825139"/>
                  </a:ext>
                </a:extLst>
              </a:tr>
              <a:tr h="33601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rgbClr val="87B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3106884"/>
                  </a:ext>
                </a:extLst>
              </a:tr>
            </a:tbl>
          </a:graphicData>
        </a:graphic>
      </p:graphicFrame>
      <p:sp>
        <p:nvSpPr>
          <p:cNvPr id="47" name="5-Point Star 46"/>
          <p:cNvSpPr/>
          <p:nvPr/>
        </p:nvSpPr>
        <p:spPr>
          <a:xfrm>
            <a:off x="6709798" y="2633786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5-Point Star 51"/>
          <p:cNvSpPr/>
          <p:nvPr/>
        </p:nvSpPr>
        <p:spPr>
          <a:xfrm>
            <a:off x="6709798" y="3021231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5-Point Star 52"/>
          <p:cNvSpPr/>
          <p:nvPr/>
        </p:nvSpPr>
        <p:spPr>
          <a:xfrm>
            <a:off x="6709798" y="3408676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5-Point Star 53"/>
          <p:cNvSpPr/>
          <p:nvPr/>
        </p:nvSpPr>
        <p:spPr>
          <a:xfrm>
            <a:off x="6709798" y="3796120"/>
            <a:ext cx="377486" cy="357814"/>
          </a:xfrm>
          <a:prstGeom prst="star5">
            <a:avLst>
              <a:gd name="adj" fmla="val 30194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5" name="Table 54"/>
          <p:cNvGraphicFramePr>
            <a:graphicFrameLocks noGrp="1"/>
          </p:cNvGraphicFramePr>
          <p:nvPr/>
        </p:nvGraphicFramePr>
        <p:xfrm>
          <a:off x="4955628" y="4957919"/>
          <a:ext cx="1282928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464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641464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7B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1868154" y="4930717"/>
            <a:ext cx="806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half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3146649" y="4788262"/>
            <a:ext cx="271463" cy="621337"/>
            <a:chOff x="3190875" y="2914650"/>
            <a:chExt cx="271463" cy="621337"/>
          </a:xfrm>
        </p:grpSpPr>
        <p:sp>
          <p:nvSpPr>
            <p:cNvPr id="58" name="TextBox 57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3</a:t>
              </a:r>
            </a:p>
          </p:txBody>
        </p:sp>
        <p:cxnSp>
          <p:nvCxnSpPr>
            <p:cNvPr id="59" name="Straight Connector 58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4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6092553" y="5154770"/>
            <a:ext cx="271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819896" y="5132018"/>
            <a:ext cx="271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87BD31"/>
                </a:solidFill>
              </a:rPr>
              <a:t>0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5463684" y="5140846"/>
            <a:ext cx="271463" cy="434240"/>
            <a:chOff x="5463684" y="5140846"/>
            <a:chExt cx="271463" cy="434240"/>
          </a:xfrm>
        </p:grpSpPr>
        <p:sp>
          <p:nvSpPr>
            <p:cNvPr id="63" name="TextBox 62"/>
            <p:cNvSpPr txBox="1"/>
            <p:nvPr/>
          </p:nvSpPr>
          <p:spPr>
            <a:xfrm>
              <a:off x="5463684" y="5140846"/>
              <a:ext cx="27146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64" name="Straight Connector 63"/>
            <p:cNvCxnSpPr/>
            <p:nvPr/>
          </p:nvCxnSpPr>
          <p:spPr>
            <a:xfrm flipH="1">
              <a:off x="5543061" y="5350396"/>
              <a:ext cx="108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5463684" y="5313476"/>
              <a:ext cx="27146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50" b="1" dirty="0">
                  <a:solidFill>
                    <a:srgbClr val="87BD31"/>
                  </a:solidFill>
                </a:rPr>
                <a:t>2</a:t>
              </a:r>
            </a:p>
          </p:txBody>
        </p:sp>
      </p:grpSp>
      <p:cxnSp>
        <p:nvCxnSpPr>
          <p:cNvPr id="66" name="Straight Arrow Connector 65"/>
          <p:cNvCxnSpPr/>
          <p:nvPr/>
        </p:nvCxnSpPr>
        <p:spPr>
          <a:xfrm>
            <a:off x="5595500" y="4512177"/>
            <a:ext cx="0" cy="381851"/>
          </a:xfrm>
          <a:prstGeom prst="straightConnector1">
            <a:avLst/>
          </a:prstGeom>
          <a:ln w="38100" cap="rnd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6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3211" y="1827357"/>
            <a:ext cx="6184322" cy="4390963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7560000">
            <a:off x="-1500881" y="2307499"/>
            <a:ext cx="3746777" cy="3128526"/>
          </a:xfrm>
          <a:prstGeom prst="rect">
            <a:avLst/>
          </a:prstGeom>
          <a:effectLst>
            <a:outerShdw blurRad="12700" dist="50800" dir="18300000" algn="ctr" rotWithShape="0">
              <a:srgbClr val="000000">
                <a:alpha val="2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441"/>
          <a:stretch/>
        </p:blipFill>
        <p:spPr>
          <a:xfrm>
            <a:off x="7212744" y="1739511"/>
            <a:ext cx="1708500" cy="3485351"/>
          </a:xfrm>
          <a:prstGeom prst="rect">
            <a:avLst/>
          </a:prstGeom>
          <a:effectLst>
            <a:outerShdw blurRad="12700" dist="63500" dir="12240000" algn="ctr" rotWithShape="0">
              <a:srgbClr val="000000">
                <a:alpha val="1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661239" flipH="1">
            <a:off x="7220878" y="4795071"/>
            <a:ext cx="1423603" cy="2028255"/>
          </a:xfrm>
          <a:prstGeom prst="rect">
            <a:avLst/>
          </a:prstGeom>
          <a:effectLst>
            <a:outerShdw blurRad="25400" dist="38100" dir="5040000" algn="ctr" rotWithShape="0">
              <a:srgbClr val="000000">
                <a:alpha val="29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6436" y="1140902"/>
            <a:ext cx="637563" cy="57170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32954"/>
            <a:ext cx="638175" cy="5625045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-217788" y="1387695"/>
            <a:ext cx="5412085" cy="781056"/>
            <a:chOff x="5267322" y="4724405"/>
            <a:chExt cx="5412085" cy="781056"/>
          </a:xfrm>
        </p:grpSpPr>
        <p:sp>
          <p:nvSpPr>
            <p:cNvPr id="15" name="Pentagon 14"/>
            <p:cNvSpPr/>
            <p:nvPr/>
          </p:nvSpPr>
          <p:spPr>
            <a:xfrm>
              <a:off x="5267322" y="4724405"/>
              <a:ext cx="5412085" cy="781056"/>
            </a:xfrm>
            <a:prstGeom prst="homePlate">
              <a:avLst>
                <a:gd name="adj" fmla="val 12007"/>
              </a:avLst>
            </a:prstGeom>
            <a:solidFill>
              <a:srgbClr val="4DB1E3"/>
            </a:solidFill>
            <a:ln>
              <a:noFill/>
            </a:ln>
            <a:effectLst>
              <a:outerShdw blurRad="25400" dist="38100" dir="6480000" algn="ctr" rotWithShape="0">
                <a:srgbClr val="000000">
                  <a:alpha val="1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987518" y="4774482"/>
              <a:ext cx="456469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>
                  <a:solidFill>
                    <a:schemeClr val="bg1"/>
                  </a:solidFill>
                </a:rPr>
                <a:t>Look at the images and decide if each one is a unit fraction or a non-unit fraction.</a:t>
              </a:r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795708"/>
              </p:ext>
            </p:extLst>
          </p:nvPr>
        </p:nvGraphicFramePr>
        <p:xfrm>
          <a:off x="2180045" y="2354671"/>
          <a:ext cx="4868806" cy="34610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664">
                  <a:extLst>
                    <a:ext uri="{9D8B030D-6E8A-4147-A177-3AD203B41FA5}">
                      <a16:colId xmlns:a16="http://schemas.microsoft.com/office/drawing/2014/main" val="3714743544"/>
                    </a:ext>
                  </a:extLst>
                </a:gridCol>
                <a:gridCol w="1234071">
                  <a:extLst>
                    <a:ext uri="{9D8B030D-6E8A-4147-A177-3AD203B41FA5}">
                      <a16:colId xmlns:a16="http://schemas.microsoft.com/office/drawing/2014/main" val="3024427648"/>
                    </a:ext>
                  </a:extLst>
                </a:gridCol>
                <a:gridCol w="1234071">
                  <a:extLst>
                    <a:ext uri="{9D8B030D-6E8A-4147-A177-3AD203B41FA5}">
                      <a16:colId xmlns:a16="http://schemas.microsoft.com/office/drawing/2014/main" val="3628495088"/>
                    </a:ext>
                  </a:extLst>
                </a:gridCol>
              </a:tblGrid>
              <a:tr h="8152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Unit Fraction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Non-Unit Fraction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3721805"/>
                  </a:ext>
                </a:extLst>
              </a:tr>
              <a:tr h="88193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556490"/>
                  </a:ext>
                </a:extLst>
              </a:tr>
              <a:tr h="8819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073784"/>
                  </a:ext>
                </a:extLst>
              </a:tr>
              <a:tr h="88193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444523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8689"/>
              </p:ext>
            </p:extLst>
          </p:nvPr>
        </p:nvGraphicFramePr>
        <p:xfrm>
          <a:off x="2366779" y="3337188"/>
          <a:ext cx="2024800" cy="551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4960">
                  <a:extLst>
                    <a:ext uri="{9D8B030D-6E8A-4147-A177-3AD203B41FA5}">
                      <a16:colId xmlns:a16="http://schemas.microsoft.com/office/drawing/2014/main" val="2851582794"/>
                    </a:ext>
                  </a:extLst>
                </a:gridCol>
                <a:gridCol w="404960">
                  <a:extLst>
                    <a:ext uri="{9D8B030D-6E8A-4147-A177-3AD203B41FA5}">
                      <a16:colId xmlns:a16="http://schemas.microsoft.com/office/drawing/2014/main" val="410872975"/>
                    </a:ext>
                  </a:extLst>
                </a:gridCol>
                <a:gridCol w="404960">
                  <a:extLst>
                    <a:ext uri="{9D8B030D-6E8A-4147-A177-3AD203B41FA5}">
                      <a16:colId xmlns:a16="http://schemas.microsoft.com/office/drawing/2014/main" val="613150009"/>
                    </a:ext>
                  </a:extLst>
                </a:gridCol>
                <a:gridCol w="404960">
                  <a:extLst>
                    <a:ext uri="{9D8B030D-6E8A-4147-A177-3AD203B41FA5}">
                      <a16:colId xmlns:a16="http://schemas.microsoft.com/office/drawing/2014/main" val="3887937732"/>
                    </a:ext>
                  </a:extLst>
                </a:gridCol>
                <a:gridCol w="404960">
                  <a:extLst>
                    <a:ext uri="{9D8B030D-6E8A-4147-A177-3AD203B41FA5}">
                      <a16:colId xmlns:a16="http://schemas.microsoft.com/office/drawing/2014/main" val="3439627310"/>
                    </a:ext>
                  </a:extLst>
                </a:gridCol>
              </a:tblGrid>
              <a:tr h="275984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4DB1E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4DB1E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7903962"/>
                  </a:ext>
                </a:extLst>
              </a:tr>
              <a:tr h="275984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rgbClr val="4DB1E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>
                    <a:solidFill>
                      <a:srgbClr val="4DB1E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4DB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097424"/>
                  </a:ext>
                </a:extLst>
              </a:tr>
            </a:tbl>
          </a:graphicData>
        </a:graphic>
      </p:graphicFrame>
      <p:grpSp>
        <p:nvGrpSpPr>
          <p:cNvPr id="76" name="Group 75"/>
          <p:cNvGrpSpPr/>
          <p:nvPr/>
        </p:nvGrpSpPr>
        <p:grpSpPr>
          <a:xfrm>
            <a:off x="2612252" y="4095020"/>
            <a:ext cx="1523275" cy="1623318"/>
            <a:chOff x="2612252" y="4095020"/>
            <a:chExt cx="1523275" cy="1623318"/>
          </a:xfrm>
        </p:grpSpPr>
        <p:grpSp>
          <p:nvGrpSpPr>
            <p:cNvPr id="28" name="Group 27"/>
            <p:cNvGrpSpPr/>
            <p:nvPr/>
          </p:nvGrpSpPr>
          <p:grpSpPr>
            <a:xfrm>
              <a:off x="2970439" y="4095020"/>
              <a:ext cx="800644" cy="791667"/>
              <a:chOff x="2974219" y="4183953"/>
              <a:chExt cx="703426" cy="695539"/>
            </a:xfrm>
          </p:grpSpPr>
          <p:sp>
            <p:nvSpPr>
              <p:cNvPr id="20" name="Hexagon 19"/>
              <p:cNvSpPr/>
              <p:nvPr/>
            </p:nvSpPr>
            <p:spPr>
              <a:xfrm>
                <a:off x="3188573" y="4183953"/>
                <a:ext cx="273001" cy="234001"/>
              </a:xfrm>
              <a:prstGeom prst="hexagon">
                <a:avLst/>
              </a:prstGeom>
              <a:solidFill>
                <a:srgbClr val="18A0DB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4" name="Group 23"/>
              <p:cNvGrpSpPr/>
              <p:nvPr/>
            </p:nvGrpSpPr>
            <p:grpSpPr>
              <a:xfrm>
                <a:off x="3188573" y="4414722"/>
                <a:ext cx="273001" cy="464770"/>
                <a:chOff x="3188573" y="4414722"/>
                <a:chExt cx="273001" cy="464770"/>
              </a:xfrm>
            </p:grpSpPr>
            <p:sp>
              <p:nvSpPr>
                <p:cNvPr id="68" name="Hexagon 67"/>
                <p:cNvSpPr/>
                <p:nvPr/>
              </p:nvSpPr>
              <p:spPr>
                <a:xfrm>
                  <a:off x="3188573" y="4414722"/>
                  <a:ext cx="273001" cy="234001"/>
                </a:xfrm>
                <a:prstGeom prst="hexagon">
                  <a:avLst/>
                </a:prstGeom>
                <a:solidFill>
                  <a:srgbClr val="18A0DB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69" name="Hexagon 68"/>
                <p:cNvSpPr/>
                <p:nvPr/>
              </p:nvSpPr>
              <p:spPr>
                <a:xfrm>
                  <a:off x="3188573" y="4645491"/>
                  <a:ext cx="273001" cy="234001"/>
                </a:xfrm>
                <a:prstGeom prst="hexagon">
                  <a:avLst/>
                </a:prstGeom>
                <a:solidFill>
                  <a:srgbClr val="18A0DB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0" name="Group 69"/>
              <p:cNvGrpSpPr/>
              <p:nvPr/>
            </p:nvGrpSpPr>
            <p:grpSpPr>
              <a:xfrm>
                <a:off x="3404644" y="4297721"/>
                <a:ext cx="273001" cy="464770"/>
                <a:chOff x="3188573" y="4414722"/>
                <a:chExt cx="273001" cy="464770"/>
              </a:xfrm>
            </p:grpSpPr>
            <p:sp>
              <p:nvSpPr>
                <p:cNvPr id="71" name="Hexagon 70"/>
                <p:cNvSpPr/>
                <p:nvPr/>
              </p:nvSpPr>
              <p:spPr>
                <a:xfrm>
                  <a:off x="3188573" y="4414722"/>
                  <a:ext cx="273001" cy="234001"/>
                </a:xfrm>
                <a:prstGeom prst="hexagon">
                  <a:avLst/>
                </a:prstGeom>
                <a:solidFill>
                  <a:srgbClr val="18A0DB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2" name="Hexagon 71"/>
                <p:cNvSpPr/>
                <p:nvPr/>
              </p:nvSpPr>
              <p:spPr>
                <a:xfrm>
                  <a:off x="3188573" y="4645491"/>
                  <a:ext cx="273001" cy="234001"/>
                </a:xfrm>
                <a:prstGeom prst="hexagon">
                  <a:avLst/>
                </a:prstGeom>
                <a:solidFill>
                  <a:srgbClr val="18A0DB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73" name="Group 72"/>
              <p:cNvGrpSpPr/>
              <p:nvPr/>
            </p:nvGrpSpPr>
            <p:grpSpPr>
              <a:xfrm>
                <a:off x="2974219" y="4299812"/>
                <a:ext cx="273001" cy="464770"/>
                <a:chOff x="3188573" y="4414722"/>
                <a:chExt cx="273001" cy="464770"/>
              </a:xfrm>
              <a:noFill/>
            </p:grpSpPr>
            <p:sp>
              <p:nvSpPr>
                <p:cNvPr id="74" name="Hexagon 73"/>
                <p:cNvSpPr/>
                <p:nvPr/>
              </p:nvSpPr>
              <p:spPr>
                <a:xfrm>
                  <a:off x="3188573" y="4414722"/>
                  <a:ext cx="273001" cy="234001"/>
                </a:xfrm>
                <a:prstGeom prst="hexagon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5" name="Hexagon 74"/>
                <p:cNvSpPr/>
                <p:nvPr/>
              </p:nvSpPr>
              <p:spPr>
                <a:xfrm>
                  <a:off x="3188573" y="4645491"/>
                  <a:ext cx="273001" cy="234001"/>
                </a:xfrm>
                <a:prstGeom prst="hexagon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56" name="Group 55"/>
            <p:cNvGrpSpPr/>
            <p:nvPr/>
          </p:nvGrpSpPr>
          <p:grpSpPr>
            <a:xfrm>
              <a:off x="2612252" y="5044879"/>
              <a:ext cx="1523275" cy="673459"/>
              <a:chOff x="2612252" y="5032179"/>
              <a:chExt cx="1523275" cy="673459"/>
            </a:xfrm>
          </p:grpSpPr>
          <p:grpSp>
            <p:nvGrpSpPr>
              <p:cNvPr id="51" name="Group 50"/>
              <p:cNvGrpSpPr/>
              <p:nvPr/>
            </p:nvGrpSpPr>
            <p:grpSpPr>
              <a:xfrm>
                <a:off x="2628209" y="5032179"/>
                <a:ext cx="1507318" cy="292953"/>
                <a:chOff x="2628209" y="5032179"/>
                <a:chExt cx="1507318" cy="292953"/>
              </a:xfrm>
            </p:grpSpPr>
            <p:sp>
              <p:nvSpPr>
                <p:cNvPr id="44" name="Cloud 43"/>
                <p:cNvSpPr/>
                <p:nvPr/>
              </p:nvSpPr>
              <p:spPr>
                <a:xfrm rot="617443">
                  <a:off x="2628209" y="5032179"/>
                  <a:ext cx="373462" cy="292953"/>
                </a:xfrm>
                <a:prstGeom prst="clou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Cloud 76"/>
                <p:cNvSpPr/>
                <p:nvPr/>
              </p:nvSpPr>
              <p:spPr>
                <a:xfrm rot="617443">
                  <a:off x="3195137" y="5032179"/>
                  <a:ext cx="373462" cy="292953"/>
                </a:xfrm>
                <a:prstGeom prst="clou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" name="Cloud 77"/>
                <p:cNvSpPr/>
                <p:nvPr/>
              </p:nvSpPr>
              <p:spPr>
                <a:xfrm rot="617443">
                  <a:off x="3762065" y="5032179"/>
                  <a:ext cx="373462" cy="292953"/>
                </a:xfrm>
                <a:prstGeom prst="clou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1" name="Group 80"/>
              <p:cNvGrpSpPr/>
              <p:nvPr/>
            </p:nvGrpSpPr>
            <p:grpSpPr>
              <a:xfrm>
                <a:off x="2612252" y="5412685"/>
                <a:ext cx="1507318" cy="292953"/>
                <a:chOff x="2628209" y="5032179"/>
                <a:chExt cx="1507318" cy="292953"/>
              </a:xfrm>
            </p:grpSpPr>
            <p:sp>
              <p:nvSpPr>
                <p:cNvPr id="82" name="Cloud 81"/>
                <p:cNvSpPr/>
                <p:nvPr/>
              </p:nvSpPr>
              <p:spPr>
                <a:xfrm rot="617443">
                  <a:off x="2628209" y="5032179"/>
                  <a:ext cx="373462" cy="292953"/>
                </a:xfrm>
                <a:prstGeom prst="clou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" name="Cloud 82"/>
                <p:cNvSpPr/>
                <p:nvPr/>
              </p:nvSpPr>
              <p:spPr>
                <a:xfrm rot="617443">
                  <a:off x="3195137" y="5032179"/>
                  <a:ext cx="373462" cy="292953"/>
                </a:xfrm>
                <a:prstGeom prst="cloud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" name="Cloud 83"/>
                <p:cNvSpPr/>
                <p:nvPr/>
              </p:nvSpPr>
              <p:spPr>
                <a:xfrm rot="617443">
                  <a:off x="3762065" y="5032179"/>
                  <a:ext cx="373462" cy="292953"/>
                </a:xfrm>
                <a:prstGeom prst="cloud">
                  <a:avLst/>
                </a:prstGeom>
                <a:solidFill>
                  <a:srgbClr val="4DB1E3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07974"/>
            <a:ext cx="9144000" cy="650025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6169531" y="3342021"/>
            <a:ext cx="534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87BD31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87BD3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169531" y="4217054"/>
            <a:ext cx="534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87BD31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87BD31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911761" y="5093153"/>
            <a:ext cx="534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87BD31"/>
                </a:solidFill>
                <a:sym typeface="Wingdings" panose="05000000000000000000" pitchFamily="2" charset="2"/>
              </a:rPr>
              <a:t></a:t>
            </a:r>
            <a:endParaRPr lang="en-GB" sz="3600" b="1" dirty="0">
              <a:solidFill>
                <a:srgbClr val="87BD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92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8" grpId="0"/>
      <p:bldP spid="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04466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39751" y="1299219"/>
            <a:ext cx="8064500" cy="49745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750" y="2876453"/>
            <a:ext cx="4315992" cy="339734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386" r="-233"/>
          <a:stretch/>
        </p:blipFill>
        <p:spPr>
          <a:xfrm>
            <a:off x="1066346" y="2085976"/>
            <a:ext cx="6576776" cy="4187824"/>
          </a:xfrm>
          <a:prstGeom prst="rect">
            <a:avLst/>
          </a:prstGeom>
          <a:effectLst>
            <a:outerShdw blurRad="12700" dist="63500" dir="12240000" algn="ctr" rotWithShape="0">
              <a:srgbClr val="000000">
                <a:alpha val="15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269"/>
          <a:stretch/>
        </p:blipFill>
        <p:spPr>
          <a:xfrm>
            <a:off x="1853351" y="3103493"/>
            <a:ext cx="6184322" cy="3170307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sp>
        <p:nvSpPr>
          <p:cNvPr id="3" name="Freeform 2"/>
          <p:cNvSpPr/>
          <p:nvPr/>
        </p:nvSpPr>
        <p:spPr>
          <a:xfrm>
            <a:off x="1873041" y="3117552"/>
            <a:ext cx="289453" cy="619325"/>
          </a:xfrm>
          <a:custGeom>
            <a:avLst/>
            <a:gdLst>
              <a:gd name="connsiteX0" fmla="*/ 212934 w 289453"/>
              <a:gd name="connsiteY0" fmla="*/ 3473 h 619325"/>
              <a:gd name="connsiteX1" fmla="*/ 273259 w 289453"/>
              <a:gd name="connsiteY1" fmla="*/ 6648 h 619325"/>
              <a:gd name="connsiteX2" fmla="*/ 279609 w 289453"/>
              <a:gd name="connsiteY2" fmla="*/ 63798 h 619325"/>
              <a:gd name="connsiteX3" fmla="*/ 289134 w 289453"/>
              <a:gd name="connsiteY3" fmla="*/ 159048 h 619325"/>
              <a:gd name="connsiteX4" fmla="*/ 266909 w 289453"/>
              <a:gd name="connsiteY4" fmla="*/ 295573 h 619325"/>
              <a:gd name="connsiteX5" fmla="*/ 203409 w 289453"/>
              <a:gd name="connsiteY5" fmla="*/ 419398 h 619325"/>
              <a:gd name="connsiteX6" fmla="*/ 104984 w 289453"/>
              <a:gd name="connsiteY6" fmla="*/ 533698 h 619325"/>
              <a:gd name="connsiteX7" fmla="*/ 25609 w 289453"/>
              <a:gd name="connsiteY7" fmla="*/ 594023 h 619325"/>
              <a:gd name="connsiteX8" fmla="*/ 3384 w 289453"/>
              <a:gd name="connsiteY8" fmla="*/ 613073 h 619325"/>
              <a:gd name="connsiteX9" fmla="*/ 12909 w 289453"/>
              <a:gd name="connsiteY9" fmla="*/ 489248 h 619325"/>
              <a:gd name="connsiteX10" fmla="*/ 120859 w 289453"/>
              <a:gd name="connsiteY10" fmla="*/ 292398 h 619325"/>
              <a:gd name="connsiteX11" fmla="*/ 158959 w 289453"/>
              <a:gd name="connsiteY11" fmla="*/ 120948 h 619325"/>
              <a:gd name="connsiteX12" fmla="*/ 143084 w 289453"/>
              <a:gd name="connsiteY12" fmla="*/ 54273 h 619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9453" h="619325">
                <a:moveTo>
                  <a:pt x="212934" y="3473"/>
                </a:moveTo>
                <a:cubicBezTo>
                  <a:pt x="237540" y="33"/>
                  <a:pt x="262147" y="-3406"/>
                  <a:pt x="273259" y="6648"/>
                </a:cubicBezTo>
                <a:cubicBezTo>
                  <a:pt x="284371" y="16702"/>
                  <a:pt x="276963" y="38398"/>
                  <a:pt x="279609" y="63798"/>
                </a:cubicBezTo>
                <a:cubicBezTo>
                  <a:pt x="282255" y="89198"/>
                  <a:pt x="291251" y="120419"/>
                  <a:pt x="289134" y="159048"/>
                </a:cubicBezTo>
                <a:cubicBezTo>
                  <a:pt x="287017" y="197677"/>
                  <a:pt x="281196" y="252181"/>
                  <a:pt x="266909" y="295573"/>
                </a:cubicBezTo>
                <a:cubicBezTo>
                  <a:pt x="252622" y="338965"/>
                  <a:pt x="230397" y="379711"/>
                  <a:pt x="203409" y="419398"/>
                </a:cubicBezTo>
                <a:cubicBezTo>
                  <a:pt x="176421" y="459086"/>
                  <a:pt x="134617" y="504594"/>
                  <a:pt x="104984" y="533698"/>
                </a:cubicBezTo>
                <a:cubicBezTo>
                  <a:pt x="75351" y="562802"/>
                  <a:pt x="42542" y="580794"/>
                  <a:pt x="25609" y="594023"/>
                </a:cubicBezTo>
                <a:cubicBezTo>
                  <a:pt x="8676" y="607252"/>
                  <a:pt x="5501" y="630535"/>
                  <a:pt x="3384" y="613073"/>
                </a:cubicBezTo>
                <a:cubicBezTo>
                  <a:pt x="1267" y="595611"/>
                  <a:pt x="-6670" y="542694"/>
                  <a:pt x="12909" y="489248"/>
                </a:cubicBezTo>
                <a:cubicBezTo>
                  <a:pt x="32488" y="435802"/>
                  <a:pt x="96517" y="353781"/>
                  <a:pt x="120859" y="292398"/>
                </a:cubicBezTo>
                <a:cubicBezTo>
                  <a:pt x="145201" y="231015"/>
                  <a:pt x="155255" y="160635"/>
                  <a:pt x="158959" y="120948"/>
                </a:cubicBezTo>
                <a:cubicBezTo>
                  <a:pt x="162663" y="81261"/>
                  <a:pt x="152873" y="67767"/>
                  <a:pt x="143084" y="54273"/>
                </a:cubicBezTo>
              </a:path>
            </a:pathLst>
          </a:cu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785" y="2865541"/>
            <a:ext cx="1603866" cy="96986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39750" y="1295085"/>
            <a:ext cx="8064500" cy="673051"/>
            <a:chOff x="539750" y="1295085"/>
            <a:chExt cx="8064500" cy="673051"/>
          </a:xfrm>
        </p:grpSpPr>
        <p:sp>
          <p:nvSpPr>
            <p:cNvPr id="4" name="Pentagon 3"/>
            <p:cNvSpPr/>
            <p:nvPr/>
          </p:nvSpPr>
          <p:spPr>
            <a:xfrm rot="5400000">
              <a:off x="4235474" y="-2400639"/>
              <a:ext cx="673051" cy="8064500"/>
            </a:xfrm>
            <a:prstGeom prst="homePlate">
              <a:avLst>
                <a:gd name="adj" fmla="val 24750"/>
              </a:avLst>
            </a:prstGeom>
            <a:solidFill>
              <a:srgbClr val="AFDEF8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1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1294900" y="1380926"/>
              <a:ext cx="657677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dirty="0"/>
                <a:t>Look at this fraction bar. Label each part as a fraction.</a:t>
              </a:r>
            </a:p>
          </p:txBody>
        </p:sp>
      </p:grp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469835"/>
              </p:ext>
            </p:extLst>
          </p:nvPr>
        </p:nvGraphicFramePr>
        <p:xfrm>
          <a:off x="2185072" y="3744001"/>
          <a:ext cx="4712440" cy="15956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8110">
                  <a:extLst>
                    <a:ext uri="{9D8B030D-6E8A-4147-A177-3AD203B41FA5}">
                      <a16:colId xmlns:a16="http://schemas.microsoft.com/office/drawing/2014/main" val="2653323339"/>
                    </a:ext>
                  </a:extLst>
                </a:gridCol>
                <a:gridCol w="1178110">
                  <a:extLst>
                    <a:ext uri="{9D8B030D-6E8A-4147-A177-3AD203B41FA5}">
                      <a16:colId xmlns:a16="http://schemas.microsoft.com/office/drawing/2014/main" val="524299607"/>
                    </a:ext>
                  </a:extLst>
                </a:gridCol>
                <a:gridCol w="1178110">
                  <a:extLst>
                    <a:ext uri="{9D8B030D-6E8A-4147-A177-3AD203B41FA5}">
                      <a16:colId xmlns:a16="http://schemas.microsoft.com/office/drawing/2014/main" val="3443519800"/>
                    </a:ext>
                  </a:extLst>
                </a:gridCol>
                <a:gridCol w="1178110">
                  <a:extLst>
                    <a:ext uri="{9D8B030D-6E8A-4147-A177-3AD203B41FA5}">
                      <a16:colId xmlns:a16="http://schemas.microsoft.com/office/drawing/2014/main" val="3262167400"/>
                    </a:ext>
                  </a:extLst>
                </a:gridCol>
              </a:tblGrid>
              <a:tr h="797821"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4951198"/>
                  </a:ext>
                </a:extLst>
              </a:tr>
              <a:tr h="797821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267958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3232733" y="3843021"/>
            <a:ext cx="271463" cy="621337"/>
            <a:chOff x="3190875" y="2914650"/>
            <a:chExt cx="271463" cy="621337"/>
          </a:xfrm>
        </p:grpSpPr>
        <p:sp>
          <p:nvSpPr>
            <p:cNvPr id="19" name="TextBox 18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20" name="Straight Connector 19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2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615354" y="4642926"/>
            <a:ext cx="271463" cy="621337"/>
            <a:chOff x="3190875" y="2914650"/>
            <a:chExt cx="271463" cy="621337"/>
          </a:xfrm>
        </p:grpSpPr>
        <p:sp>
          <p:nvSpPr>
            <p:cNvPr id="23" name="TextBox 22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24" name="Straight Connector 23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4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5605163" y="3843021"/>
            <a:ext cx="271463" cy="621337"/>
            <a:chOff x="3190875" y="2914650"/>
            <a:chExt cx="271463" cy="621337"/>
          </a:xfrm>
        </p:grpSpPr>
        <p:sp>
          <p:nvSpPr>
            <p:cNvPr id="27" name="TextBox 26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28" name="Straight Connector 27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2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777222" y="4642926"/>
            <a:ext cx="271463" cy="621337"/>
            <a:chOff x="3190875" y="2914650"/>
            <a:chExt cx="271463" cy="621337"/>
          </a:xfrm>
        </p:grpSpPr>
        <p:sp>
          <p:nvSpPr>
            <p:cNvPr id="31" name="TextBox 30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32" name="Straight Connector 31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4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4939090" y="4642926"/>
            <a:ext cx="271463" cy="621337"/>
            <a:chOff x="3190875" y="2914650"/>
            <a:chExt cx="271463" cy="621337"/>
          </a:xfrm>
        </p:grpSpPr>
        <p:sp>
          <p:nvSpPr>
            <p:cNvPr id="35" name="TextBox 34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36" name="Straight Connector 35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4</a:t>
              </a: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160994" y="4675360"/>
            <a:ext cx="271463" cy="621337"/>
            <a:chOff x="3190875" y="2914650"/>
            <a:chExt cx="271463" cy="621337"/>
          </a:xfrm>
        </p:grpSpPr>
        <p:sp>
          <p:nvSpPr>
            <p:cNvPr id="39" name="TextBox 38"/>
            <p:cNvSpPr txBox="1"/>
            <p:nvPr/>
          </p:nvSpPr>
          <p:spPr>
            <a:xfrm>
              <a:off x="3190875" y="2914650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1</a:t>
              </a:r>
            </a:p>
          </p:txBody>
        </p:sp>
        <p:cxnSp>
          <p:nvCxnSpPr>
            <p:cNvPr id="40" name="Straight Connector 39"/>
            <p:cNvCxnSpPr/>
            <p:nvPr/>
          </p:nvCxnSpPr>
          <p:spPr>
            <a:xfrm flipH="1">
              <a:off x="3248027" y="3228975"/>
              <a:ext cx="144000" cy="0"/>
            </a:xfrm>
            <a:prstGeom prst="line">
              <a:avLst/>
            </a:prstGeom>
            <a:ln w="1905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3190875" y="3166655"/>
              <a:ext cx="271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87BD31"/>
                  </a:solidFill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19"/>
          <p:cNvSpPr/>
          <p:nvPr/>
        </p:nvSpPr>
        <p:spPr>
          <a:xfrm flipH="1" flipV="1">
            <a:off x="539750" y="1546424"/>
            <a:ext cx="1789643" cy="2032000"/>
          </a:xfrm>
          <a:custGeom>
            <a:avLst/>
            <a:gdLst>
              <a:gd name="connsiteX0" fmla="*/ 0 w 3132666"/>
              <a:gd name="connsiteY0" fmla="*/ 0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0 w 3132666"/>
              <a:gd name="connsiteY4" fmla="*/ 0 h 1571850"/>
              <a:gd name="connsiteX0" fmla="*/ 203200 w 3132666"/>
              <a:gd name="connsiteY0" fmla="*/ 11289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203200 w 3132666"/>
              <a:gd name="connsiteY4" fmla="*/ 11289 h 1571850"/>
              <a:gd name="connsiteX0" fmla="*/ 247721 w 3177187"/>
              <a:gd name="connsiteY0" fmla="*/ 11289 h 1571850"/>
              <a:gd name="connsiteX1" fmla="*/ 3177187 w 3177187"/>
              <a:gd name="connsiteY1" fmla="*/ 0 h 1571850"/>
              <a:gd name="connsiteX2" fmla="*/ 3177187 w 3177187"/>
              <a:gd name="connsiteY2" fmla="*/ 1571850 h 1571850"/>
              <a:gd name="connsiteX3" fmla="*/ 0 w 3177187"/>
              <a:gd name="connsiteY3" fmla="*/ 1571850 h 1571850"/>
              <a:gd name="connsiteX4" fmla="*/ 247721 w 3177187"/>
              <a:gd name="connsiteY4" fmla="*/ 11289 h 1571850"/>
              <a:gd name="connsiteX0" fmla="*/ 526603 w 3456069"/>
              <a:gd name="connsiteY0" fmla="*/ 11289 h 1571850"/>
              <a:gd name="connsiteX1" fmla="*/ 3456069 w 3456069"/>
              <a:gd name="connsiteY1" fmla="*/ 0 h 1571850"/>
              <a:gd name="connsiteX2" fmla="*/ 3456069 w 3456069"/>
              <a:gd name="connsiteY2" fmla="*/ 1571850 h 1571850"/>
              <a:gd name="connsiteX3" fmla="*/ 0 w 3456069"/>
              <a:gd name="connsiteY3" fmla="*/ 1571850 h 1571850"/>
              <a:gd name="connsiteX4" fmla="*/ 526603 w 3456069"/>
              <a:gd name="connsiteY4" fmla="*/ 11289 h 1571850"/>
              <a:gd name="connsiteX0" fmla="*/ 563787 w 3493253"/>
              <a:gd name="connsiteY0" fmla="*/ 11289 h 1571850"/>
              <a:gd name="connsiteX1" fmla="*/ 3493253 w 3493253"/>
              <a:gd name="connsiteY1" fmla="*/ 0 h 1571850"/>
              <a:gd name="connsiteX2" fmla="*/ 3493253 w 3493253"/>
              <a:gd name="connsiteY2" fmla="*/ 1571850 h 1571850"/>
              <a:gd name="connsiteX3" fmla="*/ 0 w 3493253"/>
              <a:gd name="connsiteY3" fmla="*/ 1571850 h 1571850"/>
              <a:gd name="connsiteX4" fmla="*/ 563787 w 3493253"/>
              <a:gd name="connsiteY4" fmla="*/ 11289 h 1571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93253" h="1571850">
                <a:moveTo>
                  <a:pt x="563787" y="11289"/>
                </a:moveTo>
                <a:lnTo>
                  <a:pt x="3493253" y="0"/>
                </a:lnTo>
                <a:lnTo>
                  <a:pt x="3493253" y="1571850"/>
                </a:lnTo>
                <a:lnTo>
                  <a:pt x="0" y="1571850"/>
                </a:lnTo>
                <a:lnTo>
                  <a:pt x="563787" y="11289"/>
                </a:lnTo>
                <a:close/>
              </a:path>
            </a:pathLst>
          </a:custGeom>
          <a:solidFill>
            <a:srgbClr val="AFDEF8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167468" y="1535289"/>
            <a:ext cx="3657600" cy="2032000"/>
          </a:xfrm>
          <a:custGeom>
            <a:avLst/>
            <a:gdLst>
              <a:gd name="connsiteX0" fmla="*/ 0 w 3132666"/>
              <a:gd name="connsiteY0" fmla="*/ 0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0 w 3132666"/>
              <a:gd name="connsiteY4" fmla="*/ 0 h 1571850"/>
              <a:gd name="connsiteX0" fmla="*/ 203200 w 3132666"/>
              <a:gd name="connsiteY0" fmla="*/ 11289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203200 w 3132666"/>
              <a:gd name="connsiteY4" fmla="*/ 11289 h 1571850"/>
              <a:gd name="connsiteX0" fmla="*/ 251544 w 3132666"/>
              <a:gd name="connsiteY0" fmla="*/ 2557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251544 w 3132666"/>
              <a:gd name="connsiteY4" fmla="*/ 2557 h 1571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2666" h="1571850">
                <a:moveTo>
                  <a:pt x="251544" y="2557"/>
                </a:moveTo>
                <a:lnTo>
                  <a:pt x="3132666" y="0"/>
                </a:lnTo>
                <a:lnTo>
                  <a:pt x="3132666" y="1571850"/>
                </a:lnTo>
                <a:lnTo>
                  <a:pt x="0" y="1571850"/>
                </a:lnTo>
                <a:lnTo>
                  <a:pt x="251544" y="2557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sp>
        <p:nvSpPr>
          <p:cNvPr id="10" name="Rectangle 9"/>
          <p:cNvSpPr/>
          <p:nvPr/>
        </p:nvSpPr>
        <p:spPr>
          <a:xfrm>
            <a:off x="2904466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904466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4829175" y="1343379"/>
            <a:ext cx="3775075" cy="4930422"/>
          </a:xfrm>
          <a:custGeom>
            <a:avLst/>
            <a:gdLst>
              <a:gd name="connsiteX0" fmla="*/ 0 w 3467806"/>
              <a:gd name="connsiteY0" fmla="*/ 0 h 4636911"/>
              <a:gd name="connsiteX1" fmla="*/ 3467806 w 3467806"/>
              <a:gd name="connsiteY1" fmla="*/ 0 h 4636911"/>
              <a:gd name="connsiteX2" fmla="*/ 3467806 w 3467806"/>
              <a:gd name="connsiteY2" fmla="*/ 4636911 h 4636911"/>
              <a:gd name="connsiteX3" fmla="*/ 0 w 3467806"/>
              <a:gd name="connsiteY3" fmla="*/ 4636911 h 4636911"/>
              <a:gd name="connsiteX4" fmla="*/ 0 w 3467806"/>
              <a:gd name="connsiteY4" fmla="*/ 0 h 4636911"/>
              <a:gd name="connsiteX0" fmla="*/ 1659467 w 3467806"/>
              <a:gd name="connsiteY0" fmla="*/ 0 h 4636911"/>
              <a:gd name="connsiteX1" fmla="*/ 3467806 w 3467806"/>
              <a:gd name="connsiteY1" fmla="*/ 0 h 4636911"/>
              <a:gd name="connsiteX2" fmla="*/ 3467806 w 3467806"/>
              <a:gd name="connsiteY2" fmla="*/ 4636911 h 4636911"/>
              <a:gd name="connsiteX3" fmla="*/ 0 w 3467806"/>
              <a:gd name="connsiteY3" fmla="*/ 4636911 h 4636911"/>
              <a:gd name="connsiteX4" fmla="*/ 1659467 w 3467806"/>
              <a:gd name="connsiteY4" fmla="*/ 0 h 4636911"/>
              <a:gd name="connsiteX0" fmla="*/ 799728 w 3467806"/>
              <a:gd name="connsiteY0" fmla="*/ 0 h 4636911"/>
              <a:gd name="connsiteX1" fmla="*/ 3467806 w 3467806"/>
              <a:gd name="connsiteY1" fmla="*/ 0 h 4636911"/>
              <a:gd name="connsiteX2" fmla="*/ 3467806 w 3467806"/>
              <a:gd name="connsiteY2" fmla="*/ 4636911 h 4636911"/>
              <a:gd name="connsiteX3" fmla="*/ 0 w 3467806"/>
              <a:gd name="connsiteY3" fmla="*/ 4636911 h 4636911"/>
              <a:gd name="connsiteX4" fmla="*/ 799728 w 3467806"/>
              <a:gd name="connsiteY4" fmla="*/ 0 h 46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67806" h="4636911">
                <a:moveTo>
                  <a:pt x="799728" y="0"/>
                </a:moveTo>
                <a:lnTo>
                  <a:pt x="3467806" y="0"/>
                </a:lnTo>
                <a:lnTo>
                  <a:pt x="3467806" y="4636911"/>
                </a:lnTo>
                <a:lnTo>
                  <a:pt x="0" y="4636911"/>
                </a:lnTo>
                <a:lnTo>
                  <a:pt x="79972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25400" dist="50800" dir="108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6401" y="2140320"/>
            <a:ext cx="3117850" cy="413348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614340" y="2010158"/>
            <a:ext cx="15947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Rebecca has sorted these fractions. </a:t>
            </a:r>
          </a:p>
        </p:txBody>
      </p:sp>
      <p:sp>
        <p:nvSpPr>
          <p:cNvPr id="23" name="Rectangle 19"/>
          <p:cNvSpPr/>
          <p:nvPr/>
        </p:nvSpPr>
        <p:spPr>
          <a:xfrm flipH="1" flipV="1">
            <a:off x="539749" y="3797299"/>
            <a:ext cx="4563473" cy="2032000"/>
          </a:xfrm>
          <a:custGeom>
            <a:avLst/>
            <a:gdLst>
              <a:gd name="connsiteX0" fmla="*/ 0 w 3132666"/>
              <a:gd name="connsiteY0" fmla="*/ 0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0 w 3132666"/>
              <a:gd name="connsiteY4" fmla="*/ 0 h 1571850"/>
              <a:gd name="connsiteX0" fmla="*/ 203200 w 3132666"/>
              <a:gd name="connsiteY0" fmla="*/ 11289 h 1571850"/>
              <a:gd name="connsiteX1" fmla="*/ 3132666 w 3132666"/>
              <a:gd name="connsiteY1" fmla="*/ 0 h 1571850"/>
              <a:gd name="connsiteX2" fmla="*/ 3132666 w 3132666"/>
              <a:gd name="connsiteY2" fmla="*/ 1571850 h 1571850"/>
              <a:gd name="connsiteX3" fmla="*/ 0 w 3132666"/>
              <a:gd name="connsiteY3" fmla="*/ 1571850 h 1571850"/>
              <a:gd name="connsiteX4" fmla="*/ 203200 w 3132666"/>
              <a:gd name="connsiteY4" fmla="*/ 11289 h 1571850"/>
              <a:gd name="connsiteX0" fmla="*/ 247721 w 3177187"/>
              <a:gd name="connsiteY0" fmla="*/ 11289 h 1571850"/>
              <a:gd name="connsiteX1" fmla="*/ 3177187 w 3177187"/>
              <a:gd name="connsiteY1" fmla="*/ 0 h 1571850"/>
              <a:gd name="connsiteX2" fmla="*/ 3177187 w 3177187"/>
              <a:gd name="connsiteY2" fmla="*/ 1571850 h 1571850"/>
              <a:gd name="connsiteX3" fmla="*/ 0 w 3177187"/>
              <a:gd name="connsiteY3" fmla="*/ 1571850 h 1571850"/>
              <a:gd name="connsiteX4" fmla="*/ 247721 w 3177187"/>
              <a:gd name="connsiteY4" fmla="*/ 11289 h 1571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77187" h="1571850">
                <a:moveTo>
                  <a:pt x="247721" y="11289"/>
                </a:moveTo>
                <a:lnTo>
                  <a:pt x="3177187" y="0"/>
                </a:lnTo>
                <a:lnTo>
                  <a:pt x="3177187" y="1571850"/>
                </a:lnTo>
                <a:lnTo>
                  <a:pt x="0" y="1571850"/>
                </a:lnTo>
                <a:lnTo>
                  <a:pt x="247721" y="11289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79" y="3901051"/>
            <a:ext cx="979989" cy="978542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3957622" y="3921253"/>
            <a:ext cx="274409" cy="899835"/>
            <a:chOff x="3190875" y="2790040"/>
            <a:chExt cx="274409" cy="899835"/>
          </a:xfrm>
        </p:grpSpPr>
        <p:sp>
          <p:nvSpPr>
            <p:cNvPr id="28" name="TextBox 27"/>
            <p:cNvSpPr txBox="1"/>
            <p:nvPr/>
          </p:nvSpPr>
          <p:spPr>
            <a:xfrm>
              <a:off x="3193821" y="2790040"/>
              <a:ext cx="2714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3</a:t>
              </a:r>
            </a:p>
          </p:txBody>
        </p:sp>
        <p:cxnSp>
          <p:nvCxnSpPr>
            <p:cNvPr id="29" name="Straight Connector 28"/>
            <p:cNvCxnSpPr/>
            <p:nvPr/>
          </p:nvCxnSpPr>
          <p:spPr>
            <a:xfrm flipH="1">
              <a:off x="3228975" y="3238501"/>
              <a:ext cx="2160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3190875" y="3166655"/>
              <a:ext cx="2714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4</a:t>
              </a:r>
            </a:p>
          </p:txBody>
        </p:sp>
      </p:grp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705040"/>
              </p:ext>
            </p:extLst>
          </p:nvPr>
        </p:nvGraphicFramePr>
        <p:xfrm>
          <a:off x="1685473" y="4996598"/>
          <a:ext cx="2625112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6278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656278">
                  <a:extLst>
                    <a:ext uri="{9D8B030D-6E8A-4147-A177-3AD203B41FA5}">
                      <a16:colId xmlns:a16="http://schemas.microsoft.com/office/drawing/2014/main" val="994995907"/>
                    </a:ext>
                  </a:extLst>
                </a:gridCol>
                <a:gridCol w="656278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  <a:gridCol w="656278">
                  <a:extLst>
                    <a:ext uri="{9D8B030D-6E8A-4147-A177-3AD203B41FA5}">
                      <a16:colId xmlns:a16="http://schemas.microsoft.com/office/drawing/2014/main" val="1370290391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1549740" y="5114575"/>
            <a:ext cx="271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167055" y="5127847"/>
            <a:ext cx="271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3511260" y="5131954"/>
            <a:ext cx="274409" cy="678295"/>
            <a:chOff x="3190875" y="2888470"/>
            <a:chExt cx="274409" cy="678295"/>
          </a:xfrm>
        </p:grpSpPr>
        <p:sp>
          <p:nvSpPr>
            <p:cNvPr id="36" name="TextBox 35"/>
            <p:cNvSpPr txBox="1"/>
            <p:nvPr/>
          </p:nvSpPr>
          <p:spPr>
            <a:xfrm>
              <a:off x="3193821" y="2888470"/>
              <a:ext cx="27146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3</a:t>
              </a:r>
            </a:p>
          </p:txBody>
        </p:sp>
        <p:cxnSp>
          <p:nvCxnSpPr>
            <p:cNvPr id="37" name="Straight Connector 36"/>
            <p:cNvCxnSpPr/>
            <p:nvPr/>
          </p:nvCxnSpPr>
          <p:spPr>
            <a:xfrm flipH="1">
              <a:off x="3252790" y="3228975"/>
              <a:ext cx="14400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190875" y="3166655"/>
              <a:ext cx="27146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4</a:t>
              </a:r>
            </a:p>
          </p:txBody>
        </p:sp>
      </p:grpSp>
      <p:cxnSp>
        <p:nvCxnSpPr>
          <p:cNvPr id="39" name="Straight Arrow Connector 38"/>
          <p:cNvCxnSpPr/>
          <p:nvPr/>
        </p:nvCxnSpPr>
        <p:spPr>
          <a:xfrm>
            <a:off x="3444289" y="4383607"/>
            <a:ext cx="191476" cy="548698"/>
          </a:xfrm>
          <a:prstGeom prst="straightConnector1">
            <a:avLst/>
          </a:prstGeom>
          <a:ln w="3810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338100"/>
              </p:ext>
            </p:extLst>
          </p:nvPr>
        </p:nvGraphicFramePr>
        <p:xfrm>
          <a:off x="2664172" y="1809609"/>
          <a:ext cx="711202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1202">
                  <a:extLst>
                    <a:ext uri="{9D8B030D-6E8A-4147-A177-3AD203B41FA5}">
                      <a16:colId xmlns:a16="http://schemas.microsoft.com/office/drawing/2014/main" val="37186350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9323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453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B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2442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DB1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5156579"/>
                  </a:ext>
                </a:extLst>
              </a:tr>
            </a:tbl>
          </a:graphicData>
        </a:graphic>
      </p:graphicFrame>
      <p:sp>
        <p:nvSpPr>
          <p:cNvPr id="43" name="Cloud 42"/>
          <p:cNvSpPr/>
          <p:nvPr/>
        </p:nvSpPr>
        <p:spPr>
          <a:xfrm>
            <a:off x="3689003" y="2204974"/>
            <a:ext cx="442796" cy="330711"/>
          </a:xfrm>
          <a:prstGeom prst="cloud">
            <a:avLst/>
          </a:prstGeom>
          <a:solidFill>
            <a:srgbClr val="18A0D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Cloud 43"/>
          <p:cNvSpPr/>
          <p:nvPr/>
        </p:nvSpPr>
        <p:spPr>
          <a:xfrm>
            <a:off x="4217846" y="2204974"/>
            <a:ext cx="442796" cy="330711"/>
          </a:xfrm>
          <a:prstGeom prst="cloud">
            <a:avLst/>
          </a:prstGeom>
          <a:solidFill>
            <a:srgbClr val="18A0DB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loud 44"/>
          <p:cNvSpPr/>
          <p:nvPr/>
        </p:nvSpPr>
        <p:spPr>
          <a:xfrm>
            <a:off x="3689003" y="1786508"/>
            <a:ext cx="442796" cy="330711"/>
          </a:xfrm>
          <a:prstGeom prst="cloud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loud 45"/>
          <p:cNvSpPr/>
          <p:nvPr/>
        </p:nvSpPr>
        <p:spPr>
          <a:xfrm>
            <a:off x="4217846" y="1786508"/>
            <a:ext cx="442796" cy="330711"/>
          </a:xfrm>
          <a:prstGeom prst="cloud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3635765" y="2793482"/>
            <a:ext cx="1545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two quarters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829175" y="5294810"/>
            <a:ext cx="3776909" cy="978989"/>
            <a:chOff x="4829175" y="5294810"/>
            <a:chExt cx="3776909" cy="978989"/>
          </a:xfrm>
        </p:grpSpPr>
        <p:sp>
          <p:nvSpPr>
            <p:cNvPr id="49" name="Rectangle 48"/>
            <p:cNvSpPr/>
            <p:nvPr/>
          </p:nvSpPr>
          <p:spPr>
            <a:xfrm>
              <a:off x="4829175" y="5294810"/>
              <a:ext cx="3776909" cy="978989"/>
            </a:xfrm>
            <a:custGeom>
              <a:avLst/>
              <a:gdLst>
                <a:gd name="connsiteX0" fmla="*/ 0 w 3776909"/>
                <a:gd name="connsiteY0" fmla="*/ 0 h 978989"/>
                <a:gd name="connsiteX1" fmla="*/ 3776909 w 3776909"/>
                <a:gd name="connsiteY1" fmla="*/ 0 h 978989"/>
                <a:gd name="connsiteX2" fmla="*/ 3776909 w 3776909"/>
                <a:gd name="connsiteY2" fmla="*/ 978989 h 978989"/>
                <a:gd name="connsiteX3" fmla="*/ 0 w 3776909"/>
                <a:gd name="connsiteY3" fmla="*/ 978989 h 978989"/>
                <a:gd name="connsiteX4" fmla="*/ 0 w 3776909"/>
                <a:gd name="connsiteY4" fmla="*/ 0 h 978989"/>
                <a:gd name="connsiteX0" fmla="*/ 171450 w 3776909"/>
                <a:gd name="connsiteY0" fmla="*/ 0 h 978989"/>
                <a:gd name="connsiteX1" fmla="*/ 3776909 w 3776909"/>
                <a:gd name="connsiteY1" fmla="*/ 0 h 978989"/>
                <a:gd name="connsiteX2" fmla="*/ 3776909 w 3776909"/>
                <a:gd name="connsiteY2" fmla="*/ 978989 h 978989"/>
                <a:gd name="connsiteX3" fmla="*/ 0 w 3776909"/>
                <a:gd name="connsiteY3" fmla="*/ 978989 h 978989"/>
                <a:gd name="connsiteX4" fmla="*/ 171450 w 3776909"/>
                <a:gd name="connsiteY4" fmla="*/ 0 h 978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76909" h="978989">
                  <a:moveTo>
                    <a:pt x="171450" y="0"/>
                  </a:moveTo>
                  <a:lnTo>
                    <a:pt x="3776909" y="0"/>
                  </a:lnTo>
                  <a:lnTo>
                    <a:pt x="3776909" y="978989"/>
                  </a:lnTo>
                  <a:lnTo>
                    <a:pt x="0" y="978989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274071" y="5479809"/>
              <a:ext cx="307073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Do you think she is correct? Explain your reasoning. 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829175" y="5294810"/>
            <a:ext cx="3776909" cy="978989"/>
            <a:chOff x="4829175" y="5294810"/>
            <a:chExt cx="3776909" cy="978989"/>
          </a:xfrm>
        </p:grpSpPr>
        <p:sp>
          <p:nvSpPr>
            <p:cNvPr id="55" name="Rectangle 48"/>
            <p:cNvSpPr/>
            <p:nvPr/>
          </p:nvSpPr>
          <p:spPr>
            <a:xfrm>
              <a:off x="4829175" y="5294810"/>
              <a:ext cx="3776909" cy="978989"/>
            </a:xfrm>
            <a:custGeom>
              <a:avLst/>
              <a:gdLst>
                <a:gd name="connsiteX0" fmla="*/ 0 w 3776909"/>
                <a:gd name="connsiteY0" fmla="*/ 0 h 978989"/>
                <a:gd name="connsiteX1" fmla="*/ 3776909 w 3776909"/>
                <a:gd name="connsiteY1" fmla="*/ 0 h 978989"/>
                <a:gd name="connsiteX2" fmla="*/ 3776909 w 3776909"/>
                <a:gd name="connsiteY2" fmla="*/ 978989 h 978989"/>
                <a:gd name="connsiteX3" fmla="*/ 0 w 3776909"/>
                <a:gd name="connsiteY3" fmla="*/ 978989 h 978989"/>
                <a:gd name="connsiteX4" fmla="*/ 0 w 3776909"/>
                <a:gd name="connsiteY4" fmla="*/ 0 h 978989"/>
                <a:gd name="connsiteX0" fmla="*/ 171450 w 3776909"/>
                <a:gd name="connsiteY0" fmla="*/ 0 h 978989"/>
                <a:gd name="connsiteX1" fmla="*/ 3776909 w 3776909"/>
                <a:gd name="connsiteY1" fmla="*/ 0 h 978989"/>
                <a:gd name="connsiteX2" fmla="*/ 3776909 w 3776909"/>
                <a:gd name="connsiteY2" fmla="*/ 978989 h 978989"/>
                <a:gd name="connsiteX3" fmla="*/ 0 w 3776909"/>
                <a:gd name="connsiteY3" fmla="*/ 978989 h 978989"/>
                <a:gd name="connsiteX4" fmla="*/ 171450 w 3776909"/>
                <a:gd name="connsiteY4" fmla="*/ 0 h 9789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76909" h="978989">
                  <a:moveTo>
                    <a:pt x="171450" y="0"/>
                  </a:moveTo>
                  <a:lnTo>
                    <a:pt x="3776909" y="0"/>
                  </a:lnTo>
                  <a:lnTo>
                    <a:pt x="3776909" y="978989"/>
                  </a:lnTo>
                  <a:lnTo>
                    <a:pt x="0" y="978989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74071" y="5479809"/>
              <a:ext cx="307073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Which is the odd one out and why? 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14351" y="1343377"/>
            <a:ext cx="5220250" cy="4930420"/>
            <a:chOff x="514351" y="1343377"/>
            <a:chExt cx="5220250" cy="4930420"/>
          </a:xfrm>
        </p:grpSpPr>
        <p:sp>
          <p:nvSpPr>
            <p:cNvPr id="2" name="Rectangle 1"/>
            <p:cNvSpPr/>
            <p:nvPr/>
          </p:nvSpPr>
          <p:spPr>
            <a:xfrm>
              <a:off x="514351" y="1343377"/>
              <a:ext cx="5220250" cy="4930420"/>
            </a:xfrm>
            <a:custGeom>
              <a:avLst/>
              <a:gdLst>
                <a:gd name="connsiteX0" fmla="*/ 0 w 5185557"/>
                <a:gd name="connsiteY0" fmla="*/ 0 h 4930420"/>
                <a:gd name="connsiteX1" fmla="*/ 5185557 w 5185557"/>
                <a:gd name="connsiteY1" fmla="*/ 0 h 4930420"/>
                <a:gd name="connsiteX2" fmla="*/ 5185557 w 5185557"/>
                <a:gd name="connsiteY2" fmla="*/ 4930420 h 4930420"/>
                <a:gd name="connsiteX3" fmla="*/ 0 w 5185557"/>
                <a:gd name="connsiteY3" fmla="*/ 4930420 h 4930420"/>
                <a:gd name="connsiteX4" fmla="*/ 0 w 5185557"/>
                <a:gd name="connsiteY4" fmla="*/ 0 h 4930420"/>
                <a:gd name="connsiteX0" fmla="*/ 0 w 5185557"/>
                <a:gd name="connsiteY0" fmla="*/ 0 h 4930420"/>
                <a:gd name="connsiteX1" fmla="*/ 5185557 w 5185557"/>
                <a:gd name="connsiteY1" fmla="*/ 0 h 4930420"/>
                <a:gd name="connsiteX2" fmla="*/ 4279865 w 5185557"/>
                <a:gd name="connsiteY2" fmla="*/ 4930420 h 4930420"/>
                <a:gd name="connsiteX3" fmla="*/ 0 w 5185557"/>
                <a:gd name="connsiteY3" fmla="*/ 4930420 h 4930420"/>
                <a:gd name="connsiteX4" fmla="*/ 0 w 5185557"/>
                <a:gd name="connsiteY4" fmla="*/ 0 h 4930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85557" h="4930420">
                  <a:moveTo>
                    <a:pt x="0" y="0"/>
                  </a:moveTo>
                  <a:lnTo>
                    <a:pt x="5185557" y="0"/>
                  </a:lnTo>
                  <a:lnTo>
                    <a:pt x="4279865" y="4930420"/>
                  </a:lnTo>
                  <a:lnTo>
                    <a:pt x="0" y="49304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980860" y="2041823"/>
              <a:ext cx="3830970" cy="3881853"/>
              <a:chOff x="980860" y="2041823"/>
              <a:chExt cx="3830970" cy="3881853"/>
            </a:xfrm>
          </p:grpSpPr>
          <p:sp>
            <p:nvSpPr>
              <p:cNvPr id="4" name="Oval 3"/>
              <p:cNvSpPr/>
              <p:nvPr/>
            </p:nvSpPr>
            <p:spPr>
              <a:xfrm>
                <a:off x="1133065" y="2041823"/>
                <a:ext cx="451980" cy="45198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/>
              <p:cNvSpPr/>
              <p:nvPr/>
            </p:nvSpPr>
            <p:spPr>
              <a:xfrm>
                <a:off x="1677399" y="2041823"/>
                <a:ext cx="451980" cy="451980"/>
              </a:xfrm>
              <a:prstGeom prst="ellipse">
                <a:avLst/>
              </a:prstGeom>
              <a:solidFill>
                <a:srgbClr val="4DB1E3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1133065" y="2593948"/>
                <a:ext cx="451980" cy="451980"/>
              </a:xfrm>
              <a:prstGeom prst="ellipse">
                <a:avLst/>
              </a:prstGeom>
              <a:solidFill>
                <a:srgbClr val="4DB1E3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1677399" y="2593948"/>
                <a:ext cx="451980" cy="45198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/>
              <p:cNvSpPr/>
              <p:nvPr/>
            </p:nvSpPr>
            <p:spPr>
              <a:xfrm>
                <a:off x="1133065" y="3154990"/>
                <a:ext cx="451980" cy="45198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1677399" y="3154990"/>
                <a:ext cx="451980" cy="451980"/>
              </a:xfrm>
              <a:prstGeom prst="ellipse">
                <a:avLst/>
              </a:prstGeom>
              <a:solidFill>
                <a:srgbClr val="4DB1E3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980860" y="5199427"/>
                <a:ext cx="2714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0</a:t>
                </a: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293500" y="5212699"/>
                <a:ext cx="2714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</a:t>
                </a:r>
              </a:p>
            </p:txBody>
          </p:sp>
          <p:grpSp>
            <p:nvGrpSpPr>
              <p:cNvPr id="65" name="Group 64"/>
              <p:cNvGrpSpPr/>
              <p:nvPr/>
            </p:nvGrpSpPr>
            <p:grpSpPr>
              <a:xfrm>
                <a:off x="2304205" y="5245381"/>
                <a:ext cx="274409" cy="678295"/>
                <a:chOff x="3190875" y="2888470"/>
                <a:chExt cx="274409" cy="678295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3193821" y="2888470"/>
                  <a:ext cx="271463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000" dirty="0"/>
                    <a:t>2</a:t>
                  </a:r>
                </a:p>
              </p:txBody>
            </p:sp>
            <p:cxnSp>
              <p:nvCxnSpPr>
                <p:cNvPr id="68" name="Straight Connector 67"/>
                <p:cNvCxnSpPr/>
                <p:nvPr/>
              </p:nvCxnSpPr>
              <p:spPr>
                <a:xfrm flipH="1">
                  <a:off x="3252790" y="3228975"/>
                  <a:ext cx="144000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9" name="TextBox 68"/>
                <p:cNvSpPr txBox="1"/>
                <p:nvPr/>
              </p:nvSpPr>
              <p:spPr>
                <a:xfrm>
                  <a:off x="3190875" y="3166655"/>
                  <a:ext cx="271463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000" dirty="0"/>
                    <a:t>5</a:t>
                  </a:r>
                </a:p>
              </p:txBody>
            </p:sp>
          </p:grpSp>
          <p:cxnSp>
            <p:nvCxnSpPr>
              <p:cNvPr id="70" name="Straight Arrow Connector 69"/>
              <p:cNvCxnSpPr/>
              <p:nvPr/>
            </p:nvCxnSpPr>
            <p:spPr>
              <a:xfrm>
                <a:off x="2250219" y="4460548"/>
                <a:ext cx="191476" cy="548698"/>
              </a:xfrm>
              <a:prstGeom prst="straightConnector1">
                <a:avLst/>
              </a:prstGeom>
              <a:ln w="38100">
                <a:solidFill>
                  <a:srgbClr val="4DB1E3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" name="Group 14"/>
              <p:cNvGrpSpPr/>
              <p:nvPr/>
            </p:nvGrpSpPr>
            <p:grpSpPr>
              <a:xfrm>
                <a:off x="1116591" y="5076989"/>
                <a:ext cx="3312640" cy="180000"/>
                <a:chOff x="1116591" y="5076989"/>
                <a:chExt cx="3312640" cy="180000"/>
              </a:xfrm>
            </p:grpSpPr>
            <p:cxnSp>
              <p:nvCxnSpPr>
                <p:cNvPr id="7" name="Straight Connector 6"/>
                <p:cNvCxnSpPr/>
                <p:nvPr/>
              </p:nvCxnSpPr>
              <p:spPr>
                <a:xfrm>
                  <a:off x="1116591" y="5089747"/>
                  <a:ext cx="3312640" cy="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1116591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/>
                <p:cNvCxnSpPr/>
                <p:nvPr/>
              </p:nvCxnSpPr>
              <p:spPr>
                <a:xfrm>
                  <a:off x="1779119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/>
                <p:cNvCxnSpPr/>
                <p:nvPr/>
              </p:nvCxnSpPr>
              <p:spPr>
                <a:xfrm>
                  <a:off x="2441647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/>
                <p:cNvCxnSpPr/>
                <p:nvPr/>
              </p:nvCxnSpPr>
              <p:spPr>
                <a:xfrm>
                  <a:off x="3104175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3766703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Straight Connector 74"/>
                <p:cNvCxnSpPr/>
                <p:nvPr/>
              </p:nvCxnSpPr>
              <p:spPr>
                <a:xfrm>
                  <a:off x="4429230" y="5076989"/>
                  <a:ext cx="1" cy="1800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8" name="Group 17"/>
              <p:cNvGrpSpPr/>
              <p:nvPr/>
            </p:nvGrpSpPr>
            <p:grpSpPr>
              <a:xfrm>
                <a:off x="2856262" y="2653864"/>
                <a:ext cx="1955568" cy="574252"/>
                <a:chOff x="2856262" y="2653864"/>
                <a:chExt cx="1955568" cy="574252"/>
              </a:xfrm>
            </p:grpSpPr>
            <p:sp>
              <p:nvSpPr>
                <p:cNvPr id="76" name="Isosceles Triangle 75"/>
                <p:cNvSpPr/>
                <p:nvPr/>
              </p:nvSpPr>
              <p:spPr>
                <a:xfrm>
                  <a:off x="2856262" y="2659639"/>
                  <a:ext cx="659433" cy="568477"/>
                </a:xfrm>
                <a:prstGeom prst="triangle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17" name="Group 16"/>
                <p:cNvGrpSpPr/>
                <p:nvPr/>
              </p:nvGrpSpPr>
              <p:grpSpPr>
                <a:xfrm>
                  <a:off x="3504330" y="2659639"/>
                  <a:ext cx="1307500" cy="568477"/>
                  <a:chOff x="3504330" y="2659639"/>
                  <a:chExt cx="1307500" cy="568477"/>
                </a:xfrm>
              </p:grpSpPr>
              <p:sp>
                <p:nvSpPr>
                  <p:cNvPr id="16" name="Isosceles Triangle 15"/>
                  <p:cNvSpPr/>
                  <p:nvPr/>
                </p:nvSpPr>
                <p:spPr>
                  <a:xfrm>
                    <a:off x="3504330" y="2659639"/>
                    <a:ext cx="659433" cy="568477"/>
                  </a:xfrm>
                  <a:prstGeom prst="triangle">
                    <a:avLst/>
                  </a:prstGeom>
                  <a:solidFill>
                    <a:srgbClr val="4DB1E3"/>
                  </a:solidFill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7" name="Isosceles Triangle 76"/>
                  <p:cNvSpPr/>
                  <p:nvPr/>
                </p:nvSpPr>
                <p:spPr>
                  <a:xfrm>
                    <a:off x="4152397" y="2659639"/>
                    <a:ext cx="659433" cy="568477"/>
                  </a:xfrm>
                  <a:prstGeom prst="triangle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78" name="Group 77"/>
                <p:cNvGrpSpPr/>
                <p:nvPr/>
              </p:nvGrpSpPr>
              <p:grpSpPr>
                <a:xfrm rot="10800000">
                  <a:off x="3179376" y="2653864"/>
                  <a:ext cx="1307500" cy="568477"/>
                  <a:chOff x="3504330" y="2659639"/>
                  <a:chExt cx="1307500" cy="568477"/>
                </a:xfrm>
                <a:solidFill>
                  <a:schemeClr val="bg1"/>
                </a:solidFill>
              </p:grpSpPr>
              <p:sp>
                <p:nvSpPr>
                  <p:cNvPr id="79" name="Isosceles Triangle 78"/>
                  <p:cNvSpPr/>
                  <p:nvPr/>
                </p:nvSpPr>
                <p:spPr>
                  <a:xfrm>
                    <a:off x="3504330" y="2659639"/>
                    <a:ext cx="659433" cy="568477"/>
                  </a:xfrm>
                  <a:prstGeom prst="triangle">
                    <a:avLst/>
                  </a:prstGeom>
                  <a:grpFill/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0" name="Isosceles Triangle 79"/>
                  <p:cNvSpPr/>
                  <p:nvPr/>
                </p:nvSpPr>
                <p:spPr>
                  <a:xfrm>
                    <a:off x="4152397" y="2659639"/>
                    <a:ext cx="659433" cy="568477"/>
                  </a:xfrm>
                  <a:prstGeom prst="triangle">
                    <a:avLst/>
                  </a:prstGeom>
                  <a:grpFill/>
                  <a:ln w="1905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</p:grpSp>
        <p:grpSp>
          <p:nvGrpSpPr>
            <p:cNvPr id="26" name="Group 25"/>
            <p:cNvGrpSpPr/>
            <p:nvPr/>
          </p:nvGrpSpPr>
          <p:grpSpPr>
            <a:xfrm>
              <a:off x="730830" y="1702842"/>
              <a:ext cx="300924" cy="369332"/>
              <a:chOff x="2547059" y="1577912"/>
              <a:chExt cx="300924" cy="369332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2559996" y="1637436"/>
                <a:ext cx="287987" cy="2879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2547059" y="1577912"/>
                <a:ext cx="2557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a</a:t>
                </a:r>
              </a:p>
            </p:txBody>
          </p:sp>
        </p:grpSp>
        <p:grpSp>
          <p:nvGrpSpPr>
            <p:cNvPr id="81" name="Group 80"/>
            <p:cNvGrpSpPr/>
            <p:nvPr/>
          </p:nvGrpSpPr>
          <p:grpSpPr>
            <a:xfrm>
              <a:off x="2851963" y="2290032"/>
              <a:ext cx="293304" cy="369332"/>
              <a:chOff x="2554679" y="1593152"/>
              <a:chExt cx="293304" cy="369332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2559996" y="1637436"/>
                <a:ext cx="287987" cy="2879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2554679" y="1593152"/>
                <a:ext cx="2557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b</a:t>
                </a:r>
              </a:p>
            </p:txBody>
          </p:sp>
        </p:grpSp>
        <p:grpSp>
          <p:nvGrpSpPr>
            <p:cNvPr id="84" name="Group 83"/>
            <p:cNvGrpSpPr/>
            <p:nvPr/>
          </p:nvGrpSpPr>
          <p:grpSpPr>
            <a:xfrm>
              <a:off x="788450" y="4696993"/>
              <a:ext cx="293304" cy="369332"/>
              <a:chOff x="2554679" y="1575055"/>
              <a:chExt cx="293304" cy="369332"/>
            </a:xfrm>
          </p:grpSpPr>
          <p:sp>
            <p:nvSpPr>
              <p:cNvPr id="85" name="Oval 84"/>
              <p:cNvSpPr/>
              <p:nvPr/>
            </p:nvSpPr>
            <p:spPr>
              <a:xfrm>
                <a:off x="2559996" y="1637436"/>
                <a:ext cx="287987" cy="2879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2554679" y="1575055"/>
                <a:ext cx="25575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c</a:t>
                </a:r>
              </a:p>
            </p:txBody>
          </p:sp>
        </p:grpSp>
      </p:grpSp>
      <p:grpSp>
        <p:nvGrpSpPr>
          <p:cNvPr id="54" name="Group 53"/>
          <p:cNvGrpSpPr/>
          <p:nvPr/>
        </p:nvGrpSpPr>
        <p:grpSpPr>
          <a:xfrm>
            <a:off x="4829175" y="1343379"/>
            <a:ext cx="3775075" cy="4930420"/>
            <a:chOff x="4829175" y="1343379"/>
            <a:chExt cx="3775075" cy="4930420"/>
          </a:xfrm>
        </p:grpSpPr>
        <p:sp>
          <p:nvSpPr>
            <p:cNvPr id="52" name="Rectangle 51"/>
            <p:cNvSpPr/>
            <p:nvPr/>
          </p:nvSpPr>
          <p:spPr>
            <a:xfrm>
              <a:off x="4829175" y="1343379"/>
              <a:ext cx="3775075" cy="4930420"/>
            </a:xfrm>
            <a:custGeom>
              <a:avLst/>
              <a:gdLst>
                <a:gd name="connsiteX0" fmla="*/ 0 w 3775075"/>
                <a:gd name="connsiteY0" fmla="*/ 0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0 w 3775075"/>
                <a:gd name="connsiteY4" fmla="*/ 0 h 4930420"/>
                <a:gd name="connsiteX0" fmla="*/ 1104900 w 3775075"/>
                <a:gd name="connsiteY0" fmla="*/ 9525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1104900 w 3775075"/>
                <a:gd name="connsiteY4" fmla="*/ 9525 h 4930420"/>
                <a:gd name="connsiteX0" fmla="*/ 871537 w 3775075"/>
                <a:gd name="connsiteY0" fmla="*/ 0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871537 w 3775075"/>
                <a:gd name="connsiteY4" fmla="*/ 0 h 4930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75075" h="4930420">
                  <a:moveTo>
                    <a:pt x="871537" y="0"/>
                  </a:moveTo>
                  <a:lnTo>
                    <a:pt x="3775075" y="0"/>
                  </a:lnTo>
                  <a:lnTo>
                    <a:pt x="3775075" y="4930420"/>
                  </a:lnTo>
                  <a:lnTo>
                    <a:pt x="0" y="4930420"/>
                  </a:lnTo>
                  <a:lnTo>
                    <a:pt x="871537" y="0"/>
                  </a:lnTo>
                  <a:close/>
                </a:path>
              </a:pathLst>
            </a:cu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725307" y="3171318"/>
              <a:ext cx="2636164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Yes, Rebecca is correct. She has grouped them into representations 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of two quarters and three quarters. 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844109" y="1343380"/>
            <a:ext cx="3775075" cy="4930420"/>
            <a:chOff x="4844109" y="1343380"/>
            <a:chExt cx="3775075" cy="4930420"/>
          </a:xfrm>
        </p:grpSpPr>
        <p:sp>
          <p:nvSpPr>
            <p:cNvPr id="88" name="Rectangle 51"/>
            <p:cNvSpPr/>
            <p:nvPr/>
          </p:nvSpPr>
          <p:spPr>
            <a:xfrm>
              <a:off x="4844109" y="1343380"/>
              <a:ext cx="3775075" cy="4930420"/>
            </a:xfrm>
            <a:custGeom>
              <a:avLst/>
              <a:gdLst>
                <a:gd name="connsiteX0" fmla="*/ 0 w 3775075"/>
                <a:gd name="connsiteY0" fmla="*/ 0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0 w 3775075"/>
                <a:gd name="connsiteY4" fmla="*/ 0 h 4930420"/>
                <a:gd name="connsiteX0" fmla="*/ 1104900 w 3775075"/>
                <a:gd name="connsiteY0" fmla="*/ 9525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1104900 w 3775075"/>
                <a:gd name="connsiteY4" fmla="*/ 9525 h 4930420"/>
                <a:gd name="connsiteX0" fmla="*/ 871537 w 3775075"/>
                <a:gd name="connsiteY0" fmla="*/ 0 h 4930420"/>
                <a:gd name="connsiteX1" fmla="*/ 3775075 w 3775075"/>
                <a:gd name="connsiteY1" fmla="*/ 0 h 4930420"/>
                <a:gd name="connsiteX2" fmla="*/ 3775075 w 3775075"/>
                <a:gd name="connsiteY2" fmla="*/ 4930420 h 4930420"/>
                <a:gd name="connsiteX3" fmla="*/ 0 w 3775075"/>
                <a:gd name="connsiteY3" fmla="*/ 4930420 h 4930420"/>
                <a:gd name="connsiteX4" fmla="*/ 871537 w 3775075"/>
                <a:gd name="connsiteY4" fmla="*/ 0 h 4930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75075" h="4930420">
                  <a:moveTo>
                    <a:pt x="871537" y="0"/>
                  </a:moveTo>
                  <a:lnTo>
                    <a:pt x="3775075" y="0"/>
                  </a:lnTo>
                  <a:lnTo>
                    <a:pt x="3775075" y="4930420"/>
                  </a:lnTo>
                  <a:lnTo>
                    <a:pt x="0" y="4930420"/>
                  </a:lnTo>
                  <a:lnTo>
                    <a:pt x="871537" y="0"/>
                  </a:lnTo>
                  <a:close/>
                </a:path>
              </a:pathLst>
            </a:cu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7669728" y="3271838"/>
              <a:ext cx="212616" cy="2126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Rectangle 88"/>
            <p:cNvSpPr/>
            <p:nvPr/>
          </p:nvSpPr>
          <p:spPr>
            <a:xfrm>
              <a:off x="5692616" y="3171319"/>
              <a:ext cx="2746534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The odd one out is </a:t>
              </a:r>
              <a:r>
                <a:rPr lang="en-GB" dirty="0">
                  <a:solidFill>
                    <a:srgbClr val="87BD31"/>
                  </a:solidFill>
                </a:rPr>
                <a:t>a</a:t>
              </a:r>
              <a:r>
                <a:rPr lang="en-GB" dirty="0">
                  <a:solidFill>
                    <a:schemeClr val="bg1"/>
                  </a:solidFill>
                </a:rPr>
                <a:t> 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is a because it has a denominator of 6. The other fractions both have a denominator of 5.</a:t>
              </a:r>
            </a:p>
          </p:txBody>
        </p:sp>
      </p:grpSp>
      <p:cxnSp>
        <p:nvCxnSpPr>
          <p:cNvPr id="6" name="Straight Connector 5"/>
          <p:cNvCxnSpPr>
            <a:stCxn id="3" idx="0"/>
            <a:endCxn id="3" idx="3"/>
          </p:cNvCxnSpPr>
          <p:nvPr/>
        </p:nvCxnSpPr>
        <p:spPr>
          <a:xfrm flipH="1">
            <a:off x="4829175" y="1343379"/>
            <a:ext cx="870589" cy="493042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885158" y="1771509"/>
            <a:ext cx="1509537" cy="2091442"/>
          </a:xfrm>
          <a:prstGeom prst="ellipse">
            <a:avLst/>
          </a:prstGeom>
          <a:noFill/>
          <a:ln w="38100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05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904466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904466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539750" y="1300295"/>
            <a:ext cx="8064500" cy="713064"/>
            <a:chOff x="539750" y="1300295"/>
            <a:chExt cx="8064500" cy="713064"/>
          </a:xfrm>
          <a:effectLst>
            <a:outerShdw blurRad="25400" dist="38100" dir="5400000" algn="ctr" rotWithShape="0">
              <a:srgbClr val="000000">
                <a:alpha val="17000"/>
              </a:srgbClr>
            </a:outerShdw>
          </a:effectLst>
        </p:grpSpPr>
        <p:sp>
          <p:nvSpPr>
            <p:cNvPr id="4" name="Rectangle 3"/>
            <p:cNvSpPr/>
            <p:nvPr/>
          </p:nvSpPr>
          <p:spPr>
            <a:xfrm>
              <a:off x="5097831" y="1300295"/>
              <a:ext cx="3506419" cy="713064"/>
            </a:xfrm>
            <a:prstGeom prst="rect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750" y="1300295"/>
              <a:ext cx="5322189" cy="713064"/>
            </a:xfrm>
            <a:custGeom>
              <a:avLst/>
              <a:gdLst>
                <a:gd name="connsiteX0" fmla="*/ 0 w 5022151"/>
                <a:gd name="connsiteY0" fmla="*/ 0 h 713064"/>
                <a:gd name="connsiteX1" fmla="*/ 5022151 w 5022151"/>
                <a:gd name="connsiteY1" fmla="*/ 0 h 713064"/>
                <a:gd name="connsiteX2" fmla="*/ 5022151 w 5022151"/>
                <a:gd name="connsiteY2" fmla="*/ 713064 h 713064"/>
                <a:gd name="connsiteX3" fmla="*/ 0 w 5022151"/>
                <a:gd name="connsiteY3" fmla="*/ 713064 h 713064"/>
                <a:gd name="connsiteX4" fmla="*/ 0 w 5022151"/>
                <a:gd name="connsiteY4" fmla="*/ 0 h 713064"/>
                <a:gd name="connsiteX0" fmla="*/ 0 w 5303139"/>
                <a:gd name="connsiteY0" fmla="*/ 0 h 713064"/>
                <a:gd name="connsiteX1" fmla="*/ 5303139 w 5303139"/>
                <a:gd name="connsiteY1" fmla="*/ 4762 h 713064"/>
                <a:gd name="connsiteX2" fmla="*/ 5022151 w 5303139"/>
                <a:gd name="connsiteY2" fmla="*/ 713064 h 713064"/>
                <a:gd name="connsiteX3" fmla="*/ 0 w 5303139"/>
                <a:gd name="connsiteY3" fmla="*/ 713064 h 713064"/>
                <a:gd name="connsiteX4" fmla="*/ 0 w 5303139"/>
                <a:gd name="connsiteY4" fmla="*/ 0 h 713064"/>
                <a:gd name="connsiteX0" fmla="*/ 0 w 5309489"/>
                <a:gd name="connsiteY0" fmla="*/ 0 h 713064"/>
                <a:gd name="connsiteX1" fmla="*/ 5309489 w 5309489"/>
                <a:gd name="connsiteY1" fmla="*/ 4762 h 713064"/>
                <a:gd name="connsiteX2" fmla="*/ 5022151 w 5309489"/>
                <a:gd name="connsiteY2" fmla="*/ 713064 h 713064"/>
                <a:gd name="connsiteX3" fmla="*/ 0 w 5309489"/>
                <a:gd name="connsiteY3" fmla="*/ 713064 h 713064"/>
                <a:gd name="connsiteX4" fmla="*/ 0 w 5309489"/>
                <a:gd name="connsiteY4" fmla="*/ 0 h 713064"/>
                <a:gd name="connsiteX0" fmla="*/ 0 w 5322189"/>
                <a:gd name="connsiteY0" fmla="*/ 0 h 713064"/>
                <a:gd name="connsiteX1" fmla="*/ 5322189 w 5322189"/>
                <a:gd name="connsiteY1" fmla="*/ 1587 h 713064"/>
                <a:gd name="connsiteX2" fmla="*/ 5022151 w 5322189"/>
                <a:gd name="connsiteY2" fmla="*/ 713064 h 713064"/>
                <a:gd name="connsiteX3" fmla="*/ 0 w 5322189"/>
                <a:gd name="connsiteY3" fmla="*/ 713064 h 713064"/>
                <a:gd name="connsiteX4" fmla="*/ 0 w 5322189"/>
                <a:gd name="connsiteY4" fmla="*/ 0 h 713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22189" h="713064">
                  <a:moveTo>
                    <a:pt x="0" y="0"/>
                  </a:moveTo>
                  <a:lnTo>
                    <a:pt x="5322189" y="1587"/>
                  </a:lnTo>
                  <a:lnTo>
                    <a:pt x="5022151" y="713064"/>
                  </a:lnTo>
                  <a:lnTo>
                    <a:pt x="0" y="7130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DB1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763245" y="1333661"/>
            <a:ext cx="45555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Look at the image of the circles. Read the statements and complete the table.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341745" y="1401556"/>
            <a:ext cx="1533017" cy="510540"/>
            <a:chOff x="6341745" y="1401556"/>
            <a:chExt cx="1533017" cy="510540"/>
          </a:xfrm>
        </p:grpSpPr>
        <p:sp>
          <p:nvSpPr>
            <p:cNvPr id="12" name="Oval 11"/>
            <p:cNvSpPr/>
            <p:nvPr/>
          </p:nvSpPr>
          <p:spPr>
            <a:xfrm>
              <a:off x="6341745" y="1401556"/>
              <a:ext cx="510540" cy="510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6851396" y="1401556"/>
              <a:ext cx="510540" cy="510540"/>
            </a:xfrm>
            <a:prstGeom prst="ellipse">
              <a:avLst/>
            </a:prstGeom>
            <a:solidFill>
              <a:srgbClr val="0079C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7364222" y="1401556"/>
              <a:ext cx="510540" cy="510540"/>
            </a:xfrm>
            <a:prstGeom prst="ellipse">
              <a:avLst/>
            </a:prstGeom>
            <a:solidFill>
              <a:srgbClr val="0079C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6320" y="2288753"/>
            <a:ext cx="7352029" cy="3985048"/>
          </a:xfrm>
          <a:prstGeom prst="rect">
            <a:avLst/>
          </a:prstGeom>
          <a:effectLst>
            <a:outerShdw blurRad="25400" dist="50800" dir="13680000" algn="ctr" rotWithShape="0">
              <a:srgbClr val="000000">
                <a:alpha val="22000"/>
              </a:srgbClr>
            </a:outerShdw>
          </a:effectLst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0457711"/>
              </p:ext>
            </p:extLst>
          </p:nvPr>
        </p:nvGraphicFramePr>
        <p:xfrm>
          <a:off x="1451294" y="2505835"/>
          <a:ext cx="6760230" cy="33314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8230">
                  <a:extLst>
                    <a:ext uri="{9D8B030D-6E8A-4147-A177-3AD203B41FA5}">
                      <a16:colId xmlns:a16="http://schemas.microsoft.com/office/drawing/2014/main" val="3423651113"/>
                    </a:ext>
                  </a:extLst>
                </a:gridCol>
                <a:gridCol w="4392000">
                  <a:extLst>
                    <a:ext uri="{9D8B030D-6E8A-4147-A177-3AD203B41FA5}">
                      <a16:colId xmlns:a16="http://schemas.microsoft.com/office/drawing/2014/main" val="1717456221"/>
                    </a:ext>
                  </a:extLst>
                </a:gridCol>
              </a:tblGrid>
              <a:tr h="4318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effectLst/>
                        </a:rPr>
                        <a:t>Statement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</a:rPr>
                        <a:t>True or False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If it’s false, explain how it can be corrected.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542294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2710040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255532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042285"/>
                  </a:ext>
                </a:extLst>
              </a:tr>
            </a:tbl>
          </a:graphicData>
        </a:graphic>
      </p:graphicFrame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49208" flipH="1">
            <a:off x="-525583" y="4137599"/>
            <a:ext cx="2577653" cy="2028255"/>
          </a:xfrm>
          <a:prstGeom prst="rect">
            <a:avLst/>
          </a:prstGeom>
          <a:effectLst>
            <a:outerShdw blurRad="25400" dist="38100" dir="5040000" algn="ctr" rotWithShape="0">
              <a:srgbClr val="000000">
                <a:alpha val="29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99464"/>
            <a:ext cx="9144000" cy="658536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527902" y="3260826"/>
            <a:ext cx="13083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image </a:t>
            </a:r>
            <a:br>
              <a:rPr lang="en-GB" dirty="0"/>
            </a:br>
            <a:r>
              <a:rPr lang="en-GB" dirty="0"/>
              <a:t>represents 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2555269" y="3497468"/>
            <a:ext cx="411240" cy="491916"/>
            <a:chOff x="3392957" y="3857811"/>
            <a:chExt cx="411240" cy="491916"/>
          </a:xfrm>
        </p:grpSpPr>
        <p:sp>
          <p:nvSpPr>
            <p:cNvPr id="21" name="TextBox 20"/>
            <p:cNvSpPr txBox="1"/>
            <p:nvPr/>
          </p:nvSpPr>
          <p:spPr>
            <a:xfrm>
              <a:off x="3392957" y="3857811"/>
              <a:ext cx="411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3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92957" y="4041950"/>
              <a:ext cx="411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/>
                <a:t>1</a:t>
              </a: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3545394" y="4102100"/>
              <a:ext cx="108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25"/>
          <p:cNvSpPr/>
          <p:nvPr/>
        </p:nvSpPr>
        <p:spPr>
          <a:xfrm>
            <a:off x="1502478" y="4174196"/>
            <a:ext cx="23551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image </a:t>
            </a:r>
            <a:br>
              <a:rPr lang="en-GB" dirty="0"/>
            </a:br>
            <a:r>
              <a:rPr lang="en-GB" dirty="0"/>
              <a:t>represents one third.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502479" y="5068997"/>
            <a:ext cx="13208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image represents 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879616" y="3142452"/>
            <a:ext cx="41783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False</a:t>
            </a:r>
            <a:r>
              <a:rPr lang="en-GB" dirty="0">
                <a:solidFill>
                  <a:srgbClr val="87BD31"/>
                </a:solidFill>
              </a:rPr>
              <a:t> - 1 circle out of 3 is white so the numerator should be 1 and the denominator should be 3.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878061" y="4182585"/>
            <a:ext cx="34587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True</a:t>
            </a:r>
            <a:r>
              <a:rPr lang="en-GB" dirty="0">
                <a:solidFill>
                  <a:srgbClr val="87BD31"/>
                </a:solidFill>
              </a:rPr>
              <a:t> because    of the circles are white.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866013" y="4936530"/>
            <a:ext cx="36146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False</a:t>
            </a:r>
            <a:r>
              <a:rPr lang="en-GB" dirty="0"/>
              <a:t> </a:t>
            </a:r>
            <a:r>
              <a:rPr lang="en-GB" dirty="0">
                <a:solidFill>
                  <a:srgbClr val="87BD31"/>
                </a:solidFill>
              </a:rPr>
              <a:t>- The whole should be split into 3 equal sections, with 1 section white and 2 sections blue.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580" y="5017330"/>
            <a:ext cx="717478" cy="716419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5224357" y="4145101"/>
            <a:ext cx="411240" cy="491916"/>
            <a:chOff x="3392957" y="3857811"/>
            <a:chExt cx="411240" cy="491916"/>
          </a:xfrm>
        </p:grpSpPr>
        <p:sp>
          <p:nvSpPr>
            <p:cNvPr id="34" name="TextBox 33"/>
            <p:cNvSpPr txBox="1"/>
            <p:nvPr/>
          </p:nvSpPr>
          <p:spPr>
            <a:xfrm>
              <a:off x="3392957" y="3857811"/>
              <a:ext cx="411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87BD31"/>
                  </a:solidFill>
                </a:rPr>
                <a:t>1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92957" y="4041950"/>
              <a:ext cx="4112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>
                  <a:solidFill>
                    <a:srgbClr val="87BD31"/>
                  </a:solidFill>
                </a:rPr>
                <a:t>3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3545394" y="4102100"/>
              <a:ext cx="108000" cy="0"/>
            </a:xfrm>
            <a:prstGeom prst="line">
              <a:avLst/>
            </a:prstGeom>
            <a:ln w="12700">
              <a:solidFill>
                <a:srgbClr val="87B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0120" y="5060288"/>
            <a:ext cx="691647" cy="69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3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440180"/>
            <a:ext cx="8064500" cy="4833620"/>
          </a:xfrm>
          <a:prstGeom prst="rect">
            <a:avLst/>
          </a:prstGeom>
        </p:spPr>
      </p:pic>
      <p:sp>
        <p:nvSpPr>
          <p:cNvPr id="102" name="Oval 101"/>
          <p:cNvSpPr/>
          <p:nvPr/>
        </p:nvSpPr>
        <p:spPr>
          <a:xfrm>
            <a:off x="3833195" y="2328175"/>
            <a:ext cx="632123" cy="632123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/>
          <p:cNvSpPr/>
          <p:nvPr/>
        </p:nvSpPr>
        <p:spPr>
          <a:xfrm>
            <a:off x="4553307" y="1957606"/>
            <a:ext cx="632123" cy="632123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5832006" y="1814231"/>
            <a:ext cx="632123" cy="632123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6784169" y="2172036"/>
            <a:ext cx="632123" cy="632123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904466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904466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Pentagon 1"/>
          <p:cNvSpPr/>
          <p:nvPr/>
        </p:nvSpPr>
        <p:spPr>
          <a:xfrm>
            <a:off x="539749" y="1440180"/>
            <a:ext cx="2927351" cy="4833620"/>
          </a:xfrm>
          <a:prstGeom prst="homePlate">
            <a:avLst>
              <a:gd name="adj" fmla="val 14876"/>
            </a:avLst>
          </a:prstGeom>
          <a:solidFill>
            <a:srgbClr val="AFDEF8"/>
          </a:solidFill>
          <a:ln>
            <a:noFill/>
          </a:ln>
          <a:effectLst>
            <a:outerShdw blurRad="38100" dist="12700" algn="ctr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71804" y="1672858"/>
            <a:ext cx="24752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Reece has 3 red counters, 2 blue counters and 1 yellow counter. He uses 4 counters each time </a:t>
            </a:r>
            <a:br>
              <a:rPr lang="en-GB" dirty="0"/>
            </a:br>
            <a:r>
              <a:rPr lang="en-GB" dirty="0"/>
              <a:t>to make a fraction representation. Can you find 4 different representations he could make? The first one has been done for you. Remember to record a fraction for each colour used in each representation. </a:t>
            </a:r>
          </a:p>
        </p:txBody>
      </p:sp>
      <p:sp>
        <p:nvSpPr>
          <p:cNvPr id="13" name="Oval 12"/>
          <p:cNvSpPr/>
          <p:nvPr/>
        </p:nvSpPr>
        <p:spPr>
          <a:xfrm>
            <a:off x="7536179" y="2042496"/>
            <a:ext cx="632123" cy="632123"/>
          </a:xfrm>
          <a:prstGeom prst="ellipse">
            <a:avLst/>
          </a:prstGeom>
          <a:solidFill>
            <a:srgbClr val="E9C501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284976" y="2405808"/>
            <a:ext cx="632123" cy="632123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4248318" y="3506397"/>
            <a:ext cx="632123" cy="632123"/>
          </a:xfrm>
          <a:prstGeom prst="ellipse">
            <a:avLst/>
          </a:prstGeom>
          <a:noFill/>
          <a:ln>
            <a:solidFill>
              <a:schemeClr val="bg1"/>
            </a:solidFill>
            <a:prstDash val="sysDash"/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5159073" y="3506397"/>
            <a:ext cx="632123" cy="632123"/>
          </a:xfrm>
          <a:prstGeom prst="ellipse">
            <a:avLst/>
          </a:prstGeom>
          <a:noFill/>
          <a:ln>
            <a:solidFill>
              <a:schemeClr val="bg1"/>
            </a:solidFill>
            <a:prstDash val="sysDash"/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069828" y="3506397"/>
            <a:ext cx="632123" cy="632123"/>
          </a:xfrm>
          <a:prstGeom prst="ellipse">
            <a:avLst/>
          </a:prstGeom>
          <a:noFill/>
          <a:ln>
            <a:solidFill>
              <a:schemeClr val="bg1"/>
            </a:solidFill>
            <a:prstDash val="sysDash"/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980584" y="3506397"/>
            <a:ext cx="632123" cy="632123"/>
          </a:xfrm>
          <a:prstGeom prst="ellipse">
            <a:avLst/>
          </a:prstGeom>
          <a:noFill/>
          <a:ln>
            <a:solidFill>
              <a:schemeClr val="bg1"/>
            </a:solidFill>
            <a:prstDash val="sysDash"/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33195" y="2328175"/>
            <a:ext cx="632123" cy="632123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553307" y="1957606"/>
            <a:ext cx="632123" cy="632123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832006" y="1814231"/>
            <a:ext cx="632123" cy="632123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784169" y="2172036"/>
            <a:ext cx="632123" cy="632123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2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>
            <a:off x="4020483" y="3290693"/>
            <a:ext cx="3806357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1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" t="-2" r="-639"/>
          <a:stretch/>
        </p:blipFill>
        <p:spPr bwMode="auto">
          <a:xfrm flipH="1">
            <a:off x="3715839" y="4286906"/>
            <a:ext cx="4480222" cy="4914212"/>
          </a:xfrm>
          <a:prstGeom prst="rect">
            <a:avLst/>
          </a:prstGeom>
          <a:noFill/>
          <a:ln>
            <a:noFill/>
          </a:ln>
          <a:effectLst>
            <a:outerShdw blurRad="25400" dist="63500" dir="20520000" algn="ctr" rotWithShape="0">
              <a:srgbClr val="000000">
                <a:alpha val="1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4753205" y="5419856"/>
            <a:ext cx="994999" cy="491916"/>
            <a:chOff x="4296682" y="5402774"/>
            <a:chExt cx="994999" cy="491916"/>
          </a:xfrm>
        </p:grpSpPr>
        <p:grpSp>
          <p:nvGrpSpPr>
            <p:cNvPr id="27" name="Group 26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28" name="TextBox 27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30" name="Straight Connector 29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extBox 5"/>
            <p:cNvSpPr txBox="1"/>
            <p:nvPr/>
          </p:nvSpPr>
          <p:spPr>
            <a:xfrm>
              <a:off x="429668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red =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5917099" y="5418187"/>
            <a:ext cx="1094059" cy="491916"/>
            <a:chOff x="4197622" y="5402774"/>
            <a:chExt cx="1094059" cy="491916"/>
          </a:xfrm>
        </p:grpSpPr>
        <p:grpSp>
          <p:nvGrpSpPr>
            <p:cNvPr id="34" name="Group 33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38" name="Straight Connector 37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/>
            <p:cNvSpPr txBox="1"/>
            <p:nvPr/>
          </p:nvSpPr>
          <p:spPr>
            <a:xfrm>
              <a:off x="419762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blue =</a:t>
              </a:r>
            </a:p>
          </p:txBody>
        </p:sp>
      </p:grpSp>
      <p:sp>
        <p:nvSpPr>
          <p:cNvPr id="43" name="Rectangle 42"/>
          <p:cNvSpPr/>
          <p:nvPr/>
        </p:nvSpPr>
        <p:spPr>
          <a:xfrm>
            <a:off x="3915747" y="2720943"/>
            <a:ext cx="4040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Solution 1: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941770" y="3912145"/>
            <a:ext cx="4040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Solution 2: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929371" y="5054855"/>
            <a:ext cx="40401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Solution 3: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915746" y="2028288"/>
            <a:ext cx="40401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87BD31"/>
                </a:solidFill>
              </a:rPr>
              <a:t>There are many possibilities. </a:t>
            </a:r>
            <a:br>
              <a:rPr lang="en-GB" dirty="0">
                <a:solidFill>
                  <a:srgbClr val="87BD31"/>
                </a:solidFill>
              </a:rPr>
            </a:br>
            <a:r>
              <a:rPr lang="en-GB" dirty="0">
                <a:solidFill>
                  <a:srgbClr val="87BD31"/>
                </a:solidFill>
              </a:rPr>
              <a:t>Here are some example answers.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3925182" y="3023418"/>
            <a:ext cx="994999" cy="491916"/>
            <a:chOff x="4296682" y="5402774"/>
            <a:chExt cx="994999" cy="491916"/>
          </a:xfrm>
        </p:grpSpPr>
        <p:grpSp>
          <p:nvGrpSpPr>
            <p:cNvPr id="45" name="Group 44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3</a:t>
                </a: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49" name="Straight Connector 48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" name="TextBox 45"/>
            <p:cNvSpPr txBox="1"/>
            <p:nvPr/>
          </p:nvSpPr>
          <p:spPr>
            <a:xfrm>
              <a:off x="429668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red =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5127175" y="3021749"/>
            <a:ext cx="1307420" cy="491916"/>
            <a:chOff x="3984261" y="5402774"/>
            <a:chExt cx="1307420" cy="491916"/>
          </a:xfrm>
        </p:grpSpPr>
        <p:grpSp>
          <p:nvGrpSpPr>
            <p:cNvPr id="51" name="Group 50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1</a:t>
                </a: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55" name="Straight Connector 54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TextBox 51"/>
            <p:cNvSpPr txBox="1"/>
            <p:nvPr/>
          </p:nvSpPr>
          <p:spPr>
            <a:xfrm>
              <a:off x="3984261" y="5464066"/>
              <a:ext cx="10940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yellow =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951205" y="4214620"/>
            <a:ext cx="994999" cy="491916"/>
            <a:chOff x="4296682" y="5402774"/>
            <a:chExt cx="994999" cy="491916"/>
          </a:xfrm>
        </p:grpSpPr>
        <p:grpSp>
          <p:nvGrpSpPr>
            <p:cNvPr id="58" name="Group 57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60" name="TextBox 59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62" name="Straight Connector 61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9" name="TextBox 58"/>
            <p:cNvSpPr txBox="1"/>
            <p:nvPr/>
          </p:nvSpPr>
          <p:spPr>
            <a:xfrm>
              <a:off x="429668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red =</a:t>
              </a: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115099" y="4212951"/>
            <a:ext cx="1094059" cy="491916"/>
            <a:chOff x="4197622" y="5402774"/>
            <a:chExt cx="1094059" cy="491916"/>
          </a:xfrm>
        </p:grpSpPr>
        <p:grpSp>
          <p:nvGrpSpPr>
            <p:cNvPr id="64" name="Group 63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1</a:t>
                </a: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68" name="Straight Connector 67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5" name="TextBox 64"/>
            <p:cNvSpPr txBox="1"/>
            <p:nvPr/>
          </p:nvSpPr>
          <p:spPr>
            <a:xfrm>
              <a:off x="419762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blue =</a:t>
              </a: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3938806" y="5357330"/>
            <a:ext cx="994999" cy="491916"/>
            <a:chOff x="4296682" y="5402774"/>
            <a:chExt cx="994999" cy="491916"/>
          </a:xfrm>
        </p:grpSpPr>
        <p:grpSp>
          <p:nvGrpSpPr>
            <p:cNvPr id="71" name="Group 70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1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77" name="Straight Connector 76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2" name="TextBox 71"/>
            <p:cNvSpPr txBox="1"/>
            <p:nvPr/>
          </p:nvSpPr>
          <p:spPr>
            <a:xfrm>
              <a:off x="429668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red =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5102700" y="5355661"/>
            <a:ext cx="1094059" cy="491916"/>
            <a:chOff x="4197622" y="5402774"/>
            <a:chExt cx="1094059" cy="491916"/>
          </a:xfrm>
        </p:grpSpPr>
        <p:grpSp>
          <p:nvGrpSpPr>
            <p:cNvPr id="79" name="Group 78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81" name="TextBox 80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2</a:t>
                </a: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83" name="Straight Connector 82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0" name="TextBox 79"/>
            <p:cNvSpPr txBox="1"/>
            <p:nvPr/>
          </p:nvSpPr>
          <p:spPr>
            <a:xfrm>
              <a:off x="4197622" y="5464066"/>
              <a:ext cx="8441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blue =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355678" y="4210571"/>
            <a:ext cx="1307420" cy="491916"/>
            <a:chOff x="3984261" y="5402774"/>
            <a:chExt cx="1307420" cy="491916"/>
          </a:xfrm>
        </p:grpSpPr>
        <p:grpSp>
          <p:nvGrpSpPr>
            <p:cNvPr id="85" name="Group 84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87" name="TextBox 86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1</a:t>
                </a: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89" name="Straight Connector 88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6" name="TextBox 85"/>
            <p:cNvSpPr txBox="1"/>
            <p:nvPr/>
          </p:nvSpPr>
          <p:spPr>
            <a:xfrm>
              <a:off x="3984261" y="5464066"/>
              <a:ext cx="10940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yellow =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6371245" y="5327291"/>
            <a:ext cx="1307420" cy="491916"/>
            <a:chOff x="3984261" y="5402774"/>
            <a:chExt cx="1307420" cy="491916"/>
          </a:xfrm>
        </p:grpSpPr>
        <p:grpSp>
          <p:nvGrpSpPr>
            <p:cNvPr id="91" name="Group 90"/>
            <p:cNvGrpSpPr/>
            <p:nvPr/>
          </p:nvGrpSpPr>
          <p:grpSpPr>
            <a:xfrm>
              <a:off x="4880441" y="5402774"/>
              <a:ext cx="411240" cy="491916"/>
              <a:chOff x="3392957" y="3857811"/>
              <a:chExt cx="411240" cy="491916"/>
            </a:xfrm>
          </p:grpSpPr>
          <p:sp>
            <p:nvSpPr>
              <p:cNvPr id="93" name="TextBox 92"/>
              <p:cNvSpPr txBox="1"/>
              <p:nvPr/>
            </p:nvSpPr>
            <p:spPr>
              <a:xfrm>
                <a:off x="3392957" y="3857811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1</a:t>
                </a: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3392957" y="4041950"/>
                <a:ext cx="41124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400" b="1" dirty="0">
                    <a:solidFill>
                      <a:srgbClr val="87BD31"/>
                    </a:solidFill>
                  </a:rPr>
                  <a:t>4</a:t>
                </a:r>
              </a:p>
            </p:txBody>
          </p:sp>
          <p:cxnSp>
            <p:nvCxnSpPr>
              <p:cNvPr id="95" name="Straight Connector 94"/>
              <p:cNvCxnSpPr/>
              <p:nvPr/>
            </p:nvCxnSpPr>
            <p:spPr>
              <a:xfrm>
                <a:off x="3545394" y="4102100"/>
                <a:ext cx="108000" cy="0"/>
              </a:xfrm>
              <a:prstGeom prst="line">
                <a:avLst/>
              </a:prstGeom>
              <a:ln w="12700">
                <a:solidFill>
                  <a:srgbClr val="87B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2" name="TextBox 91"/>
            <p:cNvSpPr txBox="1"/>
            <p:nvPr/>
          </p:nvSpPr>
          <p:spPr>
            <a:xfrm>
              <a:off x="3984261" y="5464066"/>
              <a:ext cx="10940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87BD31"/>
                  </a:solidFill>
                </a:rPr>
                <a:t>yellow =</a:t>
              </a:r>
            </a:p>
          </p:txBody>
        </p:sp>
      </p:grpSp>
      <p:sp>
        <p:nvSpPr>
          <p:cNvPr id="107" name="Oval 106"/>
          <p:cNvSpPr/>
          <p:nvPr/>
        </p:nvSpPr>
        <p:spPr>
          <a:xfrm>
            <a:off x="4004803" y="3464536"/>
            <a:ext cx="373044" cy="373042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4492398" y="3464536"/>
            <a:ext cx="373044" cy="373042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4979993" y="3464536"/>
            <a:ext cx="373044" cy="37304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5467587" y="3464536"/>
            <a:ext cx="373044" cy="373042"/>
          </a:xfrm>
          <a:prstGeom prst="ellipse">
            <a:avLst/>
          </a:prstGeom>
          <a:solidFill>
            <a:srgbClr val="E9C501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4010662" y="4661770"/>
            <a:ext cx="373044" cy="373042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4498257" y="4661770"/>
            <a:ext cx="373044" cy="373042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4979993" y="4661770"/>
            <a:ext cx="373044" cy="373042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5467587" y="4661770"/>
            <a:ext cx="373044" cy="373042"/>
          </a:xfrm>
          <a:prstGeom prst="ellipse">
            <a:avLst/>
          </a:prstGeom>
          <a:solidFill>
            <a:srgbClr val="E9C501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/>
          <p:cNvSpPr/>
          <p:nvPr/>
        </p:nvSpPr>
        <p:spPr>
          <a:xfrm>
            <a:off x="4010662" y="5820063"/>
            <a:ext cx="373044" cy="373042"/>
          </a:xfrm>
          <a:prstGeom prst="ellipse">
            <a:avLst/>
          </a:prstGeom>
          <a:solidFill>
            <a:srgbClr val="E52122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4498257" y="5820063"/>
            <a:ext cx="373044" cy="373042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4979993" y="5820063"/>
            <a:ext cx="373044" cy="373042"/>
          </a:xfrm>
          <a:prstGeom prst="ellipse">
            <a:avLst/>
          </a:prstGeom>
          <a:solidFill>
            <a:srgbClr val="4DB1E3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/>
          <p:cNvSpPr/>
          <p:nvPr/>
        </p:nvSpPr>
        <p:spPr>
          <a:xfrm>
            <a:off x="5467587" y="5820063"/>
            <a:ext cx="373044" cy="373042"/>
          </a:xfrm>
          <a:prstGeom prst="ellipse">
            <a:avLst/>
          </a:prstGeom>
          <a:solidFill>
            <a:srgbClr val="E9C501"/>
          </a:solidFill>
          <a:ln>
            <a:solidFill>
              <a:schemeClr val="tx1"/>
            </a:solidFill>
          </a:ln>
          <a:effectLst>
            <a:outerShdw blurRad="25400" dist="25400" dir="1008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99464"/>
            <a:ext cx="9144000" cy="65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900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0.04549 0.17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4" y="858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48148E-6 L 0.06614 0.225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9" y="1125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02604 0.246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2" y="1233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02187 0.194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4" y="972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1.11111E-6 -0.40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/>
      <p:bldP spid="18" grpId="1" animBg="1"/>
      <p:bldP spid="19" grpId="1" animBg="1"/>
      <p:bldP spid="20" grpId="1" animBg="1"/>
      <p:bldP spid="23" grpId="0" animBg="1"/>
      <p:bldP spid="24" grpId="0" animBg="1"/>
      <p:bldP spid="25" grpId="0" animBg="1"/>
      <p:bldP spid="26" grpId="0" animBg="1"/>
      <p:bldP spid="43" grpId="0"/>
      <p:bldP spid="56" grpId="0"/>
      <p:bldP spid="69" grpId="0"/>
      <p:bldP spid="40" grpId="0"/>
      <p:bldP spid="107" grpId="0" animBg="1"/>
      <p:bldP spid="108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457036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What Is a Fraction?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904466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904466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750" y="1300294"/>
            <a:ext cx="8064500" cy="497350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49"/>
          <a:stretch/>
        </p:blipFill>
        <p:spPr>
          <a:xfrm>
            <a:off x="0" y="1140178"/>
            <a:ext cx="643855" cy="593795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56" b="-28760"/>
          <a:stretch/>
        </p:blipFill>
        <p:spPr>
          <a:xfrm>
            <a:off x="-114299" y="6092825"/>
            <a:ext cx="6604000" cy="985308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1110438" y="1415640"/>
            <a:ext cx="2935445" cy="1108430"/>
            <a:chOff x="1183604" y="2234221"/>
            <a:chExt cx="2872585" cy="1108430"/>
          </a:xfrm>
        </p:grpSpPr>
        <p:sp>
          <p:nvSpPr>
            <p:cNvPr id="15" name="Rectangle 14"/>
            <p:cNvSpPr/>
            <p:nvPr/>
          </p:nvSpPr>
          <p:spPr>
            <a:xfrm>
              <a:off x="1183604" y="2234221"/>
              <a:ext cx="2872585" cy="11084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631818" y="2286538"/>
              <a:ext cx="1911837" cy="981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b="1" dirty="0"/>
                <a:t>Dawn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dirty="0"/>
                <a:t>My fraction is a unit fraction. </a:t>
              </a:r>
              <a:endPara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13"/>
          <a:stretch/>
        </p:blipFill>
        <p:spPr>
          <a:xfrm>
            <a:off x="640469" y="1426144"/>
            <a:ext cx="939940" cy="93994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</p:pic>
      <p:grpSp>
        <p:nvGrpSpPr>
          <p:cNvPr id="22" name="Group 21"/>
          <p:cNvGrpSpPr/>
          <p:nvPr/>
        </p:nvGrpSpPr>
        <p:grpSpPr>
          <a:xfrm>
            <a:off x="1110438" y="2600294"/>
            <a:ext cx="2935445" cy="1277786"/>
            <a:chOff x="1183603" y="2162334"/>
            <a:chExt cx="2935445" cy="1277786"/>
          </a:xfrm>
        </p:grpSpPr>
        <p:sp>
          <p:nvSpPr>
            <p:cNvPr id="23" name="Rectangle 22"/>
            <p:cNvSpPr/>
            <p:nvPr/>
          </p:nvSpPr>
          <p:spPr>
            <a:xfrm>
              <a:off x="1183603" y="2200354"/>
              <a:ext cx="2935445" cy="1225433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631818" y="2162334"/>
              <a:ext cx="2487230" cy="12777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b="1" dirty="0"/>
                <a:t>Johan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dirty="0"/>
                <a:t>My fraction has an odd numerator and an even denominator.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10438" y="3987552"/>
            <a:ext cx="2935445" cy="1067607"/>
            <a:chOff x="1183603" y="2200354"/>
            <a:chExt cx="2935445" cy="1067607"/>
          </a:xfrm>
        </p:grpSpPr>
        <p:sp>
          <p:nvSpPr>
            <p:cNvPr id="26" name="Rectangle 25"/>
            <p:cNvSpPr/>
            <p:nvPr/>
          </p:nvSpPr>
          <p:spPr>
            <a:xfrm>
              <a:off x="1183603" y="2200354"/>
              <a:ext cx="2935445" cy="106760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631818" y="2257963"/>
              <a:ext cx="2268808" cy="981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b="1" dirty="0"/>
                <a:t>Sid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dirty="0"/>
                <a:t>My fraction has a digit sum of 5.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71" r="-7443"/>
          <a:stretch/>
        </p:blipFill>
        <p:spPr>
          <a:xfrm>
            <a:off x="640469" y="3997461"/>
            <a:ext cx="939940" cy="93994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</p:pic>
      <p:grpSp>
        <p:nvGrpSpPr>
          <p:cNvPr id="28" name="Group 27"/>
          <p:cNvGrpSpPr/>
          <p:nvPr/>
        </p:nvGrpSpPr>
        <p:grpSpPr>
          <a:xfrm>
            <a:off x="1155458" y="5175864"/>
            <a:ext cx="2890425" cy="991407"/>
            <a:chOff x="1183604" y="2200354"/>
            <a:chExt cx="2890425" cy="991407"/>
          </a:xfrm>
        </p:grpSpPr>
        <p:sp>
          <p:nvSpPr>
            <p:cNvPr id="29" name="Rectangle 28"/>
            <p:cNvSpPr/>
            <p:nvPr/>
          </p:nvSpPr>
          <p:spPr>
            <a:xfrm>
              <a:off x="1183604" y="2200354"/>
              <a:ext cx="2890425" cy="97687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631818" y="2210338"/>
              <a:ext cx="2290995" cy="9814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b="1" dirty="0"/>
                <a:t>Julia</a:t>
              </a: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dirty="0"/>
                <a:t>My fraction has a denominator of 3. 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579"/>
          <a:stretch/>
        </p:blipFill>
        <p:spPr>
          <a:xfrm flipH="1">
            <a:off x="640469" y="2649713"/>
            <a:ext cx="939938" cy="93994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0357"/>
          <a:stretch/>
        </p:blipFill>
        <p:spPr>
          <a:xfrm>
            <a:off x="640469" y="5175874"/>
            <a:ext cx="939940" cy="939940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</p:pic>
      <p:grpSp>
        <p:nvGrpSpPr>
          <p:cNvPr id="31" name="Group 30"/>
          <p:cNvGrpSpPr/>
          <p:nvPr/>
        </p:nvGrpSpPr>
        <p:grpSpPr>
          <a:xfrm>
            <a:off x="4876800" y="1437593"/>
            <a:ext cx="5051357" cy="1038521"/>
            <a:chOff x="4264093" y="4758271"/>
            <a:chExt cx="5051357" cy="1038521"/>
          </a:xfrm>
        </p:grpSpPr>
        <p:sp>
          <p:nvSpPr>
            <p:cNvPr id="32" name="Pentagon 31"/>
            <p:cNvSpPr/>
            <p:nvPr/>
          </p:nvSpPr>
          <p:spPr>
            <a:xfrm rot="10800000">
              <a:off x="4264093" y="4758271"/>
              <a:ext cx="5051357" cy="1038521"/>
            </a:xfrm>
            <a:prstGeom prst="homePlate">
              <a:avLst>
                <a:gd name="adj" fmla="val 12007"/>
              </a:avLst>
            </a:prstGeom>
            <a:solidFill>
              <a:srgbClr val="4DB1E3"/>
            </a:solidFill>
            <a:ln>
              <a:noFill/>
            </a:ln>
            <a:effectLst>
              <a:outerShdw blurRad="25400" dist="38100" dir="6480000" algn="ctr" rotWithShape="0">
                <a:srgbClr val="000000">
                  <a:alpha val="17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456004" y="4809318"/>
              <a:ext cx="360274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dirty="0">
                  <a:solidFill>
                    <a:schemeClr val="bg1"/>
                  </a:solidFill>
                </a:rPr>
                <a:t>Read the statements and match the fraction representation to 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the correct child.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195985" y="2650062"/>
            <a:ext cx="954964" cy="954962"/>
            <a:chOff x="5488171" y="2886076"/>
            <a:chExt cx="954964" cy="954962"/>
          </a:xfrm>
        </p:grpSpPr>
        <p:sp>
          <p:nvSpPr>
            <p:cNvPr id="20" name="Oval 19"/>
            <p:cNvSpPr/>
            <p:nvPr/>
          </p:nvSpPr>
          <p:spPr>
            <a:xfrm>
              <a:off x="5488171" y="2886076"/>
              <a:ext cx="954964" cy="954962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5747332" y="2936741"/>
              <a:ext cx="417590" cy="849004"/>
              <a:chOff x="3386607" y="3616511"/>
              <a:chExt cx="417590" cy="849004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3392957" y="3616511"/>
                <a:ext cx="411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3386607" y="4003850"/>
                <a:ext cx="4112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  <p:cxnSp>
            <p:nvCxnSpPr>
              <p:cNvPr id="38" name="Straight Connector 37"/>
              <p:cNvCxnSpPr/>
              <p:nvPr/>
            </p:nvCxnSpPr>
            <p:spPr>
              <a:xfrm>
                <a:off x="3494594" y="4038600"/>
                <a:ext cx="180000" cy="0"/>
              </a:xfrm>
              <a:prstGeom prst="lin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9" name="Group 48"/>
          <p:cNvGrpSpPr/>
          <p:nvPr/>
        </p:nvGrpSpPr>
        <p:grpSpPr>
          <a:xfrm>
            <a:off x="6604196" y="3065467"/>
            <a:ext cx="1596563" cy="1596560"/>
            <a:chOff x="6579303" y="3032590"/>
            <a:chExt cx="1596563" cy="1596560"/>
          </a:xfrm>
        </p:grpSpPr>
        <p:sp>
          <p:nvSpPr>
            <p:cNvPr id="40" name="Oval 39"/>
            <p:cNvSpPr/>
            <p:nvPr/>
          </p:nvSpPr>
          <p:spPr>
            <a:xfrm>
              <a:off x="6579303" y="3032590"/>
              <a:ext cx="1596563" cy="159656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5-Point Star 33"/>
            <p:cNvSpPr/>
            <p:nvPr/>
          </p:nvSpPr>
          <p:spPr>
            <a:xfrm>
              <a:off x="6960789" y="3222625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5-Point Star 41"/>
            <p:cNvSpPr/>
            <p:nvPr/>
          </p:nvSpPr>
          <p:spPr>
            <a:xfrm>
              <a:off x="7436012" y="3189704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rgbClr val="AFDEF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5-Point Star 42"/>
            <p:cNvSpPr/>
            <p:nvPr/>
          </p:nvSpPr>
          <p:spPr>
            <a:xfrm>
              <a:off x="6698322" y="3624791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rgbClr val="AFDEF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5-Point Star 43"/>
            <p:cNvSpPr/>
            <p:nvPr/>
          </p:nvSpPr>
          <p:spPr>
            <a:xfrm>
              <a:off x="7190853" y="3753200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5-Point Star 44"/>
            <p:cNvSpPr/>
            <p:nvPr/>
          </p:nvSpPr>
          <p:spPr>
            <a:xfrm>
              <a:off x="7665231" y="3772002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rgbClr val="AFDEF8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5-Point Star 45"/>
            <p:cNvSpPr/>
            <p:nvPr/>
          </p:nvSpPr>
          <p:spPr>
            <a:xfrm>
              <a:off x="7128073" y="4198759"/>
              <a:ext cx="373461" cy="373461"/>
            </a:xfrm>
            <a:prstGeom prst="star5">
              <a:avLst>
                <a:gd name="adj" fmla="val 31134"/>
                <a:gd name="hf" fmla="val 105146"/>
                <a:gd name="vf" fmla="val 11055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4699319" y="4076434"/>
            <a:ext cx="1173417" cy="1173486"/>
            <a:chOff x="5075004" y="4463834"/>
            <a:chExt cx="1173417" cy="1173486"/>
          </a:xfrm>
        </p:grpSpPr>
        <p:grpSp>
          <p:nvGrpSpPr>
            <p:cNvPr id="41" name="Group 40"/>
            <p:cNvGrpSpPr/>
            <p:nvPr/>
          </p:nvGrpSpPr>
          <p:grpSpPr>
            <a:xfrm>
              <a:off x="5075004" y="4463834"/>
              <a:ext cx="1164470" cy="591907"/>
              <a:chOff x="5075004" y="4463834"/>
              <a:chExt cx="1164470" cy="591907"/>
            </a:xfrm>
          </p:grpSpPr>
          <p:sp>
            <p:nvSpPr>
              <p:cNvPr id="39" name="L-Shape 38"/>
              <p:cNvSpPr/>
              <p:nvPr/>
            </p:nvSpPr>
            <p:spPr>
              <a:xfrm>
                <a:off x="5651164" y="4467431"/>
                <a:ext cx="588310" cy="588310"/>
              </a:xfrm>
              <a:prstGeom prst="corne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L-Shape 47"/>
              <p:cNvSpPr/>
              <p:nvPr/>
            </p:nvSpPr>
            <p:spPr>
              <a:xfrm rot="16200000">
                <a:off x="5075004" y="4463834"/>
                <a:ext cx="588310" cy="588310"/>
              </a:xfrm>
              <a:prstGeom prst="corner">
                <a:avLst/>
              </a:prstGeom>
              <a:solidFill>
                <a:srgbClr val="AFDEF8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 rot="10800000">
              <a:off x="5083951" y="5045413"/>
              <a:ext cx="1164470" cy="591907"/>
              <a:chOff x="5067384" y="4463834"/>
              <a:chExt cx="1164470" cy="591907"/>
            </a:xfrm>
          </p:grpSpPr>
          <p:sp>
            <p:nvSpPr>
              <p:cNvPr id="54" name="L-Shape 53"/>
              <p:cNvSpPr/>
              <p:nvPr/>
            </p:nvSpPr>
            <p:spPr>
              <a:xfrm>
                <a:off x="5643544" y="4467431"/>
                <a:ext cx="588310" cy="588310"/>
              </a:xfrm>
              <a:prstGeom prst="corne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L-Shape 54"/>
              <p:cNvSpPr/>
              <p:nvPr/>
            </p:nvSpPr>
            <p:spPr>
              <a:xfrm rot="16200000">
                <a:off x="5067384" y="4463834"/>
                <a:ext cx="588310" cy="588310"/>
              </a:xfrm>
              <a:prstGeom prst="corne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280819"/>
              </p:ext>
            </p:extLst>
          </p:nvPr>
        </p:nvGraphicFramePr>
        <p:xfrm>
          <a:off x="6116749" y="5721331"/>
          <a:ext cx="2062050" cy="21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2410">
                  <a:extLst>
                    <a:ext uri="{9D8B030D-6E8A-4147-A177-3AD203B41FA5}">
                      <a16:colId xmlns:a16="http://schemas.microsoft.com/office/drawing/2014/main" val="1778817500"/>
                    </a:ext>
                  </a:extLst>
                </a:gridCol>
                <a:gridCol w="412410">
                  <a:extLst>
                    <a:ext uri="{9D8B030D-6E8A-4147-A177-3AD203B41FA5}">
                      <a16:colId xmlns:a16="http://schemas.microsoft.com/office/drawing/2014/main" val="994995907"/>
                    </a:ext>
                  </a:extLst>
                </a:gridCol>
                <a:gridCol w="412410">
                  <a:extLst>
                    <a:ext uri="{9D8B030D-6E8A-4147-A177-3AD203B41FA5}">
                      <a16:colId xmlns:a16="http://schemas.microsoft.com/office/drawing/2014/main" val="3569813170"/>
                    </a:ext>
                  </a:extLst>
                </a:gridCol>
                <a:gridCol w="412410">
                  <a:extLst>
                    <a:ext uri="{9D8B030D-6E8A-4147-A177-3AD203B41FA5}">
                      <a16:colId xmlns:a16="http://schemas.microsoft.com/office/drawing/2014/main" val="3113276341"/>
                    </a:ext>
                  </a:extLst>
                </a:gridCol>
                <a:gridCol w="412410">
                  <a:extLst>
                    <a:ext uri="{9D8B030D-6E8A-4147-A177-3AD203B41FA5}">
                      <a16:colId xmlns:a16="http://schemas.microsoft.com/office/drawing/2014/main" val="1370290391"/>
                    </a:ext>
                  </a:extLst>
                </a:gridCol>
              </a:tblGrid>
              <a:tr h="205224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7905803"/>
                  </a:ext>
                </a:extLst>
              </a:tr>
            </a:tbl>
          </a:graphicData>
        </a:graphic>
      </p:graphicFrame>
      <p:cxnSp>
        <p:nvCxnSpPr>
          <p:cNvPr id="61" name="Straight Arrow Connector 60"/>
          <p:cNvCxnSpPr/>
          <p:nvPr/>
        </p:nvCxnSpPr>
        <p:spPr>
          <a:xfrm>
            <a:off x="6445251" y="5107815"/>
            <a:ext cx="88900" cy="552450"/>
          </a:xfrm>
          <a:prstGeom prst="straightConnector1">
            <a:avLst/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65"/>
          <p:cNvGrpSpPr/>
          <p:nvPr/>
        </p:nvGrpSpPr>
        <p:grpSpPr>
          <a:xfrm>
            <a:off x="4995971" y="2695995"/>
            <a:ext cx="433108" cy="433108"/>
            <a:chOff x="4995971" y="2695995"/>
            <a:chExt cx="433108" cy="433108"/>
          </a:xfrm>
        </p:grpSpPr>
        <p:sp>
          <p:nvSpPr>
            <p:cNvPr id="64" name="Oval 63"/>
            <p:cNvSpPr/>
            <p:nvPr/>
          </p:nvSpPr>
          <p:spPr>
            <a:xfrm>
              <a:off x="4995971" y="2695995"/>
              <a:ext cx="433108" cy="4331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058005" y="2712900"/>
              <a:ext cx="2876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7123142" y="2806079"/>
            <a:ext cx="433108" cy="433108"/>
            <a:chOff x="4995971" y="2695995"/>
            <a:chExt cx="433108" cy="433108"/>
          </a:xfrm>
        </p:grpSpPr>
        <p:sp>
          <p:nvSpPr>
            <p:cNvPr id="70" name="Oval 69"/>
            <p:cNvSpPr/>
            <p:nvPr/>
          </p:nvSpPr>
          <p:spPr>
            <a:xfrm>
              <a:off x="4995971" y="2695995"/>
              <a:ext cx="433108" cy="4331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058005" y="2712900"/>
              <a:ext cx="2876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4447373" y="3875340"/>
            <a:ext cx="433108" cy="433108"/>
            <a:chOff x="4995971" y="2695995"/>
            <a:chExt cx="433108" cy="433108"/>
          </a:xfrm>
        </p:grpSpPr>
        <p:sp>
          <p:nvSpPr>
            <p:cNvPr id="73" name="Oval 72"/>
            <p:cNvSpPr/>
            <p:nvPr/>
          </p:nvSpPr>
          <p:spPr>
            <a:xfrm>
              <a:off x="4995971" y="2695995"/>
              <a:ext cx="433108" cy="4331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058005" y="2741475"/>
              <a:ext cx="2876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0420" y="5130089"/>
            <a:ext cx="433108" cy="433108"/>
            <a:chOff x="4995971" y="2695995"/>
            <a:chExt cx="433108" cy="433108"/>
          </a:xfrm>
        </p:grpSpPr>
        <p:sp>
          <p:nvSpPr>
            <p:cNvPr id="78" name="Oval 77"/>
            <p:cNvSpPr/>
            <p:nvPr/>
          </p:nvSpPr>
          <p:spPr>
            <a:xfrm>
              <a:off x="4995971" y="2695995"/>
              <a:ext cx="433108" cy="4331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058005" y="2751000"/>
              <a:ext cx="2876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05746" y="1388890"/>
            <a:ext cx="1013504" cy="1013504"/>
            <a:chOff x="605746" y="1388890"/>
            <a:chExt cx="1013504" cy="1013504"/>
          </a:xfrm>
        </p:grpSpPr>
        <p:sp>
          <p:nvSpPr>
            <p:cNvPr id="67" name="Oval 66"/>
            <p:cNvSpPr/>
            <p:nvPr/>
          </p:nvSpPr>
          <p:spPr>
            <a:xfrm>
              <a:off x="605746" y="1388890"/>
              <a:ext cx="1013504" cy="1013504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79286" y="1573476"/>
              <a:ext cx="627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97336" y="2617162"/>
            <a:ext cx="1013504" cy="1013504"/>
            <a:chOff x="605746" y="1388890"/>
            <a:chExt cx="1013504" cy="1013504"/>
          </a:xfrm>
        </p:grpSpPr>
        <p:sp>
          <p:nvSpPr>
            <p:cNvPr id="83" name="Oval 82"/>
            <p:cNvSpPr/>
            <p:nvPr/>
          </p:nvSpPr>
          <p:spPr>
            <a:xfrm>
              <a:off x="605746" y="1388890"/>
              <a:ext cx="1013504" cy="1013504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798336" y="1544901"/>
              <a:ext cx="627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05746" y="3950632"/>
            <a:ext cx="1013504" cy="1013504"/>
            <a:chOff x="605746" y="1388890"/>
            <a:chExt cx="1013504" cy="1013504"/>
          </a:xfrm>
        </p:grpSpPr>
        <p:sp>
          <p:nvSpPr>
            <p:cNvPr id="86" name="Oval 85"/>
            <p:cNvSpPr/>
            <p:nvPr/>
          </p:nvSpPr>
          <p:spPr>
            <a:xfrm>
              <a:off x="605746" y="1388890"/>
              <a:ext cx="1013504" cy="1013504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798336" y="1592526"/>
              <a:ext cx="627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05746" y="5143390"/>
            <a:ext cx="1013504" cy="1013504"/>
            <a:chOff x="605746" y="1388890"/>
            <a:chExt cx="1013504" cy="1013504"/>
          </a:xfrm>
        </p:grpSpPr>
        <p:sp>
          <p:nvSpPr>
            <p:cNvPr id="89" name="Oval 88"/>
            <p:cNvSpPr/>
            <p:nvPr/>
          </p:nvSpPr>
          <p:spPr>
            <a:xfrm>
              <a:off x="605746" y="1388890"/>
              <a:ext cx="1013504" cy="1013504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798336" y="1544901"/>
              <a:ext cx="6275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b="1" dirty="0">
                  <a:solidFill>
                    <a:schemeClr val="bg1"/>
                  </a:solidFill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420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1442</TotalTime>
  <Words>610</Words>
  <Application>Microsoft Macintosh PowerPoint</Application>
  <PresentationFormat>On-screen Show (4:3)</PresentationFormat>
  <Paragraphs>177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Arial</vt:lpstr>
      <vt:lpstr>Wingdings</vt:lpstr>
      <vt:lpstr>Twinkl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Clare Evans</cp:lastModifiedBy>
  <cp:revision>44</cp:revision>
  <dcterms:created xsi:type="dcterms:W3CDTF">2020-01-09T10:11:49Z</dcterms:created>
  <dcterms:modified xsi:type="dcterms:W3CDTF">2021-01-29T13:48:11Z</dcterms:modified>
</cp:coreProperties>
</file>